
<file path=[Content_Types].xml><?xml version="1.0" encoding="utf-8"?>
<Types xmlns="http://schemas.openxmlformats.org/package/2006/content-types">
  <Default Extension="bin" ContentType="application/vnd.openxmlformats-officedocument.oleObject"/>
  <Default Extension="jfif" ContentType="image/jpeg"/>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handoutMasterIdLst>
    <p:handoutMasterId r:id="rId68"/>
  </p:handoutMasterIdLst>
  <p:sldIdLst>
    <p:sldId id="259" r:id="rId2"/>
    <p:sldId id="256" r:id="rId3"/>
    <p:sldId id="257" r:id="rId4"/>
    <p:sldId id="258" r:id="rId5"/>
    <p:sldId id="260" r:id="rId6"/>
    <p:sldId id="262" r:id="rId7"/>
    <p:sldId id="264" r:id="rId8"/>
    <p:sldId id="267" r:id="rId9"/>
    <p:sldId id="268" r:id="rId10"/>
    <p:sldId id="270" r:id="rId11"/>
    <p:sldId id="269" r:id="rId12"/>
    <p:sldId id="271" r:id="rId13"/>
    <p:sldId id="272" r:id="rId14"/>
    <p:sldId id="273" r:id="rId15"/>
    <p:sldId id="274" r:id="rId16"/>
    <p:sldId id="275" r:id="rId17"/>
    <p:sldId id="276" r:id="rId18"/>
    <p:sldId id="280" r:id="rId19"/>
    <p:sldId id="277" r:id="rId20"/>
    <p:sldId id="278" r:id="rId21"/>
    <p:sldId id="279" r:id="rId22"/>
    <p:sldId id="282" r:id="rId23"/>
    <p:sldId id="285" r:id="rId24"/>
    <p:sldId id="281" r:id="rId25"/>
    <p:sldId id="283" r:id="rId26"/>
    <p:sldId id="286" r:id="rId27"/>
    <p:sldId id="284" r:id="rId28"/>
    <p:sldId id="287" r:id="rId29"/>
    <p:sldId id="301" r:id="rId30"/>
    <p:sldId id="302" r:id="rId31"/>
    <p:sldId id="321" r:id="rId32"/>
    <p:sldId id="322" r:id="rId33"/>
    <p:sldId id="303" r:id="rId34"/>
    <p:sldId id="323"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33" r:id="rId49"/>
    <p:sldId id="305" r:id="rId50"/>
    <p:sldId id="334" r:id="rId51"/>
    <p:sldId id="304" r:id="rId52"/>
    <p:sldId id="306" r:id="rId53"/>
    <p:sldId id="324" r:id="rId54"/>
    <p:sldId id="325" r:id="rId55"/>
    <p:sldId id="335" r:id="rId56"/>
    <p:sldId id="336" r:id="rId57"/>
    <p:sldId id="337" r:id="rId58"/>
    <p:sldId id="338" r:id="rId59"/>
    <p:sldId id="339" r:id="rId60"/>
    <p:sldId id="340" r:id="rId61"/>
    <p:sldId id="326" r:id="rId62"/>
    <p:sldId id="327" r:id="rId63"/>
    <p:sldId id="328" r:id="rId64"/>
    <p:sldId id="341" r:id="rId65"/>
    <p:sldId id="342" r:id="rId66"/>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9F148EE-D6CF-4E33-98A0-F20D8F2D6F39}">
          <p14:sldIdLst>
            <p14:sldId id="259"/>
          </p14:sldIdLst>
        </p14:section>
        <p14:section name="Agenda" id="{F3A44BDF-0B4E-400F-B3D9-2BCA1EE984E9}">
          <p14:sldIdLst>
            <p14:sldId id="256"/>
          </p14:sldIdLst>
        </p14:section>
        <p14:section name="Background" id="{DDADCADF-0F54-485F-9004-0B57836DD821}">
          <p14:sldIdLst>
            <p14:sldId id="257"/>
            <p14:sldId id="258"/>
            <p14:sldId id="260"/>
            <p14:sldId id="262"/>
          </p14:sldIdLst>
        </p14:section>
        <p14:section name="Naive implementation" id="{A1D8B001-DC8C-4336-AD20-799A34470A6B}">
          <p14:sldIdLst>
            <p14:sldId id="264"/>
            <p14:sldId id="267"/>
            <p14:sldId id="268"/>
            <p14:sldId id="270"/>
            <p14:sldId id="269"/>
            <p14:sldId id="271"/>
            <p14:sldId id="272"/>
            <p14:sldId id="273"/>
            <p14:sldId id="274"/>
            <p14:sldId id="275"/>
            <p14:sldId id="276"/>
            <p14:sldId id="280"/>
            <p14:sldId id="277"/>
            <p14:sldId id="278"/>
            <p14:sldId id="279"/>
            <p14:sldId id="282"/>
            <p14:sldId id="285"/>
            <p14:sldId id="281"/>
            <p14:sldId id="283"/>
            <p14:sldId id="286"/>
            <p14:sldId id="284"/>
            <p14:sldId id="287"/>
            <p14:sldId id="301"/>
            <p14:sldId id="302"/>
            <p14:sldId id="321"/>
            <p14:sldId id="322"/>
            <p14:sldId id="303"/>
            <p14:sldId id="323"/>
            <p14:sldId id="288"/>
            <p14:sldId id="289"/>
            <p14:sldId id="290"/>
            <p14:sldId id="291"/>
            <p14:sldId id="292"/>
            <p14:sldId id="293"/>
            <p14:sldId id="294"/>
            <p14:sldId id="295"/>
            <p14:sldId id="296"/>
            <p14:sldId id="297"/>
            <p14:sldId id="298"/>
            <p14:sldId id="299"/>
            <p14:sldId id="300"/>
            <p14:sldId id="333"/>
            <p14:sldId id="305"/>
            <p14:sldId id="334"/>
            <p14:sldId id="304"/>
            <p14:sldId id="306"/>
            <p14:sldId id="324"/>
            <p14:sldId id="325"/>
            <p14:sldId id="335"/>
            <p14:sldId id="336"/>
            <p14:sldId id="337"/>
            <p14:sldId id="338"/>
            <p14:sldId id="339"/>
            <p14:sldId id="340"/>
            <p14:sldId id="326"/>
            <p14:sldId id="327"/>
            <p14:sldId id="328"/>
            <p14:sldId id="341"/>
            <p14:sldId id="34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 Zviagintsev" initials="AZ" lastIdx="50" clrIdx="0">
    <p:extLst>
      <p:ext uri="{19B8F6BF-5375-455C-9EA6-DF929625EA0E}">
        <p15:presenceInfo xmlns:p15="http://schemas.microsoft.com/office/powerpoint/2012/main" userId="S::alexz@technion.ac.il::08c0a7fb-b2b0-4de0-9652-153e16c35656" providerId="AD"/>
      </p:ext>
    </p:extLst>
  </p:cmAuthor>
  <p:cmAuthor id="2" name="one" initials="o" lastIdx="39" clrIdx="1">
    <p:extLst>
      <p:ext uri="{19B8F6BF-5375-455C-9EA6-DF929625EA0E}">
        <p15:presenceInfo xmlns:p15="http://schemas.microsoft.com/office/powerpoint/2012/main" userId="on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1CFF"/>
    <a:srgbClr val="978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0" autoAdjust="0"/>
    <p:restoredTop sz="94660"/>
  </p:normalViewPr>
  <p:slideViewPr>
    <p:cSldViewPr snapToGrid="0">
      <p:cViewPr varScale="1">
        <p:scale>
          <a:sx n="72" d="100"/>
          <a:sy n="72" d="100"/>
        </p:scale>
        <p:origin x="66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a:extLst>
              <a:ext uri="{FF2B5EF4-FFF2-40B4-BE49-F238E27FC236}">
                <a16:creationId xmlns:a16="http://schemas.microsoft.com/office/drawing/2014/main" id="{AF8084F5-D951-4BE1-B851-6E05BD3B35D2}"/>
              </a:ext>
            </a:extLst>
          </p:cNvPr>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r>
              <a:rPr lang="he-IL"/>
              <a:t>2</a:t>
            </a:r>
          </a:p>
        </p:txBody>
      </p:sp>
      <p:sp>
        <p:nvSpPr>
          <p:cNvPr id="3" name="מציין מיקום של תאריך 2">
            <a:extLst>
              <a:ext uri="{FF2B5EF4-FFF2-40B4-BE49-F238E27FC236}">
                <a16:creationId xmlns:a16="http://schemas.microsoft.com/office/drawing/2014/main" id="{E3D6F2BA-8897-4749-9C56-6DAEBCEB0982}"/>
              </a:ext>
            </a:extLst>
          </p:cNvPr>
          <p:cNvSpPr>
            <a:spLocks noGrp="1"/>
          </p:cNvSpPr>
          <p:nvPr>
            <p:ph type="dt" sz="quarter" idx="1"/>
          </p:nvPr>
        </p:nvSpPr>
        <p:spPr>
          <a:xfrm>
            <a:off x="1588" y="0"/>
            <a:ext cx="2971800" cy="458788"/>
          </a:xfrm>
          <a:prstGeom prst="rect">
            <a:avLst/>
          </a:prstGeom>
        </p:spPr>
        <p:txBody>
          <a:bodyPr vert="horz" lIns="91440" tIns="45720" rIns="91440" bIns="45720" rtlCol="1"/>
          <a:lstStyle>
            <a:lvl1pPr algn="l">
              <a:defRPr sz="1200"/>
            </a:lvl1pPr>
          </a:lstStyle>
          <a:p>
            <a:fld id="{F10FCC2F-C40A-485D-AA1E-C0D818C34A71}" type="datetimeFigureOut">
              <a:rPr lang="he-IL" smtClean="0"/>
              <a:t>י"ט/ניסן/תש"ף</a:t>
            </a:fld>
            <a:endParaRPr lang="he-IL"/>
          </a:p>
        </p:txBody>
      </p:sp>
      <p:sp>
        <p:nvSpPr>
          <p:cNvPr id="4" name="מציין מיקום של כותרת תחתונה 3">
            <a:extLst>
              <a:ext uri="{FF2B5EF4-FFF2-40B4-BE49-F238E27FC236}">
                <a16:creationId xmlns:a16="http://schemas.microsoft.com/office/drawing/2014/main" id="{AD7BB7FF-C13B-4A1A-982C-3293CF9B9B2D}"/>
              </a:ext>
            </a:extLst>
          </p:cNvPr>
          <p:cNvSpPr>
            <a:spLocks noGrp="1"/>
          </p:cNvSpPr>
          <p:nvPr>
            <p:ph type="ftr" sz="quarter" idx="2"/>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5" name="מציין מיקום של מספר שקופית 4">
            <a:extLst>
              <a:ext uri="{FF2B5EF4-FFF2-40B4-BE49-F238E27FC236}">
                <a16:creationId xmlns:a16="http://schemas.microsoft.com/office/drawing/2014/main" id="{59D37693-5C88-4668-983E-FCDB2ECFE823}"/>
              </a:ext>
            </a:extLst>
          </p:cNvPr>
          <p:cNvSpPr>
            <a:spLocks noGrp="1"/>
          </p:cNvSpPr>
          <p:nvPr>
            <p:ph type="sldNum" sz="quarter" idx="3"/>
          </p:nvPr>
        </p:nvSpPr>
        <p:spPr>
          <a:xfrm>
            <a:off x="1588" y="8685213"/>
            <a:ext cx="2971800" cy="458787"/>
          </a:xfrm>
          <a:prstGeom prst="rect">
            <a:avLst/>
          </a:prstGeom>
        </p:spPr>
        <p:txBody>
          <a:bodyPr vert="horz" lIns="91440" tIns="45720" rIns="91440" bIns="45720" rtlCol="1" anchor="b"/>
          <a:lstStyle>
            <a:lvl1pPr algn="l">
              <a:defRPr sz="1200"/>
            </a:lvl1pPr>
          </a:lstStyle>
          <a:p>
            <a:fld id="{4D7FFBAD-909F-40D8-98E5-BB728B0BA3D5}" type="slidenum">
              <a:rPr lang="he-IL" smtClean="0"/>
              <a:t>‹#›</a:t>
            </a:fld>
            <a:endParaRPr lang="he-IL"/>
          </a:p>
        </p:txBody>
      </p:sp>
    </p:spTree>
    <p:extLst>
      <p:ext uri="{BB962C8B-B14F-4D97-AF65-F5344CB8AC3E}">
        <p14:creationId xmlns:p14="http://schemas.microsoft.com/office/powerpoint/2010/main" val="97559741"/>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r>
              <a:rPr lang="he-IL"/>
              <a:t>2</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E4857056-6E91-41FA-9194-3CBE5DB23748}" type="datetimeFigureOut">
              <a:rPr lang="he-IL" smtClean="0"/>
              <a:t>י"ט/ניסן/תש"ף</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46D8C3E4-A61D-46BE-AEA3-EB25EFC8CD7B}" type="slidenum">
              <a:rPr lang="he-IL" smtClean="0"/>
              <a:t>‹#›</a:t>
            </a:fld>
            <a:endParaRPr lang="he-IL"/>
          </a:p>
        </p:txBody>
      </p:sp>
    </p:spTree>
    <p:extLst>
      <p:ext uri="{BB962C8B-B14F-4D97-AF65-F5344CB8AC3E}">
        <p14:creationId xmlns:p14="http://schemas.microsoft.com/office/powerpoint/2010/main" val="425527856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5"/>
          </p:nvPr>
        </p:nvSpPr>
        <p:spPr/>
        <p:txBody>
          <a:bodyPr/>
          <a:lstStyle/>
          <a:p>
            <a:fld id="{46D8C3E4-A61D-46BE-AEA3-EB25EFC8CD7B}" type="slidenum">
              <a:rPr lang="he-IL" smtClean="0"/>
              <a:t>11</a:t>
            </a:fld>
            <a:endParaRPr lang="he-IL"/>
          </a:p>
        </p:txBody>
      </p:sp>
      <p:sp>
        <p:nvSpPr>
          <p:cNvPr id="5" name="מציין מיקום של כותרת עליונה 4">
            <a:extLst>
              <a:ext uri="{FF2B5EF4-FFF2-40B4-BE49-F238E27FC236}">
                <a16:creationId xmlns:a16="http://schemas.microsoft.com/office/drawing/2014/main" id="{BDC88042-0C9E-4B3B-B5CB-C5284325C1DA}"/>
              </a:ext>
            </a:extLst>
          </p:cNvPr>
          <p:cNvSpPr>
            <a:spLocks noGrp="1"/>
          </p:cNvSpPr>
          <p:nvPr>
            <p:ph type="hdr" sz="quarter"/>
          </p:nvPr>
        </p:nvSpPr>
        <p:spPr/>
        <p:txBody>
          <a:bodyPr/>
          <a:lstStyle/>
          <a:p>
            <a:r>
              <a:rPr lang="he-IL"/>
              <a:t>2</a:t>
            </a:r>
          </a:p>
        </p:txBody>
      </p:sp>
    </p:spTree>
    <p:extLst>
      <p:ext uri="{BB962C8B-B14F-4D97-AF65-F5344CB8AC3E}">
        <p14:creationId xmlns:p14="http://schemas.microsoft.com/office/powerpoint/2010/main" val="1198191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5"/>
          </p:nvPr>
        </p:nvSpPr>
        <p:spPr/>
        <p:txBody>
          <a:bodyPr/>
          <a:lstStyle/>
          <a:p>
            <a:fld id="{46D8C3E4-A61D-46BE-AEA3-EB25EFC8CD7B}" type="slidenum">
              <a:rPr lang="he-IL" smtClean="0"/>
              <a:t>28</a:t>
            </a:fld>
            <a:endParaRPr lang="he-IL"/>
          </a:p>
        </p:txBody>
      </p:sp>
      <p:sp>
        <p:nvSpPr>
          <p:cNvPr id="5" name="מציין מיקום של כותרת עליונה 4">
            <a:extLst>
              <a:ext uri="{FF2B5EF4-FFF2-40B4-BE49-F238E27FC236}">
                <a16:creationId xmlns:a16="http://schemas.microsoft.com/office/drawing/2014/main" id="{8E17BBCC-616C-444B-960B-1DE21C930410}"/>
              </a:ext>
            </a:extLst>
          </p:cNvPr>
          <p:cNvSpPr>
            <a:spLocks noGrp="1"/>
          </p:cNvSpPr>
          <p:nvPr>
            <p:ph type="hdr" sz="quarter"/>
          </p:nvPr>
        </p:nvSpPr>
        <p:spPr/>
        <p:txBody>
          <a:bodyPr/>
          <a:lstStyle/>
          <a:p>
            <a:r>
              <a:rPr lang="he-IL"/>
              <a:t>2</a:t>
            </a:r>
          </a:p>
        </p:txBody>
      </p:sp>
    </p:spTree>
    <p:extLst>
      <p:ext uri="{BB962C8B-B14F-4D97-AF65-F5344CB8AC3E}">
        <p14:creationId xmlns:p14="http://schemas.microsoft.com/office/powerpoint/2010/main" val="2419392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5"/>
          </p:nvPr>
        </p:nvSpPr>
        <p:spPr/>
        <p:txBody>
          <a:bodyPr/>
          <a:lstStyle/>
          <a:p>
            <a:fld id="{46D8C3E4-A61D-46BE-AEA3-EB25EFC8CD7B}" type="slidenum">
              <a:rPr lang="he-IL" smtClean="0"/>
              <a:t>29</a:t>
            </a:fld>
            <a:endParaRPr lang="he-IL"/>
          </a:p>
        </p:txBody>
      </p:sp>
      <p:sp>
        <p:nvSpPr>
          <p:cNvPr id="5" name="מציין מיקום של כותרת עליונה 4">
            <a:extLst>
              <a:ext uri="{FF2B5EF4-FFF2-40B4-BE49-F238E27FC236}">
                <a16:creationId xmlns:a16="http://schemas.microsoft.com/office/drawing/2014/main" id="{8E17BBCC-616C-444B-960B-1DE21C930410}"/>
              </a:ext>
            </a:extLst>
          </p:cNvPr>
          <p:cNvSpPr>
            <a:spLocks noGrp="1"/>
          </p:cNvSpPr>
          <p:nvPr>
            <p:ph type="hdr" sz="quarter"/>
          </p:nvPr>
        </p:nvSpPr>
        <p:spPr/>
        <p:txBody>
          <a:bodyPr/>
          <a:lstStyle/>
          <a:p>
            <a:r>
              <a:rPr lang="he-IL"/>
              <a:t>2</a:t>
            </a:r>
          </a:p>
        </p:txBody>
      </p:sp>
    </p:spTree>
    <p:extLst>
      <p:ext uri="{BB962C8B-B14F-4D97-AF65-F5344CB8AC3E}">
        <p14:creationId xmlns:p14="http://schemas.microsoft.com/office/powerpoint/2010/main" val="2930176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5"/>
          </p:nvPr>
        </p:nvSpPr>
        <p:spPr/>
        <p:txBody>
          <a:bodyPr/>
          <a:lstStyle/>
          <a:p>
            <a:fld id="{46D8C3E4-A61D-46BE-AEA3-EB25EFC8CD7B}" type="slidenum">
              <a:rPr lang="he-IL" smtClean="0"/>
              <a:t>30</a:t>
            </a:fld>
            <a:endParaRPr lang="he-IL"/>
          </a:p>
        </p:txBody>
      </p:sp>
      <p:sp>
        <p:nvSpPr>
          <p:cNvPr id="5" name="מציין מיקום של כותרת עליונה 4">
            <a:extLst>
              <a:ext uri="{FF2B5EF4-FFF2-40B4-BE49-F238E27FC236}">
                <a16:creationId xmlns:a16="http://schemas.microsoft.com/office/drawing/2014/main" id="{8E17BBCC-616C-444B-960B-1DE21C930410}"/>
              </a:ext>
            </a:extLst>
          </p:cNvPr>
          <p:cNvSpPr>
            <a:spLocks noGrp="1"/>
          </p:cNvSpPr>
          <p:nvPr>
            <p:ph type="hdr" sz="quarter"/>
          </p:nvPr>
        </p:nvSpPr>
        <p:spPr/>
        <p:txBody>
          <a:bodyPr/>
          <a:lstStyle/>
          <a:p>
            <a:r>
              <a:rPr lang="he-IL"/>
              <a:t>2</a:t>
            </a:r>
          </a:p>
        </p:txBody>
      </p:sp>
    </p:spTree>
    <p:extLst>
      <p:ext uri="{BB962C8B-B14F-4D97-AF65-F5344CB8AC3E}">
        <p14:creationId xmlns:p14="http://schemas.microsoft.com/office/powerpoint/2010/main" val="2278143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5"/>
          </p:nvPr>
        </p:nvSpPr>
        <p:spPr/>
        <p:txBody>
          <a:bodyPr/>
          <a:lstStyle/>
          <a:p>
            <a:fld id="{46D8C3E4-A61D-46BE-AEA3-EB25EFC8CD7B}" type="slidenum">
              <a:rPr lang="he-IL" smtClean="0"/>
              <a:t>31</a:t>
            </a:fld>
            <a:endParaRPr lang="he-IL"/>
          </a:p>
        </p:txBody>
      </p:sp>
      <p:sp>
        <p:nvSpPr>
          <p:cNvPr id="5" name="מציין מיקום של כותרת עליונה 4">
            <a:extLst>
              <a:ext uri="{FF2B5EF4-FFF2-40B4-BE49-F238E27FC236}">
                <a16:creationId xmlns:a16="http://schemas.microsoft.com/office/drawing/2014/main" id="{8E17BBCC-616C-444B-960B-1DE21C930410}"/>
              </a:ext>
            </a:extLst>
          </p:cNvPr>
          <p:cNvSpPr>
            <a:spLocks noGrp="1"/>
          </p:cNvSpPr>
          <p:nvPr>
            <p:ph type="hdr" sz="quarter"/>
          </p:nvPr>
        </p:nvSpPr>
        <p:spPr/>
        <p:txBody>
          <a:bodyPr/>
          <a:lstStyle/>
          <a:p>
            <a:r>
              <a:rPr lang="he-IL"/>
              <a:t>2</a:t>
            </a:r>
          </a:p>
        </p:txBody>
      </p:sp>
    </p:spTree>
    <p:extLst>
      <p:ext uri="{BB962C8B-B14F-4D97-AF65-F5344CB8AC3E}">
        <p14:creationId xmlns:p14="http://schemas.microsoft.com/office/powerpoint/2010/main" val="664079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5"/>
          </p:nvPr>
        </p:nvSpPr>
        <p:spPr/>
        <p:txBody>
          <a:bodyPr/>
          <a:lstStyle/>
          <a:p>
            <a:fld id="{46D8C3E4-A61D-46BE-AEA3-EB25EFC8CD7B}" type="slidenum">
              <a:rPr lang="he-IL" smtClean="0"/>
              <a:t>32</a:t>
            </a:fld>
            <a:endParaRPr lang="he-IL"/>
          </a:p>
        </p:txBody>
      </p:sp>
      <p:sp>
        <p:nvSpPr>
          <p:cNvPr id="5" name="מציין מיקום של כותרת עליונה 4">
            <a:extLst>
              <a:ext uri="{FF2B5EF4-FFF2-40B4-BE49-F238E27FC236}">
                <a16:creationId xmlns:a16="http://schemas.microsoft.com/office/drawing/2014/main" id="{8E17BBCC-616C-444B-960B-1DE21C930410}"/>
              </a:ext>
            </a:extLst>
          </p:cNvPr>
          <p:cNvSpPr>
            <a:spLocks noGrp="1"/>
          </p:cNvSpPr>
          <p:nvPr>
            <p:ph type="hdr" sz="quarter"/>
          </p:nvPr>
        </p:nvSpPr>
        <p:spPr/>
        <p:txBody>
          <a:bodyPr/>
          <a:lstStyle/>
          <a:p>
            <a:r>
              <a:rPr lang="he-IL"/>
              <a:t>2</a:t>
            </a:r>
          </a:p>
        </p:txBody>
      </p:sp>
    </p:spTree>
    <p:extLst>
      <p:ext uri="{BB962C8B-B14F-4D97-AF65-F5344CB8AC3E}">
        <p14:creationId xmlns:p14="http://schemas.microsoft.com/office/powerpoint/2010/main" val="23125999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5"/>
          </p:nvPr>
        </p:nvSpPr>
        <p:spPr/>
        <p:txBody>
          <a:bodyPr/>
          <a:lstStyle/>
          <a:p>
            <a:fld id="{46D8C3E4-A61D-46BE-AEA3-EB25EFC8CD7B}" type="slidenum">
              <a:rPr lang="he-IL" smtClean="0"/>
              <a:t>33</a:t>
            </a:fld>
            <a:endParaRPr lang="he-IL"/>
          </a:p>
        </p:txBody>
      </p:sp>
      <p:sp>
        <p:nvSpPr>
          <p:cNvPr id="5" name="מציין מיקום של כותרת עליונה 4">
            <a:extLst>
              <a:ext uri="{FF2B5EF4-FFF2-40B4-BE49-F238E27FC236}">
                <a16:creationId xmlns:a16="http://schemas.microsoft.com/office/drawing/2014/main" id="{8E17BBCC-616C-444B-960B-1DE21C930410}"/>
              </a:ext>
            </a:extLst>
          </p:cNvPr>
          <p:cNvSpPr>
            <a:spLocks noGrp="1"/>
          </p:cNvSpPr>
          <p:nvPr>
            <p:ph type="hdr" sz="quarter"/>
          </p:nvPr>
        </p:nvSpPr>
        <p:spPr/>
        <p:txBody>
          <a:bodyPr/>
          <a:lstStyle/>
          <a:p>
            <a:r>
              <a:rPr lang="he-IL"/>
              <a:t>2</a:t>
            </a:r>
          </a:p>
        </p:txBody>
      </p:sp>
    </p:spTree>
    <p:extLst>
      <p:ext uri="{BB962C8B-B14F-4D97-AF65-F5344CB8AC3E}">
        <p14:creationId xmlns:p14="http://schemas.microsoft.com/office/powerpoint/2010/main" val="35222907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5"/>
          </p:nvPr>
        </p:nvSpPr>
        <p:spPr/>
        <p:txBody>
          <a:bodyPr/>
          <a:lstStyle/>
          <a:p>
            <a:fld id="{46D8C3E4-A61D-46BE-AEA3-EB25EFC8CD7B}" type="slidenum">
              <a:rPr lang="he-IL" smtClean="0"/>
              <a:t>34</a:t>
            </a:fld>
            <a:endParaRPr lang="he-IL"/>
          </a:p>
        </p:txBody>
      </p:sp>
      <p:sp>
        <p:nvSpPr>
          <p:cNvPr id="5" name="מציין מיקום של כותרת עליונה 4">
            <a:extLst>
              <a:ext uri="{FF2B5EF4-FFF2-40B4-BE49-F238E27FC236}">
                <a16:creationId xmlns:a16="http://schemas.microsoft.com/office/drawing/2014/main" id="{8E17BBCC-616C-444B-960B-1DE21C930410}"/>
              </a:ext>
            </a:extLst>
          </p:cNvPr>
          <p:cNvSpPr>
            <a:spLocks noGrp="1"/>
          </p:cNvSpPr>
          <p:nvPr>
            <p:ph type="hdr" sz="quarter"/>
          </p:nvPr>
        </p:nvSpPr>
        <p:spPr/>
        <p:txBody>
          <a:bodyPr/>
          <a:lstStyle/>
          <a:p>
            <a:r>
              <a:rPr lang="he-IL"/>
              <a:t>2</a:t>
            </a:r>
          </a:p>
        </p:txBody>
      </p:sp>
    </p:spTree>
    <p:extLst>
      <p:ext uri="{BB962C8B-B14F-4D97-AF65-F5344CB8AC3E}">
        <p14:creationId xmlns:p14="http://schemas.microsoft.com/office/powerpoint/2010/main" val="42349326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5"/>
          </p:nvPr>
        </p:nvSpPr>
        <p:spPr/>
        <p:txBody>
          <a:bodyPr/>
          <a:lstStyle/>
          <a:p>
            <a:fld id="{46D8C3E4-A61D-46BE-AEA3-EB25EFC8CD7B}" type="slidenum">
              <a:rPr lang="he-IL" smtClean="0"/>
              <a:t>35</a:t>
            </a:fld>
            <a:endParaRPr lang="he-IL"/>
          </a:p>
        </p:txBody>
      </p:sp>
      <p:sp>
        <p:nvSpPr>
          <p:cNvPr id="5" name="מציין מיקום של כותרת עליונה 4">
            <a:extLst>
              <a:ext uri="{FF2B5EF4-FFF2-40B4-BE49-F238E27FC236}">
                <a16:creationId xmlns:a16="http://schemas.microsoft.com/office/drawing/2014/main" id="{8E17BBCC-616C-444B-960B-1DE21C930410}"/>
              </a:ext>
            </a:extLst>
          </p:cNvPr>
          <p:cNvSpPr>
            <a:spLocks noGrp="1"/>
          </p:cNvSpPr>
          <p:nvPr>
            <p:ph type="hdr" sz="quarter"/>
          </p:nvPr>
        </p:nvSpPr>
        <p:spPr/>
        <p:txBody>
          <a:bodyPr/>
          <a:lstStyle/>
          <a:p>
            <a:r>
              <a:rPr lang="he-IL"/>
              <a:t>2</a:t>
            </a:r>
          </a:p>
        </p:txBody>
      </p:sp>
    </p:spTree>
    <p:extLst>
      <p:ext uri="{BB962C8B-B14F-4D97-AF65-F5344CB8AC3E}">
        <p14:creationId xmlns:p14="http://schemas.microsoft.com/office/powerpoint/2010/main" val="460918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5"/>
          </p:nvPr>
        </p:nvSpPr>
        <p:spPr/>
        <p:txBody>
          <a:bodyPr/>
          <a:lstStyle/>
          <a:p>
            <a:fld id="{46D8C3E4-A61D-46BE-AEA3-EB25EFC8CD7B}" type="slidenum">
              <a:rPr lang="he-IL" smtClean="0"/>
              <a:t>36</a:t>
            </a:fld>
            <a:endParaRPr lang="he-IL"/>
          </a:p>
        </p:txBody>
      </p:sp>
      <p:sp>
        <p:nvSpPr>
          <p:cNvPr id="5" name="מציין מיקום של כותרת עליונה 4">
            <a:extLst>
              <a:ext uri="{FF2B5EF4-FFF2-40B4-BE49-F238E27FC236}">
                <a16:creationId xmlns:a16="http://schemas.microsoft.com/office/drawing/2014/main" id="{8E17BBCC-616C-444B-960B-1DE21C930410}"/>
              </a:ext>
            </a:extLst>
          </p:cNvPr>
          <p:cNvSpPr>
            <a:spLocks noGrp="1"/>
          </p:cNvSpPr>
          <p:nvPr>
            <p:ph type="hdr" sz="quarter"/>
          </p:nvPr>
        </p:nvSpPr>
        <p:spPr/>
        <p:txBody>
          <a:bodyPr/>
          <a:lstStyle/>
          <a:p>
            <a:r>
              <a:rPr lang="he-IL"/>
              <a:t>2</a:t>
            </a:r>
          </a:p>
        </p:txBody>
      </p:sp>
    </p:spTree>
    <p:extLst>
      <p:ext uri="{BB962C8B-B14F-4D97-AF65-F5344CB8AC3E}">
        <p14:creationId xmlns:p14="http://schemas.microsoft.com/office/powerpoint/2010/main" val="17537285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5"/>
          </p:nvPr>
        </p:nvSpPr>
        <p:spPr/>
        <p:txBody>
          <a:bodyPr/>
          <a:lstStyle/>
          <a:p>
            <a:fld id="{46D8C3E4-A61D-46BE-AEA3-EB25EFC8CD7B}" type="slidenum">
              <a:rPr lang="he-IL" smtClean="0"/>
              <a:t>37</a:t>
            </a:fld>
            <a:endParaRPr lang="he-IL"/>
          </a:p>
        </p:txBody>
      </p:sp>
      <p:sp>
        <p:nvSpPr>
          <p:cNvPr id="5" name="מציין מיקום של כותרת עליונה 4">
            <a:extLst>
              <a:ext uri="{FF2B5EF4-FFF2-40B4-BE49-F238E27FC236}">
                <a16:creationId xmlns:a16="http://schemas.microsoft.com/office/drawing/2014/main" id="{8E17BBCC-616C-444B-960B-1DE21C930410}"/>
              </a:ext>
            </a:extLst>
          </p:cNvPr>
          <p:cNvSpPr>
            <a:spLocks noGrp="1"/>
          </p:cNvSpPr>
          <p:nvPr>
            <p:ph type="hdr" sz="quarter"/>
          </p:nvPr>
        </p:nvSpPr>
        <p:spPr/>
        <p:txBody>
          <a:bodyPr/>
          <a:lstStyle/>
          <a:p>
            <a:r>
              <a:rPr lang="he-IL"/>
              <a:t>2</a:t>
            </a:r>
          </a:p>
        </p:txBody>
      </p:sp>
    </p:spTree>
    <p:extLst>
      <p:ext uri="{BB962C8B-B14F-4D97-AF65-F5344CB8AC3E}">
        <p14:creationId xmlns:p14="http://schemas.microsoft.com/office/powerpoint/2010/main" val="4072181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5"/>
          </p:nvPr>
        </p:nvSpPr>
        <p:spPr/>
        <p:txBody>
          <a:bodyPr/>
          <a:lstStyle/>
          <a:p>
            <a:fld id="{46D8C3E4-A61D-46BE-AEA3-EB25EFC8CD7B}" type="slidenum">
              <a:rPr lang="he-IL" smtClean="0"/>
              <a:t>20</a:t>
            </a:fld>
            <a:endParaRPr lang="he-IL"/>
          </a:p>
        </p:txBody>
      </p:sp>
      <p:sp>
        <p:nvSpPr>
          <p:cNvPr id="5" name="מציין מיקום של כותרת עליונה 4">
            <a:extLst>
              <a:ext uri="{FF2B5EF4-FFF2-40B4-BE49-F238E27FC236}">
                <a16:creationId xmlns:a16="http://schemas.microsoft.com/office/drawing/2014/main" id="{D3B1D8DC-9DDA-443A-B1C7-86CADEFCE65F}"/>
              </a:ext>
            </a:extLst>
          </p:cNvPr>
          <p:cNvSpPr>
            <a:spLocks noGrp="1"/>
          </p:cNvSpPr>
          <p:nvPr>
            <p:ph type="hdr" sz="quarter"/>
          </p:nvPr>
        </p:nvSpPr>
        <p:spPr/>
        <p:txBody>
          <a:bodyPr/>
          <a:lstStyle/>
          <a:p>
            <a:r>
              <a:rPr lang="he-IL"/>
              <a:t>2</a:t>
            </a:r>
          </a:p>
        </p:txBody>
      </p:sp>
    </p:spTree>
    <p:extLst>
      <p:ext uri="{BB962C8B-B14F-4D97-AF65-F5344CB8AC3E}">
        <p14:creationId xmlns:p14="http://schemas.microsoft.com/office/powerpoint/2010/main" val="24862503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5"/>
          </p:nvPr>
        </p:nvSpPr>
        <p:spPr/>
        <p:txBody>
          <a:bodyPr/>
          <a:lstStyle/>
          <a:p>
            <a:fld id="{46D8C3E4-A61D-46BE-AEA3-EB25EFC8CD7B}" type="slidenum">
              <a:rPr lang="he-IL" smtClean="0"/>
              <a:t>38</a:t>
            </a:fld>
            <a:endParaRPr lang="he-IL"/>
          </a:p>
        </p:txBody>
      </p:sp>
      <p:sp>
        <p:nvSpPr>
          <p:cNvPr id="5" name="מציין מיקום של כותרת עליונה 4">
            <a:extLst>
              <a:ext uri="{FF2B5EF4-FFF2-40B4-BE49-F238E27FC236}">
                <a16:creationId xmlns:a16="http://schemas.microsoft.com/office/drawing/2014/main" id="{8E17BBCC-616C-444B-960B-1DE21C930410}"/>
              </a:ext>
            </a:extLst>
          </p:cNvPr>
          <p:cNvSpPr>
            <a:spLocks noGrp="1"/>
          </p:cNvSpPr>
          <p:nvPr>
            <p:ph type="hdr" sz="quarter"/>
          </p:nvPr>
        </p:nvSpPr>
        <p:spPr/>
        <p:txBody>
          <a:bodyPr/>
          <a:lstStyle/>
          <a:p>
            <a:r>
              <a:rPr lang="he-IL"/>
              <a:t>2</a:t>
            </a:r>
          </a:p>
        </p:txBody>
      </p:sp>
    </p:spTree>
    <p:extLst>
      <p:ext uri="{BB962C8B-B14F-4D97-AF65-F5344CB8AC3E}">
        <p14:creationId xmlns:p14="http://schemas.microsoft.com/office/powerpoint/2010/main" val="1956490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5"/>
          </p:nvPr>
        </p:nvSpPr>
        <p:spPr/>
        <p:txBody>
          <a:bodyPr/>
          <a:lstStyle/>
          <a:p>
            <a:fld id="{46D8C3E4-A61D-46BE-AEA3-EB25EFC8CD7B}" type="slidenum">
              <a:rPr lang="he-IL" smtClean="0"/>
              <a:t>39</a:t>
            </a:fld>
            <a:endParaRPr lang="he-IL"/>
          </a:p>
        </p:txBody>
      </p:sp>
      <p:sp>
        <p:nvSpPr>
          <p:cNvPr id="5" name="מציין מיקום של כותרת עליונה 4">
            <a:extLst>
              <a:ext uri="{FF2B5EF4-FFF2-40B4-BE49-F238E27FC236}">
                <a16:creationId xmlns:a16="http://schemas.microsoft.com/office/drawing/2014/main" id="{8E17BBCC-616C-444B-960B-1DE21C930410}"/>
              </a:ext>
            </a:extLst>
          </p:cNvPr>
          <p:cNvSpPr>
            <a:spLocks noGrp="1"/>
          </p:cNvSpPr>
          <p:nvPr>
            <p:ph type="hdr" sz="quarter"/>
          </p:nvPr>
        </p:nvSpPr>
        <p:spPr/>
        <p:txBody>
          <a:bodyPr/>
          <a:lstStyle/>
          <a:p>
            <a:r>
              <a:rPr lang="he-IL"/>
              <a:t>2</a:t>
            </a:r>
          </a:p>
        </p:txBody>
      </p:sp>
    </p:spTree>
    <p:extLst>
      <p:ext uri="{BB962C8B-B14F-4D97-AF65-F5344CB8AC3E}">
        <p14:creationId xmlns:p14="http://schemas.microsoft.com/office/powerpoint/2010/main" val="13721190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5"/>
          </p:nvPr>
        </p:nvSpPr>
        <p:spPr/>
        <p:txBody>
          <a:bodyPr/>
          <a:lstStyle/>
          <a:p>
            <a:fld id="{46D8C3E4-A61D-46BE-AEA3-EB25EFC8CD7B}" type="slidenum">
              <a:rPr lang="he-IL" smtClean="0"/>
              <a:t>40</a:t>
            </a:fld>
            <a:endParaRPr lang="he-IL"/>
          </a:p>
        </p:txBody>
      </p:sp>
      <p:sp>
        <p:nvSpPr>
          <p:cNvPr id="5" name="מציין מיקום של כותרת עליונה 4">
            <a:extLst>
              <a:ext uri="{FF2B5EF4-FFF2-40B4-BE49-F238E27FC236}">
                <a16:creationId xmlns:a16="http://schemas.microsoft.com/office/drawing/2014/main" id="{8E17BBCC-616C-444B-960B-1DE21C930410}"/>
              </a:ext>
            </a:extLst>
          </p:cNvPr>
          <p:cNvSpPr>
            <a:spLocks noGrp="1"/>
          </p:cNvSpPr>
          <p:nvPr>
            <p:ph type="hdr" sz="quarter"/>
          </p:nvPr>
        </p:nvSpPr>
        <p:spPr/>
        <p:txBody>
          <a:bodyPr/>
          <a:lstStyle/>
          <a:p>
            <a:r>
              <a:rPr lang="he-IL"/>
              <a:t>2</a:t>
            </a:r>
          </a:p>
        </p:txBody>
      </p:sp>
    </p:spTree>
    <p:extLst>
      <p:ext uri="{BB962C8B-B14F-4D97-AF65-F5344CB8AC3E}">
        <p14:creationId xmlns:p14="http://schemas.microsoft.com/office/powerpoint/2010/main" val="15988251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5"/>
          </p:nvPr>
        </p:nvSpPr>
        <p:spPr/>
        <p:txBody>
          <a:bodyPr/>
          <a:lstStyle/>
          <a:p>
            <a:fld id="{46D8C3E4-A61D-46BE-AEA3-EB25EFC8CD7B}" type="slidenum">
              <a:rPr lang="he-IL" smtClean="0"/>
              <a:t>41</a:t>
            </a:fld>
            <a:endParaRPr lang="he-IL"/>
          </a:p>
        </p:txBody>
      </p:sp>
      <p:sp>
        <p:nvSpPr>
          <p:cNvPr id="5" name="מציין מיקום של כותרת עליונה 4">
            <a:extLst>
              <a:ext uri="{FF2B5EF4-FFF2-40B4-BE49-F238E27FC236}">
                <a16:creationId xmlns:a16="http://schemas.microsoft.com/office/drawing/2014/main" id="{8E17BBCC-616C-444B-960B-1DE21C930410}"/>
              </a:ext>
            </a:extLst>
          </p:cNvPr>
          <p:cNvSpPr>
            <a:spLocks noGrp="1"/>
          </p:cNvSpPr>
          <p:nvPr>
            <p:ph type="hdr" sz="quarter"/>
          </p:nvPr>
        </p:nvSpPr>
        <p:spPr/>
        <p:txBody>
          <a:bodyPr/>
          <a:lstStyle/>
          <a:p>
            <a:r>
              <a:rPr lang="he-IL"/>
              <a:t>2</a:t>
            </a:r>
          </a:p>
        </p:txBody>
      </p:sp>
    </p:spTree>
    <p:extLst>
      <p:ext uri="{BB962C8B-B14F-4D97-AF65-F5344CB8AC3E}">
        <p14:creationId xmlns:p14="http://schemas.microsoft.com/office/powerpoint/2010/main" val="291979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5"/>
          </p:nvPr>
        </p:nvSpPr>
        <p:spPr/>
        <p:txBody>
          <a:bodyPr/>
          <a:lstStyle/>
          <a:p>
            <a:fld id="{46D8C3E4-A61D-46BE-AEA3-EB25EFC8CD7B}" type="slidenum">
              <a:rPr lang="he-IL" smtClean="0"/>
              <a:t>42</a:t>
            </a:fld>
            <a:endParaRPr lang="he-IL"/>
          </a:p>
        </p:txBody>
      </p:sp>
      <p:sp>
        <p:nvSpPr>
          <p:cNvPr id="5" name="מציין מיקום של כותרת עליונה 4">
            <a:extLst>
              <a:ext uri="{FF2B5EF4-FFF2-40B4-BE49-F238E27FC236}">
                <a16:creationId xmlns:a16="http://schemas.microsoft.com/office/drawing/2014/main" id="{8E17BBCC-616C-444B-960B-1DE21C930410}"/>
              </a:ext>
            </a:extLst>
          </p:cNvPr>
          <p:cNvSpPr>
            <a:spLocks noGrp="1"/>
          </p:cNvSpPr>
          <p:nvPr>
            <p:ph type="hdr" sz="quarter"/>
          </p:nvPr>
        </p:nvSpPr>
        <p:spPr/>
        <p:txBody>
          <a:bodyPr/>
          <a:lstStyle/>
          <a:p>
            <a:r>
              <a:rPr lang="he-IL"/>
              <a:t>2</a:t>
            </a:r>
          </a:p>
        </p:txBody>
      </p:sp>
    </p:spTree>
    <p:extLst>
      <p:ext uri="{BB962C8B-B14F-4D97-AF65-F5344CB8AC3E}">
        <p14:creationId xmlns:p14="http://schemas.microsoft.com/office/powerpoint/2010/main" val="30916090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5"/>
          </p:nvPr>
        </p:nvSpPr>
        <p:spPr/>
        <p:txBody>
          <a:bodyPr/>
          <a:lstStyle/>
          <a:p>
            <a:fld id="{46D8C3E4-A61D-46BE-AEA3-EB25EFC8CD7B}" type="slidenum">
              <a:rPr lang="he-IL" smtClean="0"/>
              <a:t>43</a:t>
            </a:fld>
            <a:endParaRPr lang="he-IL"/>
          </a:p>
        </p:txBody>
      </p:sp>
      <p:sp>
        <p:nvSpPr>
          <p:cNvPr id="5" name="מציין מיקום של כותרת עליונה 4">
            <a:extLst>
              <a:ext uri="{FF2B5EF4-FFF2-40B4-BE49-F238E27FC236}">
                <a16:creationId xmlns:a16="http://schemas.microsoft.com/office/drawing/2014/main" id="{8E17BBCC-616C-444B-960B-1DE21C930410}"/>
              </a:ext>
            </a:extLst>
          </p:cNvPr>
          <p:cNvSpPr>
            <a:spLocks noGrp="1"/>
          </p:cNvSpPr>
          <p:nvPr>
            <p:ph type="hdr" sz="quarter"/>
          </p:nvPr>
        </p:nvSpPr>
        <p:spPr/>
        <p:txBody>
          <a:bodyPr/>
          <a:lstStyle/>
          <a:p>
            <a:r>
              <a:rPr lang="he-IL"/>
              <a:t>2</a:t>
            </a:r>
          </a:p>
        </p:txBody>
      </p:sp>
    </p:spTree>
    <p:extLst>
      <p:ext uri="{BB962C8B-B14F-4D97-AF65-F5344CB8AC3E}">
        <p14:creationId xmlns:p14="http://schemas.microsoft.com/office/powerpoint/2010/main" val="37246796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5"/>
          </p:nvPr>
        </p:nvSpPr>
        <p:spPr/>
        <p:txBody>
          <a:bodyPr/>
          <a:lstStyle/>
          <a:p>
            <a:fld id="{46D8C3E4-A61D-46BE-AEA3-EB25EFC8CD7B}" type="slidenum">
              <a:rPr lang="he-IL" smtClean="0"/>
              <a:t>44</a:t>
            </a:fld>
            <a:endParaRPr lang="he-IL"/>
          </a:p>
        </p:txBody>
      </p:sp>
      <p:sp>
        <p:nvSpPr>
          <p:cNvPr id="5" name="מציין מיקום של כותרת עליונה 4">
            <a:extLst>
              <a:ext uri="{FF2B5EF4-FFF2-40B4-BE49-F238E27FC236}">
                <a16:creationId xmlns:a16="http://schemas.microsoft.com/office/drawing/2014/main" id="{8E17BBCC-616C-444B-960B-1DE21C930410}"/>
              </a:ext>
            </a:extLst>
          </p:cNvPr>
          <p:cNvSpPr>
            <a:spLocks noGrp="1"/>
          </p:cNvSpPr>
          <p:nvPr>
            <p:ph type="hdr" sz="quarter"/>
          </p:nvPr>
        </p:nvSpPr>
        <p:spPr/>
        <p:txBody>
          <a:bodyPr/>
          <a:lstStyle/>
          <a:p>
            <a:r>
              <a:rPr lang="he-IL"/>
              <a:t>2</a:t>
            </a:r>
          </a:p>
        </p:txBody>
      </p:sp>
    </p:spTree>
    <p:extLst>
      <p:ext uri="{BB962C8B-B14F-4D97-AF65-F5344CB8AC3E}">
        <p14:creationId xmlns:p14="http://schemas.microsoft.com/office/powerpoint/2010/main" val="19918037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5"/>
          </p:nvPr>
        </p:nvSpPr>
        <p:spPr/>
        <p:txBody>
          <a:bodyPr/>
          <a:lstStyle/>
          <a:p>
            <a:fld id="{46D8C3E4-A61D-46BE-AEA3-EB25EFC8CD7B}" type="slidenum">
              <a:rPr lang="he-IL" smtClean="0"/>
              <a:t>45</a:t>
            </a:fld>
            <a:endParaRPr lang="he-IL"/>
          </a:p>
        </p:txBody>
      </p:sp>
      <p:sp>
        <p:nvSpPr>
          <p:cNvPr id="5" name="מציין מיקום של כותרת עליונה 4">
            <a:extLst>
              <a:ext uri="{FF2B5EF4-FFF2-40B4-BE49-F238E27FC236}">
                <a16:creationId xmlns:a16="http://schemas.microsoft.com/office/drawing/2014/main" id="{8E17BBCC-616C-444B-960B-1DE21C930410}"/>
              </a:ext>
            </a:extLst>
          </p:cNvPr>
          <p:cNvSpPr>
            <a:spLocks noGrp="1"/>
          </p:cNvSpPr>
          <p:nvPr>
            <p:ph type="hdr" sz="quarter"/>
          </p:nvPr>
        </p:nvSpPr>
        <p:spPr/>
        <p:txBody>
          <a:bodyPr/>
          <a:lstStyle/>
          <a:p>
            <a:r>
              <a:rPr lang="he-IL"/>
              <a:t>2</a:t>
            </a:r>
          </a:p>
        </p:txBody>
      </p:sp>
    </p:spTree>
    <p:extLst>
      <p:ext uri="{BB962C8B-B14F-4D97-AF65-F5344CB8AC3E}">
        <p14:creationId xmlns:p14="http://schemas.microsoft.com/office/powerpoint/2010/main" val="817066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5"/>
          </p:nvPr>
        </p:nvSpPr>
        <p:spPr/>
        <p:txBody>
          <a:bodyPr/>
          <a:lstStyle/>
          <a:p>
            <a:fld id="{46D8C3E4-A61D-46BE-AEA3-EB25EFC8CD7B}" type="slidenum">
              <a:rPr lang="he-IL" smtClean="0"/>
              <a:t>46</a:t>
            </a:fld>
            <a:endParaRPr lang="he-IL"/>
          </a:p>
        </p:txBody>
      </p:sp>
      <p:sp>
        <p:nvSpPr>
          <p:cNvPr id="5" name="מציין מיקום של כותרת עליונה 4">
            <a:extLst>
              <a:ext uri="{FF2B5EF4-FFF2-40B4-BE49-F238E27FC236}">
                <a16:creationId xmlns:a16="http://schemas.microsoft.com/office/drawing/2014/main" id="{8E17BBCC-616C-444B-960B-1DE21C930410}"/>
              </a:ext>
            </a:extLst>
          </p:cNvPr>
          <p:cNvSpPr>
            <a:spLocks noGrp="1"/>
          </p:cNvSpPr>
          <p:nvPr>
            <p:ph type="hdr" sz="quarter"/>
          </p:nvPr>
        </p:nvSpPr>
        <p:spPr/>
        <p:txBody>
          <a:bodyPr/>
          <a:lstStyle/>
          <a:p>
            <a:r>
              <a:rPr lang="he-IL"/>
              <a:t>2</a:t>
            </a:r>
          </a:p>
        </p:txBody>
      </p:sp>
    </p:spTree>
    <p:extLst>
      <p:ext uri="{BB962C8B-B14F-4D97-AF65-F5344CB8AC3E}">
        <p14:creationId xmlns:p14="http://schemas.microsoft.com/office/powerpoint/2010/main" val="26179751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5"/>
          </p:nvPr>
        </p:nvSpPr>
        <p:spPr/>
        <p:txBody>
          <a:bodyPr/>
          <a:lstStyle/>
          <a:p>
            <a:fld id="{46D8C3E4-A61D-46BE-AEA3-EB25EFC8CD7B}" type="slidenum">
              <a:rPr lang="he-IL" smtClean="0"/>
              <a:t>47</a:t>
            </a:fld>
            <a:endParaRPr lang="he-IL"/>
          </a:p>
        </p:txBody>
      </p:sp>
      <p:sp>
        <p:nvSpPr>
          <p:cNvPr id="5" name="מציין מיקום של כותרת עליונה 4">
            <a:extLst>
              <a:ext uri="{FF2B5EF4-FFF2-40B4-BE49-F238E27FC236}">
                <a16:creationId xmlns:a16="http://schemas.microsoft.com/office/drawing/2014/main" id="{8E17BBCC-616C-444B-960B-1DE21C930410}"/>
              </a:ext>
            </a:extLst>
          </p:cNvPr>
          <p:cNvSpPr>
            <a:spLocks noGrp="1"/>
          </p:cNvSpPr>
          <p:nvPr>
            <p:ph type="hdr" sz="quarter"/>
          </p:nvPr>
        </p:nvSpPr>
        <p:spPr/>
        <p:txBody>
          <a:bodyPr/>
          <a:lstStyle/>
          <a:p>
            <a:r>
              <a:rPr lang="he-IL"/>
              <a:t>2</a:t>
            </a:r>
          </a:p>
        </p:txBody>
      </p:sp>
    </p:spTree>
    <p:extLst>
      <p:ext uri="{BB962C8B-B14F-4D97-AF65-F5344CB8AC3E}">
        <p14:creationId xmlns:p14="http://schemas.microsoft.com/office/powerpoint/2010/main" val="1489429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5"/>
          </p:nvPr>
        </p:nvSpPr>
        <p:spPr/>
        <p:txBody>
          <a:bodyPr/>
          <a:lstStyle/>
          <a:p>
            <a:fld id="{46D8C3E4-A61D-46BE-AEA3-EB25EFC8CD7B}" type="slidenum">
              <a:rPr lang="he-IL" smtClean="0"/>
              <a:t>21</a:t>
            </a:fld>
            <a:endParaRPr lang="he-IL"/>
          </a:p>
        </p:txBody>
      </p:sp>
      <p:sp>
        <p:nvSpPr>
          <p:cNvPr id="5" name="מציין מיקום של כותרת עליונה 4">
            <a:extLst>
              <a:ext uri="{FF2B5EF4-FFF2-40B4-BE49-F238E27FC236}">
                <a16:creationId xmlns:a16="http://schemas.microsoft.com/office/drawing/2014/main" id="{2D218F5C-AA5A-44D3-8F76-B1BAFB35C893}"/>
              </a:ext>
            </a:extLst>
          </p:cNvPr>
          <p:cNvSpPr>
            <a:spLocks noGrp="1"/>
          </p:cNvSpPr>
          <p:nvPr>
            <p:ph type="hdr" sz="quarter"/>
          </p:nvPr>
        </p:nvSpPr>
        <p:spPr/>
        <p:txBody>
          <a:bodyPr/>
          <a:lstStyle/>
          <a:p>
            <a:r>
              <a:rPr lang="he-IL"/>
              <a:t>2</a:t>
            </a:r>
          </a:p>
        </p:txBody>
      </p:sp>
    </p:spTree>
    <p:extLst>
      <p:ext uri="{BB962C8B-B14F-4D97-AF65-F5344CB8AC3E}">
        <p14:creationId xmlns:p14="http://schemas.microsoft.com/office/powerpoint/2010/main" val="15262409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5"/>
          </p:nvPr>
        </p:nvSpPr>
        <p:spPr/>
        <p:txBody>
          <a:bodyPr/>
          <a:lstStyle/>
          <a:p>
            <a:fld id="{46D8C3E4-A61D-46BE-AEA3-EB25EFC8CD7B}" type="slidenum">
              <a:rPr lang="he-IL" smtClean="0"/>
              <a:t>48</a:t>
            </a:fld>
            <a:endParaRPr lang="he-IL"/>
          </a:p>
        </p:txBody>
      </p:sp>
      <p:sp>
        <p:nvSpPr>
          <p:cNvPr id="5" name="מציין מיקום של כותרת עליונה 4">
            <a:extLst>
              <a:ext uri="{FF2B5EF4-FFF2-40B4-BE49-F238E27FC236}">
                <a16:creationId xmlns:a16="http://schemas.microsoft.com/office/drawing/2014/main" id="{8E17BBCC-616C-444B-960B-1DE21C930410}"/>
              </a:ext>
            </a:extLst>
          </p:cNvPr>
          <p:cNvSpPr>
            <a:spLocks noGrp="1"/>
          </p:cNvSpPr>
          <p:nvPr>
            <p:ph type="hdr" sz="quarter"/>
          </p:nvPr>
        </p:nvSpPr>
        <p:spPr/>
        <p:txBody>
          <a:bodyPr/>
          <a:lstStyle/>
          <a:p>
            <a:r>
              <a:rPr lang="he-IL"/>
              <a:t>2</a:t>
            </a:r>
          </a:p>
        </p:txBody>
      </p:sp>
    </p:spTree>
    <p:extLst>
      <p:ext uri="{BB962C8B-B14F-4D97-AF65-F5344CB8AC3E}">
        <p14:creationId xmlns:p14="http://schemas.microsoft.com/office/powerpoint/2010/main" val="6266322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5"/>
          </p:nvPr>
        </p:nvSpPr>
        <p:spPr/>
        <p:txBody>
          <a:bodyPr/>
          <a:lstStyle/>
          <a:p>
            <a:fld id="{46D8C3E4-A61D-46BE-AEA3-EB25EFC8CD7B}" type="slidenum">
              <a:rPr lang="he-IL" smtClean="0"/>
              <a:t>49</a:t>
            </a:fld>
            <a:endParaRPr lang="he-IL"/>
          </a:p>
        </p:txBody>
      </p:sp>
      <p:sp>
        <p:nvSpPr>
          <p:cNvPr id="5" name="מציין מיקום של כותרת עליונה 4">
            <a:extLst>
              <a:ext uri="{FF2B5EF4-FFF2-40B4-BE49-F238E27FC236}">
                <a16:creationId xmlns:a16="http://schemas.microsoft.com/office/drawing/2014/main" id="{8E17BBCC-616C-444B-960B-1DE21C930410}"/>
              </a:ext>
            </a:extLst>
          </p:cNvPr>
          <p:cNvSpPr>
            <a:spLocks noGrp="1"/>
          </p:cNvSpPr>
          <p:nvPr>
            <p:ph type="hdr" sz="quarter"/>
          </p:nvPr>
        </p:nvSpPr>
        <p:spPr/>
        <p:txBody>
          <a:bodyPr/>
          <a:lstStyle/>
          <a:p>
            <a:r>
              <a:rPr lang="he-IL"/>
              <a:t>2</a:t>
            </a:r>
          </a:p>
        </p:txBody>
      </p:sp>
    </p:spTree>
    <p:extLst>
      <p:ext uri="{BB962C8B-B14F-4D97-AF65-F5344CB8AC3E}">
        <p14:creationId xmlns:p14="http://schemas.microsoft.com/office/powerpoint/2010/main" val="22149659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5"/>
          </p:nvPr>
        </p:nvSpPr>
        <p:spPr/>
        <p:txBody>
          <a:bodyPr/>
          <a:lstStyle/>
          <a:p>
            <a:fld id="{46D8C3E4-A61D-46BE-AEA3-EB25EFC8CD7B}" type="slidenum">
              <a:rPr lang="he-IL" smtClean="0"/>
              <a:t>50</a:t>
            </a:fld>
            <a:endParaRPr lang="he-IL"/>
          </a:p>
        </p:txBody>
      </p:sp>
      <p:sp>
        <p:nvSpPr>
          <p:cNvPr id="5" name="מציין מיקום של כותרת עליונה 4">
            <a:extLst>
              <a:ext uri="{FF2B5EF4-FFF2-40B4-BE49-F238E27FC236}">
                <a16:creationId xmlns:a16="http://schemas.microsoft.com/office/drawing/2014/main" id="{8E17BBCC-616C-444B-960B-1DE21C930410}"/>
              </a:ext>
            </a:extLst>
          </p:cNvPr>
          <p:cNvSpPr>
            <a:spLocks noGrp="1"/>
          </p:cNvSpPr>
          <p:nvPr>
            <p:ph type="hdr" sz="quarter"/>
          </p:nvPr>
        </p:nvSpPr>
        <p:spPr/>
        <p:txBody>
          <a:bodyPr/>
          <a:lstStyle/>
          <a:p>
            <a:r>
              <a:rPr lang="he-IL"/>
              <a:t>2</a:t>
            </a:r>
          </a:p>
        </p:txBody>
      </p:sp>
    </p:spTree>
    <p:extLst>
      <p:ext uri="{BB962C8B-B14F-4D97-AF65-F5344CB8AC3E}">
        <p14:creationId xmlns:p14="http://schemas.microsoft.com/office/powerpoint/2010/main" val="14013918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5"/>
          </p:nvPr>
        </p:nvSpPr>
        <p:spPr/>
        <p:txBody>
          <a:bodyPr/>
          <a:lstStyle/>
          <a:p>
            <a:fld id="{46D8C3E4-A61D-46BE-AEA3-EB25EFC8CD7B}" type="slidenum">
              <a:rPr lang="he-IL" smtClean="0"/>
              <a:t>51</a:t>
            </a:fld>
            <a:endParaRPr lang="he-IL"/>
          </a:p>
        </p:txBody>
      </p:sp>
      <p:sp>
        <p:nvSpPr>
          <p:cNvPr id="5" name="מציין מיקום של כותרת עליונה 4">
            <a:extLst>
              <a:ext uri="{FF2B5EF4-FFF2-40B4-BE49-F238E27FC236}">
                <a16:creationId xmlns:a16="http://schemas.microsoft.com/office/drawing/2014/main" id="{8E17BBCC-616C-444B-960B-1DE21C930410}"/>
              </a:ext>
            </a:extLst>
          </p:cNvPr>
          <p:cNvSpPr>
            <a:spLocks noGrp="1"/>
          </p:cNvSpPr>
          <p:nvPr>
            <p:ph type="hdr" sz="quarter"/>
          </p:nvPr>
        </p:nvSpPr>
        <p:spPr/>
        <p:txBody>
          <a:bodyPr/>
          <a:lstStyle/>
          <a:p>
            <a:r>
              <a:rPr lang="he-IL"/>
              <a:t>2</a:t>
            </a:r>
          </a:p>
        </p:txBody>
      </p:sp>
    </p:spTree>
    <p:extLst>
      <p:ext uri="{BB962C8B-B14F-4D97-AF65-F5344CB8AC3E}">
        <p14:creationId xmlns:p14="http://schemas.microsoft.com/office/powerpoint/2010/main" val="25430571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5"/>
          </p:nvPr>
        </p:nvSpPr>
        <p:spPr/>
        <p:txBody>
          <a:bodyPr/>
          <a:lstStyle/>
          <a:p>
            <a:fld id="{46D8C3E4-A61D-46BE-AEA3-EB25EFC8CD7B}" type="slidenum">
              <a:rPr lang="he-IL" smtClean="0"/>
              <a:t>52</a:t>
            </a:fld>
            <a:endParaRPr lang="he-IL"/>
          </a:p>
        </p:txBody>
      </p:sp>
      <p:sp>
        <p:nvSpPr>
          <p:cNvPr id="5" name="מציין מיקום של כותרת עליונה 4">
            <a:extLst>
              <a:ext uri="{FF2B5EF4-FFF2-40B4-BE49-F238E27FC236}">
                <a16:creationId xmlns:a16="http://schemas.microsoft.com/office/drawing/2014/main" id="{8E17BBCC-616C-444B-960B-1DE21C930410}"/>
              </a:ext>
            </a:extLst>
          </p:cNvPr>
          <p:cNvSpPr>
            <a:spLocks noGrp="1"/>
          </p:cNvSpPr>
          <p:nvPr>
            <p:ph type="hdr" sz="quarter"/>
          </p:nvPr>
        </p:nvSpPr>
        <p:spPr/>
        <p:txBody>
          <a:bodyPr/>
          <a:lstStyle/>
          <a:p>
            <a:r>
              <a:rPr lang="he-IL"/>
              <a:t>2</a:t>
            </a:r>
          </a:p>
        </p:txBody>
      </p:sp>
    </p:spTree>
    <p:extLst>
      <p:ext uri="{BB962C8B-B14F-4D97-AF65-F5344CB8AC3E}">
        <p14:creationId xmlns:p14="http://schemas.microsoft.com/office/powerpoint/2010/main" val="7082734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5"/>
          </p:nvPr>
        </p:nvSpPr>
        <p:spPr/>
        <p:txBody>
          <a:bodyPr/>
          <a:lstStyle/>
          <a:p>
            <a:fld id="{46D8C3E4-A61D-46BE-AEA3-EB25EFC8CD7B}" type="slidenum">
              <a:rPr lang="he-IL" smtClean="0"/>
              <a:t>53</a:t>
            </a:fld>
            <a:endParaRPr lang="he-IL"/>
          </a:p>
        </p:txBody>
      </p:sp>
      <p:sp>
        <p:nvSpPr>
          <p:cNvPr id="5" name="מציין מיקום של כותרת עליונה 4">
            <a:extLst>
              <a:ext uri="{FF2B5EF4-FFF2-40B4-BE49-F238E27FC236}">
                <a16:creationId xmlns:a16="http://schemas.microsoft.com/office/drawing/2014/main" id="{8E17BBCC-616C-444B-960B-1DE21C930410}"/>
              </a:ext>
            </a:extLst>
          </p:cNvPr>
          <p:cNvSpPr>
            <a:spLocks noGrp="1"/>
          </p:cNvSpPr>
          <p:nvPr>
            <p:ph type="hdr" sz="quarter"/>
          </p:nvPr>
        </p:nvSpPr>
        <p:spPr/>
        <p:txBody>
          <a:bodyPr/>
          <a:lstStyle/>
          <a:p>
            <a:r>
              <a:rPr lang="he-IL"/>
              <a:t>2</a:t>
            </a:r>
          </a:p>
        </p:txBody>
      </p:sp>
    </p:spTree>
    <p:extLst>
      <p:ext uri="{BB962C8B-B14F-4D97-AF65-F5344CB8AC3E}">
        <p14:creationId xmlns:p14="http://schemas.microsoft.com/office/powerpoint/2010/main" val="13327015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5"/>
          </p:nvPr>
        </p:nvSpPr>
        <p:spPr/>
        <p:txBody>
          <a:bodyPr/>
          <a:lstStyle/>
          <a:p>
            <a:fld id="{46D8C3E4-A61D-46BE-AEA3-EB25EFC8CD7B}" type="slidenum">
              <a:rPr lang="he-IL" smtClean="0"/>
              <a:t>54</a:t>
            </a:fld>
            <a:endParaRPr lang="he-IL"/>
          </a:p>
        </p:txBody>
      </p:sp>
      <p:sp>
        <p:nvSpPr>
          <p:cNvPr id="5" name="מציין מיקום של כותרת עליונה 4">
            <a:extLst>
              <a:ext uri="{FF2B5EF4-FFF2-40B4-BE49-F238E27FC236}">
                <a16:creationId xmlns:a16="http://schemas.microsoft.com/office/drawing/2014/main" id="{8E17BBCC-616C-444B-960B-1DE21C930410}"/>
              </a:ext>
            </a:extLst>
          </p:cNvPr>
          <p:cNvSpPr>
            <a:spLocks noGrp="1"/>
          </p:cNvSpPr>
          <p:nvPr>
            <p:ph type="hdr" sz="quarter"/>
          </p:nvPr>
        </p:nvSpPr>
        <p:spPr/>
        <p:txBody>
          <a:bodyPr/>
          <a:lstStyle/>
          <a:p>
            <a:r>
              <a:rPr lang="he-IL"/>
              <a:t>2</a:t>
            </a:r>
          </a:p>
        </p:txBody>
      </p:sp>
    </p:spTree>
    <p:extLst>
      <p:ext uri="{BB962C8B-B14F-4D97-AF65-F5344CB8AC3E}">
        <p14:creationId xmlns:p14="http://schemas.microsoft.com/office/powerpoint/2010/main" val="19168346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5"/>
          </p:nvPr>
        </p:nvSpPr>
        <p:spPr/>
        <p:txBody>
          <a:bodyPr/>
          <a:lstStyle/>
          <a:p>
            <a:fld id="{46D8C3E4-A61D-46BE-AEA3-EB25EFC8CD7B}" type="slidenum">
              <a:rPr lang="he-IL" smtClean="0"/>
              <a:t>55</a:t>
            </a:fld>
            <a:endParaRPr lang="he-IL"/>
          </a:p>
        </p:txBody>
      </p:sp>
      <p:sp>
        <p:nvSpPr>
          <p:cNvPr id="5" name="מציין מיקום של כותרת עליונה 4">
            <a:extLst>
              <a:ext uri="{FF2B5EF4-FFF2-40B4-BE49-F238E27FC236}">
                <a16:creationId xmlns:a16="http://schemas.microsoft.com/office/drawing/2014/main" id="{37BB8D59-B150-4945-B92F-D28910A77626}"/>
              </a:ext>
            </a:extLst>
          </p:cNvPr>
          <p:cNvSpPr>
            <a:spLocks noGrp="1"/>
          </p:cNvSpPr>
          <p:nvPr>
            <p:ph type="hdr" sz="quarter"/>
          </p:nvPr>
        </p:nvSpPr>
        <p:spPr/>
        <p:txBody>
          <a:bodyPr/>
          <a:lstStyle/>
          <a:p>
            <a:r>
              <a:rPr lang="he-IL"/>
              <a:t>2</a:t>
            </a:r>
          </a:p>
        </p:txBody>
      </p:sp>
    </p:spTree>
    <p:extLst>
      <p:ext uri="{BB962C8B-B14F-4D97-AF65-F5344CB8AC3E}">
        <p14:creationId xmlns:p14="http://schemas.microsoft.com/office/powerpoint/2010/main" val="18025583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5"/>
          </p:nvPr>
        </p:nvSpPr>
        <p:spPr/>
        <p:txBody>
          <a:bodyPr/>
          <a:lstStyle/>
          <a:p>
            <a:fld id="{46D8C3E4-A61D-46BE-AEA3-EB25EFC8CD7B}" type="slidenum">
              <a:rPr lang="he-IL" smtClean="0"/>
              <a:t>56</a:t>
            </a:fld>
            <a:endParaRPr lang="he-IL"/>
          </a:p>
        </p:txBody>
      </p:sp>
      <p:sp>
        <p:nvSpPr>
          <p:cNvPr id="5" name="מציין מיקום של כותרת עליונה 4">
            <a:extLst>
              <a:ext uri="{FF2B5EF4-FFF2-40B4-BE49-F238E27FC236}">
                <a16:creationId xmlns:a16="http://schemas.microsoft.com/office/drawing/2014/main" id="{ED8491D6-369D-4089-B10E-D5AB55C2BE73}"/>
              </a:ext>
            </a:extLst>
          </p:cNvPr>
          <p:cNvSpPr>
            <a:spLocks noGrp="1"/>
          </p:cNvSpPr>
          <p:nvPr>
            <p:ph type="hdr" sz="quarter"/>
          </p:nvPr>
        </p:nvSpPr>
        <p:spPr/>
        <p:txBody>
          <a:bodyPr/>
          <a:lstStyle/>
          <a:p>
            <a:r>
              <a:rPr lang="he-IL"/>
              <a:t>2</a:t>
            </a:r>
          </a:p>
        </p:txBody>
      </p:sp>
    </p:spTree>
    <p:extLst>
      <p:ext uri="{BB962C8B-B14F-4D97-AF65-F5344CB8AC3E}">
        <p14:creationId xmlns:p14="http://schemas.microsoft.com/office/powerpoint/2010/main" val="37598746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5"/>
          </p:nvPr>
        </p:nvSpPr>
        <p:spPr/>
        <p:txBody>
          <a:bodyPr/>
          <a:lstStyle/>
          <a:p>
            <a:fld id="{46D8C3E4-A61D-46BE-AEA3-EB25EFC8CD7B}" type="slidenum">
              <a:rPr lang="he-IL" smtClean="0"/>
              <a:t>57</a:t>
            </a:fld>
            <a:endParaRPr lang="he-IL"/>
          </a:p>
        </p:txBody>
      </p:sp>
      <p:sp>
        <p:nvSpPr>
          <p:cNvPr id="5" name="מציין מיקום של כותרת עליונה 4">
            <a:extLst>
              <a:ext uri="{FF2B5EF4-FFF2-40B4-BE49-F238E27FC236}">
                <a16:creationId xmlns:a16="http://schemas.microsoft.com/office/drawing/2014/main" id="{02A15D75-EA11-4B9A-931B-EF919349F494}"/>
              </a:ext>
            </a:extLst>
          </p:cNvPr>
          <p:cNvSpPr>
            <a:spLocks noGrp="1"/>
          </p:cNvSpPr>
          <p:nvPr>
            <p:ph type="hdr" sz="quarter"/>
          </p:nvPr>
        </p:nvSpPr>
        <p:spPr/>
        <p:txBody>
          <a:bodyPr/>
          <a:lstStyle/>
          <a:p>
            <a:r>
              <a:rPr lang="he-IL"/>
              <a:t>2</a:t>
            </a:r>
          </a:p>
        </p:txBody>
      </p:sp>
    </p:spTree>
    <p:extLst>
      <p:ext uri="{BB962C8B-B14F-4D97-AF65-F5344CB8AC3E}">
        <p14:creationId xmlns:p14="http://schemas.microsoft.com/office/powerpoint/2010/main" val="2837527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5"/>
          </p:nvPr>
        </p:nvSpPr>
        <p:spPr/>
        <p:txBody>
          <a:bodyPr/>
          <a:lstStyle/>
          <a:p>
            <a:fld id="{46D8C3E4-A61D-46BE-AEA3-EB25EFC8CD7B}" type="slidenum">
              <a:rPr lang="he-IL" smtClean="0"/>
              <a:t>22</a:t>
            </a:fld>
            <a:endParaRPr lang="he-IL"/>
          </a:p>
        </p:txBody>
      </p:sp>
      <p:sp>
        <p:nvSpPr>
          <p:cNvPr id="5" name="מציין מיקום של כותרת עליונה 4">
            <a:extLst>
              <a:ext uri="{FF2B5EF4-FFF2-40B4-BE49-F238E27FC236}">
                <a16:creationId xmlns:a16="http://schemas.microsoft.com/office/drawing/2014/main" id="{80C56462-DFEF-4A32-BB26-7901828B7219}"/>
              </a:ext>
            </a:extLst>
          </p:cNvPr>
          <p:cNvSpPr>
            <a:spLocks noGrp="1"/>
          </p:cNvSpPr>
          <p:nvPr>
            <p:ph type="hdr" sz="quarter"/>
          </p:nvPr>
        </p:nvSpPr>
        <p:spPr/>
        <p:txBody>
          <a:bodyPr/>
          <a:lstStyle/>
          <a:p>
            <a:r>
              <a:rPr lang="he-IL"/>
              <a:t>2</a:t>
            </a:r>
          </a:p>
        </p:txBody>
      </p:sp>
    </p:spTree>
    <p:extLst>
      <p:ext uri="{BB962C8B-B14F-4D97-AF65-F5344CB8AC3E}">
        <p14:creationId xmlns:p14="http://schemas.microsoft.com/office/powerpoint/2010/main" val="28616787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5"/>
          </p:nvPr>
        </p:nvSpPr>
        <p:spPr/>
        <p:txBody>
          <a:bodyPr/>
          <a:lstStyle/>
          <a:p>
            <a:fld id="{46D8C3E4-A61D-46BE-AEA3-EB25EFC8CD7B}" type="slidenum">
              <a:rPr lang="he-IL" smtClean="0"/>
              <a:t>58</a:t>
            </a:fld>
            <a:endParaRPr lang="he-IL"/>
          </a:p>
        </p:txBody>
      </p:sp>
      <p:sp>
        <p:nvSpPr>
          <p:cNvPr id="5" name="מציין מיקום של כותרת עליונה 4">
            <a:extLst>
              <a:ext uri="{FF2B5EF4-FFF2-40B4-BE49-F238E27FC236}">
                <a16:creationId xmlns:a16="http://schemas.microsoft.com/office/drawing/2014/main" id="{8E17BBCC-616C-444B-960B-1DE21C930410}"/>
              </a:ext>
            </a:extLst>
          </p:cNvPr>
          <p:cNvSpPr>
            <a:spLocks noGrp="1"/>
          </p:cNvSpPr>
          <p:nvPr>
            <p:ph type="hdr" sz="quarter"/>
          </p:nvPr>
        </p:nvSpPr>
        <p:spPr/>
        <p:txBody>
          <a:bodyPr/>
          <a:lstStyle/>
          <a:p>
            <a:r>
              <a:rPr lang="he-IL"/>
              <a:t>2</a:t>
            </a:r>
          </a:p>
        </p:txBody>
      </p:sp>
    </p:spTree>
    <p:extLst>
      <p:ext uri="{BB962C8B-B14F-4D97-AF65-F5344CB8AC3E}">
        <p14:creationId xmlns:p14="http://schemas.microsoft.com/office/powerpoint/2010/main" val="12419138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5"/>
          </p:nvPr>
        </p:nvSpPr>
        <p:spPr/>
        <p:txBody>
          <a:bodyPr/>
          <a:lstStyle/>
          <a:p>
            <a:fld id="{46D8C3E4-A61D-46BE-AEA3-EB25EFC8CD7B}" type="slidenum">
              <a:rPr lang="he-IL" smtClean="0"/>
              <a:t>59</a:t>
            </a:fld>
            <a:endParaRPr lang="he-IL"/>
          </a:p>
        </p:txBody>
      </p:sp>
      <p:sp>
        <p:nvSpPr>
          <p:cNvPr id="5" name="מציין מיקום של כותרת עליונה 4">
            <a:extLst>
              <a:ext uri="{FF2B5EF4-FFF2-40B4-BE49-F238E27FC236}">
                <a16:creationId xmlns:a16="http://schemas.microsoft.com/office/drawing/2014/main" id="{8E17BBCC-616C-444B-960B-1DE21C930410}"/>
              </a:ext>
            </a:extLst>
          </p:cNvPr>
          <p:cNvSpPr>
            <a:spLocks noGrp="1"/>
          </p:cNvSpPr>
          <p:nvPr>
            <p:ph type="hdr" sz="quarter"/>
          </p:nvPr>
        </p:nvSpPr>
        <p:spPr/>
        <p:txBody>
          <a:bodyPr/>
          <a:lstStyle/>
          <a:p>
            <a:r>
              <a:rPr lang="he-IL"/>
              <a:t>2</a:t>
            </a:r>
          </a:p>
        </p:txBody>
      </p:sp>
    </p:spTree>
    <p:extLst>
      <p:ext uri="{BB962C8B-B14F-4D97-AF65-F5344CB8AC3E}">
        <p14:creationId xmlns:p14="http://schemas.microsoft.com/office/powerpoint/2010/main" val="28940389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5"/>
          </p:nvPr>
        </p:nvSpPr>
        <p:spPr/>
        <p:txBody>
          <a:bodyPr/>
          <a:lstStyle/>
          <a:p>
            <a:fld id="{46D8C3E4-A61D-46BE-AEA3-EB25EFC8CD7B}" type="slidenum">
              <a:rPr lang="he-IL" smtClean="0"/>
              <a:t>60</a:t>
            </a:fld>
            <a:endParaRPr lang="he-IL"/>
          </a:p>
        </p:txBody>
      </p:sp>
      <p:sp>
        <p:nvSpPr>
          <p:cNvPr id="5" name="מציין מיקום של כותרת עליונה 4">
            <a:extLst>
              <a:ext uri="{FF2B5EF4-FFF2-40B4-BE49-F238E27FC236}">
                <a16:creationId xmlns:a16="http://schemas.microsoft.com/office/drawing/2014/main" id="{8E17BBCC-616C-444B-960B-1DE21C930410}"/>
              </a:ext>
            </a:extLst>
          </p:cNvPr>
          <p:cNvSpPr>
            <a:spLocks noGrp="1"/>
          </p:cNvSpPr>
          <p:nvPr>
            <p:ph type="hdr" sz="quarter"/>
          </p:nvPr>
        </p:nvSpPr>
        <p:spPr/>
        <p:txBody>
          <a:bodyPr/>
          <a:lstStyle/>
          <a:p>
            <a:r>
              <a:rPr lang="he-IL"/>
              <a:t>2</a:t>
            </a:r>
          </a:p>
        </p:txBody>
      </p:sp>
    </p:spTree>
    <p:extLst>
      <p:ext uri="{BB962C8B-B14F-4D97-AF65-F5344CB8AC3E}">
        <p14:creationId xmlns:p14="http://schemas.microsoft.com/office/powerpoint/2010/main" val="14277719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5"/>
          </p:nvPr>
        </p:nvSpPr>
        <p:spPr/>
        <p:txBody>
          <a:bodyPr/>
          <a:lstStyle/>
          <a:p>
            <a:fld id="{46D8C3E4-A61D-46BE-AEA3-EB25EFC8CD7B}" type="slidenum">
              <a:rPr lang="he-IL" smtClean="0"/>
              <a:t>61</a:t>
            </a:fld>
            <a:endParaRPr lang="he-IL"/>
          </a:p>
        </p:txBody>
      </p:sp>
      <p:sp>
        <p:nvSpPr>
          <p:cNvPr id="5" name="מציין מיקום של כותרת עליונה 4">
            <a:extLst>
              <a:ext uri="{FF2B5EF4-FFF2-40B4-BE49-F238E27FC236}">
                <a16:creationId xmlns:a16="http://schemas.microsoft.com/office/drawing/2014/main" id="{8E17BBCC-616C-444B-960B-1DE21C930410}"/>
              </a:ext>
            </a:extLst>
          </p:cNvPr>
          <p:cNvSpPr>
            <a:spLocks noGrp="1"/>
          </p:cNvSpPr>
          <p:nvPr>
            <p:ph type="hdr" sz="quarter"/>
          </p:nvPr>
        </p:nvSpPr>
        <p:spPr/>
        <p:txBody>
          <a:bodyPr/>
          <a:lstStyle/>
          <a:p>
            <a:r>
              <a:rPr lang="he-IL"/>
              <a:t>2</a:t>
            </a:r>
          </a:p>
        </p:txBody>
      </p:sp>
    </p:spTree>
    <p:extLst>
      <p:ext uri="{BB962C8B-B14F-4D97-AF65-F5344CB8AC3E}">
        <p14:creationId xmlns:p14="http://schemas.microsoft.com/office/powerpoint/2010/main" val="40558447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5"/>
          </p:nvPr>
        </p:nvSpPr>
        <p:spPr/>
        <p:txBody>
          <a:bodyPr/>
          <a:lstStyle/>
          <a:p>
            <a:fld id="{46D8C3E4-A61D-46BE-AEA3-EB25EFC8CD7B}" type="slidenum">
              <a:rPr lang="he-IL" smtClean="0"/>
              <a:t>62</a:t>
            </a:fld>
            <a:endParaRPr lang="he-IL"/>
          </a:p>
        </p:txBody>
      </p:sp>
      <p:sp>
        <p:nvSpPr>
          <p:cNvPr id="5" name="מציין מיקום של כותרת עליונה 4">
            <a:extLst>
              <a:ext uri="{FF2B5EF4-FFF2-40B4-BE49-F238E27FC236}">
                <a16:creationId xmlns:a16="http://schemas.microsoft.com/office/drawing/2014/main" id="{8E17BBCC-616C-444B-960B-1DE21C930410}"/>
              </a:ext>
            </a:extLst>
          </p:cNvPr>
          <p:cNvSpPr>
            <a:spLocks noGrp="1"/>
          </p:cNvSpPr>
          <p:nvPr>
            <p:ph type="hdr" sz="quarter"/>
          </p:nvPr>
        </p:nvSpPr>
        <p:spPr/>
        <p:txBody>
          <a:bodyPr/>
          <a:lstStyle/>
          <a:p>
            <a:r>
              <a:rPr lang="he-IL"/>
              <a:t>2</a:t>
            </a:r>
          </a:p>
        </p:txBody>
      </p:sp>
    </p:spTree>
    <p:extLst>
      <p:ext uri="{BB962C8B-B14F-4D97-AF65-F5344CB8AC3E}">
        <p14:creationId xmlns:p14="http://schemas.microsoft.com/office/powerpoint/2010/main" val="8428704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5"/>
          </p:nvPr>
        </p:nvSpPr>
        <p:spPr/>
        <p:txBody>
          <a:bodyPr/>
          <a:lstStyle/>
          <a:p>
            <a:fld id="{46D8C3E4-A61D-46BE-AEA3-EB25EFC8CD7B}" type="slidenum">
              <a:rPr lang="he-IL" smtClean="0"/>
              <a:t>63</a:t>
            </a:fld>
            <a:endParaRPr lang="he-IL"/>
          </a:p>
        </p:txBody>
      </p:sp>
      <p:sp>
        <p:nvSpPr>
          <p:cNvPr id="5" name="מציין מיקום של כותרת עליונה 4">
            <a:extLst>
              <a:ext uri="{FF2B5EF4-FFF2-40B4-BE49-F238E27FC236}">
                <a16:creationId xmlns:a16="http://schemas.microsoft.com/office/drawing/2014/main" id="{8E17BBCC-616C-444B-960B-1DE21C930410}"/>
              </a:ext>
            </a:extLst>
          </p:cNvPr>
          <p:cNvSpPr>
            <a:spLocks noGrp="1"/>
          </p:cNvSpPr>
          <p:nvPr>
            <p:ph type="hdr" sz="quarter"/>
          </p:nvPr>
        </p:nvSpPr>
        <p:spPr/>
        <p:txBody>
          <a:bodyPr/>
          <a:lstStyle/>
          <a:p>
            <a:r>
              <a:rPr lang="he-IL"/>
              <a:t>2</a:t>
            </a:r>
          </a:p>
        </p:txBody>
      </p:sp>
    </p:spTree>
    <p:extLst>
      <p:ext uri="{BB962C8B-B14F-4D97-AF65-F5344CB8AC3E}">
        <p14:creationId xmlns:p14="http://schemas.microsoft.com/office/powerpoint/2010/main" val="16727637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5"/>
          </p:nvPr>
        </p:nvSpPr>
        <p:spPr/>
        <p:txBody>
          <a:bodyPr/>
          <a:lstStyle/>
          <a:p>
            <a:fld id="{46D8C3E4-A61D-46BE-AEA3-EB25EFC8CD7B}" type="slidenum">
              <a:rPr lang="he-IL" smtClean="0"/>
              <a:t>64</a:t>
            </a:fld>
            <a:endParaRPr lang="he-IL"/>
          </a:p>
        </p:txBody>
      </p:sp>
      <p:sp>
        <p:nvSpPr>
          <p:cNvPr id="5" name="מציין מיקום של כותרת עליונה 4">
            <a:extLst>
              <a:ext uri="{FF2B5EF4-FFF2-40B4-BE49-F238E27FC236}">
                <a16:creationId xmlns:a16="http://schemas.microsoft.com/office/drawing/2014/main" id="{8E17BBCC-616C-444B-960B-1DE21C930410}"/>
              </a:ext>
            </a:extLst>
          </p:cNvPr>
          <p:cNvSpPr>
            <a:spLocks noGrp="1"/>
          </p:cNvSpPr>
          <p:nvPr>
            <p:ph type="hdr" sz="quarter"/>
          </p:nvPr>
        </p:nvSpPr>
        <p:spPr/>
        <p:txBody>
          <a:bodyPr/>
          <a:lstStyle/>
          <a:p>
            <a:r>
              <a:rPr lang="he-IL"/>
              <a:t>2</a:t>
            </a:r>
          </a:p>
        </p:txBody>
      </p:sp>
    </p:spTree>
    <p:extLst>
      <p:ext uri="{BB962C8B-B14F-4D97-AF65-F5344CB8AC3E}">
        <p14:creationId xmlns:p14="http://schemas.microsoft.com/office/powerpoint/2010/main" val="17669089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5"/>
          </p:nvPr>
        </p:nvSpPr>
        <p:spPr/>
        <p:txBody>
          <a:bodyPr/>
          <a:lstStyle/>
          <a:p>
            <a:fld id="{46D8C3E4-A61D-46BE-AEA3-EB25EFC8CD7B}" type="slidenum">
              <a:rPr lang="he-IL" smtClean="0"/>
              <a:t>65</a:t>
            </a:fld>
            <a:endParaRPr lang="he-IL"/>
          </a:p>
        </p:txBody>
      </p:sp>
      <p:sp>
        <p:nvSpPr>
          <p:cNvPr id="5" name="מציין מיקום של כותרת עליונה 4">
            <a:extLst>
              <a:ext uri="{FF2B5EF4-FFF2-40B4-BE49-F238E27FC236}">
                <a16:creationId xmlns:a16="http://schemas.microsoft.com/office/drawing/2014/main" id="{8E17BBCC-616C-444B-960B-1DE21C930410}"/>
              </a:ext>
            </a:extLst>
          </p:cNvPr>
          <p:cNvSpPr>
            <a:spLocks noGrp="1"/>
          </p:cNvSpPr>
          <p:nvPr>
            <p:ph type="hdr" sz="quarter"/>
          </p:nvPr>
        </p:nvSpPr>
        <p:spPr/>
        <p:txBody>
          <a:bodyPr/>
          <a:lstStyle/>
          <a:p>
            <a:r>
              <a:rPr lang="he-IL"/>
              <a:t>2</a:t>
            </a:r>
          </a:p>
        </p:txBody>
      </p:sp>
    </p:spTree>
    <p:extLst>
      <p:ext uri="{BB962C8B-B14F-4D97-AF65-F5344CB8AC3E}">
        <p14:creationId xmlns:p14="http://schemas.microsoft.com/office/powerpoint/2010/main" val="3908289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5"/>
          </p:nvPr>
        </p:nvSpPr>
        <p:spPr/>
        <p:txBody>
          <a:bodyPr/>
          <a:lstStyle/>
          <a:p>
            <a:fld id="{46D8C3E4-A61D-46BE-AEA3-EB25EFC8CD7B}" type="slidenum">
              <a:rPr lang="he-IL" smtClean="0"/>
              <a:t>23</a:t>
            </a:fld>
            <a:endParaRPr lang="he-IL"/>
          </a:p>
        </p:txBody>
      </p:sp>
      <p:sp>
        <p:nvSpPr>
          <p:cNvPr id="5" name="מציין מיקום של כותרת עליונה 4">
            <a:extLst>
              <a:ext uri="{FF2B5EF4-FFF2-40B4-BE49-F238E27FC236}">
                <a16:creationId xmlns:a16="http://schemas.microsoft.com/office/drawing/2014/main" id="{02621D02-5D14-4BAB-A089-ED571B549EBF}"/>
              </a:ext>
            </a:extLst>
          </p:cNvPr>
          <p:cNvSpPr>
            <a:spLocks noGrp="1"/>
          </p:cNvSpPr>
          <p:nvPr>
            <p:ph type="hdr" sz="quarter"/>
          </p:nvPr>
        </p:nvSpPr>
        <p:spPr/>
        <p:txBody>
          <a:bodyPr/>
          <a:lstStyle/>
          <a:p>
            <a:r>
              <a:rPr lang="he-IL"/>
              <a:t>2</a:t>
            </a:r>
          </a:p>
        </p:txBody>
      </p:sp>
    </p:spTree>
    <p:extLst>
      <p:ext uri="{BB962C8B-B14F-4D97-AF65-F5344CB8AC3E}">
        <p14:creationId xmlns:p14="http://schemas.microsoft.com/office/powerpoint/2010/main" val="2477343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5"/>
          </p:nvPr>
        </p:nvSpPr>
        <p:spPr/>
        <p:txBody>
          <a:bodyPr/>
          <a:lstStyle/>
          <a:p>
            <a:fld id="{46D8C3E4-A61D-46BE-AEA3-EB25EFC8CD7B}" type="slidenum">
              <a:rPr lang="he-IL" smtClean="0"/>
              <a:t>24</a:t>
            </a:fld>
            <a:endParaRPr lang="he-IL"/>
          </a:p>
        </p:txBody>
      </p:sp>
      <p:sp>
        <p:nvSpPr>
          <p:cNvPr id="5" name="מציין מיקום של כותרת עליונה 4">
            <a:extLst>
              <a:ext uri="{FF2B5EF4-FFF2-40B4-BE49-F238E27FC236}">
                <a16:creationId xmlns:a16="http://schemas.microsoft.com/office/drawing/2014/main" id="{37BB8D59-B150-4945-B92F-D28910A77626}"/>
              </a:ext>
            </a:extLst>
          </p:cNvPr>
          <p:cNvSpPr>
            <a:spLocks noGrp="1"/>
          </p:cNvSpPr>
          <p:nvPr>
            <p:ph type="hdr" sz="quarter"/>
          </p:nvPr>
        </p:nvSpPr>
        <p:spPr/>
        <p:txBody>
          <a:bodyPr/>
          <a:lstStyle/>
          <a:p>
            <a:r>
              <a:rPr lang="he-IL"/>
              <a:t>2</a:t>
            </a:r>
          </a:p>
        </p:txBody>
      </p:sp>
    </p:spTree>
    <p:extLst>
      <p:ext uri="{BB962C8B-B14F-4D97-AF65-F5344CB8AC3E}">
        <p14:creationId xmlns:p14="http://schemas.microsoft.com/office/powerpoint/2010/main" val="2586783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5"/>
          </p:nvPr>
        </p:nvSpPr>
        <p:spPr/>
        <p:txBody>
          <a:bodyPr/>
          <a:lstStyle/>
          <a:p>
            <a:fld id="{46D8C3E4-A61D-46BE-AEA3-EB25EFC8CD7B}" type="slidenum">
              <a:rPr lang="he-IL" smtClean="0"/>
              <a:t>25</a:t>
            </a:fld>
            <a:endParaRPr lang="he-IL"/>
          </a:p>
        </p:txBody>
      </p:sp>
      <p:sp>
        <p:nvSpPr>
          <p:cNvPr id="5" name="מציין מיקום של כותרת עליונה 4">
            <a:extLst>
              <a:ext uri="{FF2B5EF4-FFF2-40B4-BE49-F238E27FC236}">
                <a16:creationId xmlns:a16="http://schemas.microsoft.com/office/drawing/2014/main" id="{ED8491D6-369D-4089-B10E-D5AB55C2BE73}"/>
              </a:ext>
            </a:extLst>
          </p:cNvPr>
          <p:cNvSpPr>
            <a:spLocks noGrp="1"/>
          </p:cNvSpPr>
          <p:nvPr>
            <p:ph type="hdr" sz="quarter"/>
          </p:nvPr>
        </p:nvSpPr>
        <p:spPr/>
        <p:txBody>
          <a:bodyPr/>
          <a:lstStyle/>
          <a:p>
            <a:r>
              <a:rPr lang="he-IL"/>
              <a:t>2</a:t>
            </a:r>
          </a:p>
        </p:txBody>
      </p:sp>
    </p:spTree>
    <p:extLst>
      <p:ext uri="{BB962C8B-B14F-4D97-AF65-F5344CB8AC3E}">
        <p14:creationId xmlns:p14="http://schemas.microsoft.com/office/powerpoint/2010/main" val="1967646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5"/>
          </p:nvPr>
        </p:nvSpPr>
        <p:spPr/>
        <p:txBody>
          <a:bodyPr/>
          <a:lstStyle/>
          <a:p>
            <a:fld id="{46D8C3E4-A61D-46BE-AEA3-EB25EFC8CD7B}" type="slidenum">
              <a:rPr lang="he-IL" smtClean="0"/>
              <a:t>26</a:t>
            </a:fld>
            <a:endParaRPr lang="he-IL"/>
          </a:p>
        </p:txBody>
      </p:sp>
      <p:sp>
        <p:nvSpPr>
          <p:cNvPr id="5" name="מציין מיקום של כותרת עליונה 4">
            <a:extLst>
              <a:ext uri="{FF2B5EF4-FFF2-40B4-BE49-F238E27FC236}">
                <a16:creationId xmlns:a16="http://schemas.microsoft.com/office/drawing/2014/main" id="{02A15D75-EA11-4B9A-931B-EF919349F494}"/>
              </a:ext>
            </a:extLst>
          </p:cNvPr>
          <p:cNvSpPr>
            <a:spLocks noGrp="1"/>
          </p:cNvSpPr>
          <p:nvPr>
            <p:ph type="hdr" sz="quarter"/>
          </p:nvPr>
        </p:nvSpPr>
        <p:spPr/>
        <p:txBody>
          <a:bodyPr/>
          <a:lstStyle/>
          <a:p>
            <a:r>
              <a:rPr lang="he-IL"/>
              <a:t>2</a:t>
            </a:r>
          </a:p>
        </p:txBody>
      </p:sp>
    </p:spTree>
    <p:extLst>
      <p:ext uri="{BB962C8B-B14F-4D97-AF65-F5344CB8AC3E}">
        <p14:creationId xmlns:p14="http://schemas.microsoft.com/office/powerpoint/2010/main" val="3456505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5"/>
          </p:nvPr>
        </p:nvSpPr>
        <p:spPr/>
        <p:txBody>
          <a:bodyPr/>
          <a:lstStyle/>
          <a:p>
            <a:fld id="{46D8C3E4-A61D-46BE-AEA3-EB25EFC8CD7B}" type="slidenum">
              <a:rPr lang="he-IL" smtClean="0"/>
              <a:t>27</a:t>
            </a:fld>
            <a:endParaRPr lang="he-IL"/>
          </a:p>
        </p:txBody>
      </p:sp>
      <p:sp>
        <p:nvSpPr>
          <p:cNvPr id="5" name="מציין מיקום של כותרת עליונה 4">
            <a:extLst>
              <a:ext uri="{FF2B5EF4-FFF2-40B4-BE49-F238E27FC236}">
                <a16:creationId xmlns:a16="http://schemas.microsoft.com/office/drawing/2014/main" id="{8E17BBCC-616C-444B-960B-1DE21C930410}"/>
              </a:ext>
            </a:extLst>
          </p:cNvPr>
          <p:cNvSpPr>
            <a:spLocks noGrp="1"/>
          </p:cNvSpPr>
          <p:nvPr>
            <p:ph type="hdr" sz="quarter"/>
          </p:nvPr>
        </p:nvSpPr>
        <p:spPr/>
        <p:txBody>
          <a:bodyPr/>
          <a:lstStyle/>
          <a:p>
            <a:r>
              <a:rPr lang="he-IL"/>
              <a:t>2</a:t>
            </a:r>
          </a:p>
        </p:txBody>
      </p:sp>
    </p:spTree>
    <p:extLst>
      <p:ext uri="{BB962C8B-B14F-4D97-AF65-F5344CB8AC3E}">
        <p14:creationId xmlns:p14="http://schemas.microsoft.com/office/powerpoint/2010/main" val="1766908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50CCB-55ED-4018-B673-487C0A07F0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181D46FE-5FF9-4371-B6D0-D7C71F500E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4C044F28-76FE-4490-A8BA-67AF886A0B01}"/>
              </a:ext>
            </a:extLst>
          </p:cNvPr>
          <p:cNvSpPr>
            <a:spLocks noGrp="1"/>
          </p:cNvSpPr>
          <p:nvPr>
            <p:ph type="dt" sz="half" idx="10"/>
          </p:nvPr>
        </p:nvSpPr>
        <p:spPr/>
        <p:txBody>
          <a:bodyPr/>
          <a:lstStyle/>
          <a:p>
            <a:fld id="{EBCB5F11-60A8-4177-8038-3BC2C9B58564}" type="datetime8">
              <a:rPr lang="he-IL" smtClean="0"/>
              <a:t>13 אפריל 20</a:t>
            </a:fld>
            <a:endParaRPr lang="he-IL"/>
          </a:p>
        </p:txBody>
      </p:sp>
      <p:sp>
        <p:nvSpPr>
          <p:cNvPr id="5" name="Footer Placeholder 4">
            <a:extLst>
              <a:ext uri="{FF2B5EF4-FFF2-40B4-BE49-F238E27FC236}">
                <a16:creationId xmlns:a16="http://schemas.microsoft.com/office/drawing/2014/main" id="{6E862CD8-808D-490B-95BD-F4685F050835}"/>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A1F46DF4-CFFF-4C1D-A141-264EB786B2B7}"/>
              </a:ext>
            </a:extLst>
          </p:cNvPr>
          <p:cNvSpPr>
            <a:spLocks noGrp="1"/>
          </p:cNvSpPr>
          <p:nvPr>
            <p:ph type="sldNum" sz="quarter" idx="12"/>
          </p:nvPr>
        </p:nvSpPr>
        <p:spPr/>
        <p:txBody>
          <a:bodyPr/>
          <a:lstStyle/>
          <a:p>
            <a:fld id="{55EC98E5-42FE-4340-BD6C-5431BFAA9C12}" type="slidenum">
              <a:rPr lang="he-IL" smtClean="0"/>
              <a:t>‹#›</a:t>
            </a:fld>
            <a:endParaRPr lang="he-IL"/>
          </a:p>
        </p:txBody>
      </p:sp>
    </p:spTree>
    <p:extLst>
      <p:ext uri="{BB962C8B-B14F-4D97-AF65-F5344CB8AC3E}">
        <p14:creationId xmlns:p14="http://schemas.microsoft.com/office/powerpoint/2010/main" val="4172916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E1248-3B19-486A-B6EC-AD86DBDF798F}"/>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B2A1B088-9962-4132-A7C7-81B4293E70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15500102-346B-4CEC-B057-AF6BE3886FD5}"/>
              </a:ext>
            </a:extLst>
          </p:cNvPr>
          <p:cNvSpPr>
            <a:spLocks noGrp="1"/>
          </p:cNvSpPr>
          <p:nvPr>
            <p:ph type="dt" sz="half" idx="10"/>
          </p:nvPr>
        </p:nvSpPr>
        <p:spPr/>
        <p:txBody>
          <a:bodyPr/>
          <a:lstStyle/>
          <a:p>
            <a:fld id="{35C2F171-21D9-401A-B8B4-0E5E267774C7}" type="datetime8">
              <a:rPr lang="he-IL" smtClean="0"/>
              <a:t>13 אפריל 20</a:t>
            </a:fld>
            <a:endParaRPr lang="he-IL"/>
          </a:p>
        </p:txBody>
      </p:sp>
      <p:sp>
        <p:nvSpPr>
          <p:cNvPr id="5" name="Footer Placeholder 4">
            <a:extLst>
              <a:ext uri="{FF2B5EF4-FFF2-40B4-BE49-F238E27FC236}">
                <a16:creationId xmlns:a16="http://schemas.microsoft.com/office/drawing/2014/main" id="{811F7AE3-A091-4A92-BC4E-CAB1918AF28F}"/>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DFD7673A-F395-458C-84BB-8BC60ED17EDE}"/>
              </a:ext>
            </a:extLst>
          </p:cNvPr>
          <p:cNvSpPr>
            <a:spLocks noGrp="1"/>
          </p:cNvSpPr>
          <p:nvPr>
            <p:ph type="sldNum" sz="quarter" idx="12"/>
          </p:nvPr>
        </p:nvSpPr>
        <p:spPr/>
        <p:txBody>
          <a:bodyPr/>
          <a:lstStyle/>
          <a:p>
            <a:fld id="{55EC98E5-42FE-4340-BD6C-5431BFAA9C12}" type="slidenum">
              <a:rPr lang="he-IL" smtClean="0"/>
              <a:t>‹#›</a:t>
            </a:fld>
            <a:endParaRPr lang="he-IL"/>
          </a:p>
        </p:txBody>
      </p:sp>
    </p:spTree>
    <p:extLst>
      <p:ext uri="{BB962C8B-B14F-4D97-AF65-F5344CB8AC3E}">
        <p14:creationId xmlns:p14="http://schemas.microsoft.com/office/powerpoint/2010/main" val="3377057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64EDD7-4E09-4F48-8290-BE1B96EC222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3AC797AE-801C-4CDC-8D3A-45913EE1194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33DE126F-A8D3-478A-ABDE-6C05A969BAFF}"/>
              </a:ext>
            </a:extLst>
          </p:cNvPr>
          <p:cNvSpPr>
            <a:spLocks noGrp="1"/>
          </p:cNvSpPr>
          <p:nvPr>
            <p:ph type="dt" sz="half" idx="10"/>
          </p:nvPr>
        </p:nvSpPr>
        <p:spPr/>
        <p:txBody>
          <a:bodyPr/>
          <a:lstStyle/>
          <a:p>
            <a:fld id="{821B79D6-0B02-41F0-B036-4DC15B1014FD}" type="datetime8">
              <a:rPr lang="he-IL" smtClean="0"/>
              <a:t>13 אפריל 20</a:t>
            </a:fld>
            <a:endParaRPr lang="he-IL"/>
          </a:p>
        </p:txBody>
      </p:sp>
      <p:sp>
        <p:nvSpPr>
          <p:cNvPr id="5" name="Footer Placeholder 4">
            <a:extLst>
              <a:ext uri="{FF2B5EF4-FFF2-40B4-BE49-F238E27FC236}">
                <a16:creationId xmlns:a16="http://schemas.microsoft.com/office/drawing/2014/main" id="{C7307CE1-F1CD-41EE-9747-CE9D17268E16}"/>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0C51B91F-7FC9-4831-8682-C5810C5D8032}"/>
              </a:ext>
            </a:extLst>
          </p:cNvPr>
          <p:cNvSpPr>
            <a:spLocks noGrp="1"/>
          </p:cNvSpPr>
          <p:nvPr>
            <p:ph type="sldNum" sz="quarter" idx="12"/>
          </p:nvPr>
        </p:nvSpPr>
        <p:spPr/>
        <p:txBody>
          <a:bodyPr/>
          <a:lstStyle/>
          <a:p>
            <a:fld id="{55EC98E5-42FE-4340-BD6C-5431BFAA9C12}" type="slidenum">
              <a:rPr lang="he-IL" smtClean="0"/>
              <a:t>‹#›</a:t>
            </a:fld>
            <a:endParaRPr lang="he-IL"/>
          </a:p>
        </p:txBody>
      </p:sp>
    </p:spTree>
    <p:extLst>
      <p:ext uri="{BB962C8B-B14F-4D97-AF65-F5344CB8AC3E}">
        <p14:creationId xmlns:p14="http://schemas.microsoft.com/office/powerpoint/2010/main" val="1210074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E5211-D2D4-45A8-8E93-21141A0DF157}"/>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6DD67F97-C2D5-4872-83C2-FD020CD840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B61F0042-679B-4B6B-AD7F-643ED4E7C29A}"/>
              </a:ext>
            </a:extLst>
          </p:cNvPr>
          <p:cNvSpPr>
            <a:spLocks noGrp="1"/>
          </p:cNvSpPr>
          <p:nvPr>
            <p:ph type="dt" sz="half" idx="10"/>
          </p:nvPr>
        </p:nvSpPr>
        <p:spPr/>
        <p:txBody>
          <a:bodyPr/>
          <a:lstStyle/>
          <a:p>
            <a:fld id="{3F779AE9-2529-47AF-B737-8F00E58045FE}" type="datetime8">
              <a:rPr lang="he-IL" smtClean="0"/>
              <a:t>13 אפריל 20</a:t>
            </a:fld>
            <a:endParaRPr lang="he-IL"/>
          </a:p>
        </p:txBody>
      </p:sp>
      <p:sp>
        <p:nvSpPr>
          <p:cNvPr id="5" name="Footer Placeholder 4">
            <a:extLst>
              <a:ext uri="{FF2B5EF4-FFF2-40B4-BE49-F238E27FC236}">
                <a16:creationId xmlns:a16="http://schemas.microsoft.com/office/drawing/2014/main" id="{A3F76944-34DB-4096-827D-68F317E35D5C}"/>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81C31B1E-2714-4636-8C4C-AEB7B5FB159A}"/>
              </a:ext>
            </a:extLst>
          </p:cNvPr>
          <p:cNvSpPr>
            <a:spLocks noGrp="1"/>
          </p:cNvSpPr>
          <p:nvPr>
            <p:ph type="sldNum" sz="quarter" idx="12"/>
          </p:nvPr>
        </p:nvSpPr>
        <p:spPr/>
        <p:txBody>
          <a:bodyPr/>
          <a:lstStyle/>
          <a:p>
            <a:fld id="{55EC98E5-42FE-4340-BD6C-5431BFAA9C12}" type="slidenum">
              <a:rPr lang="he-IL" smtClean="0"/>
              <a:t>‹#›</a:t>
            </a:fld>
            <a:endParaRPr lang="he-IL"/>
          </a:p>
        </p:txBody>
      </p:sp>
    </p:spTree>
    <p:extLst>
      <p:ext uri="{BB962C8B-B14F-4D97-AF65-F5344CB8AC3E}">
        <p14:creationId xmlns:p14="http://schemas.microsoft.com/office/powerpoint/2010/main" val="1389528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4CEDE-CF39-43C7-B556-4C3C5910AB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664DB9B2-6507-4548-80D3-8695B1B0D7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86B866A-E373-47CA-AC95-67C36658C821}"/>
              </a:ext>
            </a:extLst>
          </p:cNvPr>
          <p:cNvSpPr>
            <a:spLocks noGrp="1"/>
          </p:cNvSpPr>
          <p:nvPr>
            <p:ph type="dt" sz="half" idx="10"/>
          </p:nvPr>
        </p:nvSpPr>
        <p:spPr/>
        <p:txBody>
          <a:bodyPr/>
          <a:lstStyle/>
          <a:p>
            <a:fld id="{6971185D-B4C6-49D4-84D0-333F951239D9}" type="datetime8">
              <a:rPr lang="he-IL" smtClean="0"/>
              <a:t>13 אפריל 20</a:t>
            </a:fld>
            <a:endParaRPr lang="he-IL"/>
          </a:p>
        </p:txBody>
      </p:sp>
      <p:sp>
        <p:nvSpPr>
          <p:cNvPr id="5" name="Footer Placeholder 4">
            <a:extLst>
              <a:ext uri="{FF2B5EF4-FFF2-40B4-BE49-F238E27FC236}">
                <a16:creationId xmlns:a16="http://schemas.microsoft.com/office/drawing/2014/main" id="{B7EB7883-3D94-48EE-8E86-9F30380DFC89}"/>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91AA4160-8B7B-4C14-9940-CC1F2AFBD937}"/>
              </a:ext>
            </a:extLst>
          </p:cNvPr>
          <p:cNvSpPr>
            <a:spLocks noGrp="1"/>
          </p:cNvSpPr>
          <p:nvPr>
            <p:ph type="sldNum" sz="quarter" idx="12"/>
          </p:nvPr>
        </p:nvSpPr>
        <p:spPr/>
        <p:txBody>
          <a:bodyPr/>
          <a:lstStyle/>
          <a:p>
            <a:fld id="{55EC98E5-42FE-4340-BD6C-5431BFAA9C12}" type="slidenum">
              <a:rPr lang="he-IL" smtClean="0"/>
              <a:t>‹#›</a:t>
            </a:fld>
            <a:endParaRPr lang="he-IL"/>
          </a:p>
        </p:txBody>
      </p:sp>
    </p:spTree>
    <p:extLst>
      <p:ext uri="{BB962C8B-B14F-4D97-AF65-F5344CB8AC3E}">
        <p14:creationId xmlns:p14="http://schemas.microsoft.com/office/powerpoint/2010/main" val="389808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CF89C-CCB6-4476-B102-2592DED94A05}"/>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2F612CF9-462F-4D98-990D-622460443F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87AE6264-2412-49E5-ABE3-5CE9F54587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03367EFE-7C1A-4F2C-A83E-EC69BEAEA505}"/>
              </a:ext>
            </a:extLst>
          </p:cNvPr>
          <p:cNvSpPr>
            <a:spLocks noGrp="1"/>
          </p:cNvSpPr>
          <p:nvPr>
            <p:ph type="dt" sz="half" idx="10"/>
          </p:nvPr>
        </p:nvSpPr>
        <p:spPr/>
        <p:txBody>
          <a:bodyPr/>
          <a:lstStyle/>
          <a:p>
            <a:fld id="{F9069149-145F-4DE6-A7C7-8ED0C283E65C}" type="datetime8">
              <a:rPr lang="he-IL" smtClean="0"/>
              <a:t>13 אפריל 20</a:t>
            </a:fld>
            <a:endParaRPr lang="he-IL"/>
          </a:p>
        </p:txBody>
      </p:sp>
      <p:sp>
        <p:nvSpPr>
          <p:cNvPr id="6" name="Footer Placeholder 5">
            <a:extLst>
              <a:ext uri="{FF2B5EF4-FFF2-40B4-BE49-F238E27FC236}">
                <a16:creationId xmlns:a16="http://schemas.microsoft.com/office/drawing/2014/main" id="{51C86E9A-1023-4CB0-840D-F135AFB0AD1B}"/>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97086C3D-8A43-444E-9542-3DF008B00334}"/>
              </a:ext>
            </a:extLst>
          </p:cNvPr>
          <p:cNvSpPr>
            <a:spLocks noGrp="1"/>
          </p:cNvSpPr>
          <p:nvPr>
            <p:ph type="sldNum" sz="quarter" idx="12"/>
          </p:nvPr>
        </p:nvSpPr>
        <p:spPr/>
        <p:txBody>
          <a:bodyPr/>
          <a:lstStyle/>
          <a:p>
            <a:fld id="{55EC98E5-42FE-4340-BD6C-5431BFAA9C12}" type="slidenum">
              <a:rPr lang="he-IL" smtClean="0"/>
              <a:t>‹#›</a:t>
            </a:fld>
            <a:endParaRPr lang="he-IL"/>
          </a:p>
        </p:txBody>
      </p:sp>
    </p:spTree>
    <p:extLst>
      <p:ext uri="{BB962C8B-B14F-4D97-AF65-F5344CB8AC3E}">
        <p14:creationId xmlns:p14="http://schemas.microsoft.com/office/powerpoint/2010/main" val="904687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073F4-4884-42A4-9784-335C5452B873}"/>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5A1D66D4-B846-4753-BCD6-8F69BF73E3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A762234-0459-4363-A88C-9ACC5A40CD8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712DDCE7-C609-41F2-94B4-F3DE4BC005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B855792-B57F-47E2-ABBC-0FA5E4A366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FE42F715-9695-4CF9-8FD0-5C5115C982E6}"/>
              </a:ext>
            </a:extLst>
          </p:cNvPr>
          <p:cNvSpPr>
            <a:spLocks noGrp="1"/>
          </p:cNvSpPr>
          <p:nvPr>
            <p:ph type="dt" sz="half" idx="10"/>
          </p:nvPr>
        </p:nvSpPr>
        <p:spPr/>
        <p:txBody>
          <a:bodyPr/>
          <a:lstStyle/>
          <a:p>
            <a:fld id="{8ACE66A1-BB9A-4AE1-BD76-5BF5AD3E3F40}" type="datetime8">
              <a:rPr lang="he-IL" smtClean="0"/>
              <a:t>13 אפריל 20</a:t>
            </a:fld>
            <a:endParaRPr lang="he-IL"/>
          </a:p>
        </p:txBody>
      </p:sp>
      <p:sp>
        <p:nvSpPr>
          <p:cNvPr id="8" name="Footer Placeholder 7">
            <a:extLst>
              <a:ext uri="{FF2B5EF4-FFF2-40B4-BE49-F238E27FC236}">
                <a16:creationId xmlns:a16="http://schemas.microsoft.com/office/drawing/2014/main" id="{EDD47CF4-4F86-46C6-A3D9-A020F3D6BA91}"/>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6CA48421-0918-49C2-9258-6BDBB5692FAE}"/>
              </a:ext>
            </a:extLst>
          </p:cNvPr>
          <p:cNvSpPr>
            <a:spLocks noGrp="1"/>
          </p:cNvSpPr>
          <p:nvPr>
            <p:ph type="sldNum" sz="quarter" idx="12"/>
          </p:nvPr>
        </p:nvSpPr>
        <p:spPr/>
        <p:txBody>
          <a:bodyPr/>
          <a:lstStyle/>
          <a:p>
            <a:fld id="{55EC98E5-42FE-4340-BD6C-5431BFAA9C12}" type="slidenum">
              <a:rPr lang="he-IL" smtClean="0"/>
              <a:t>‹#›</a:t>
            </a:fld>
            <a:endParaRPr lang="he-IL"/>
          </a:p>
        </p:txBody>
      </p:sp>
    </p:spTree>
    <p:extLst>
      <p:ext uri="{BB962C8B-B14F-4D97-AF65-F5344CB8AC3E}">
        <p14:creationId xmlns:p14="http://schemas.microsoft.com/office/powerpoint/2010/main" val="526839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88949-80DE-4FC6-87E7-89A15E6B116A}"/>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429E3984-1075-4A82-9D78-96823A92142B}"/>
              </a:ext>
            </a:extLst>
          </p:cNvPr>
          <p:cNvSpPr>
            <a:spLocks noGrp="1"/>
          </p:cNvSpPr>
          <p:nvPr>
            <p:ph type="dt" sz="half" idx="10"/>
          </p:nvPr>
        </p:nvSpPr>
        <p:spPr/>
        <p:txBody>
          <a:bodyPr/>
          <a:lstStyle/>
          <a:p>
            <a:fld id="{7A47FE96-1F71-494F-A6F1-C3F496AF532A}" type="datetime8">
              <a:rPr lang="he-IL" smtClean="0"/>
              <a:t>13 אפריל 20</a:t>
            </a:fld>
            <a:endParaRPr lang="he-IL"/>
          </a:p>
        </p:txBody>
      </p:sp>
      <p:sp>
        <p:nvSpPr>
          <p:cNvPr id="4" name="Footer Placeholder 3">
            <a:extLst>
              <a:ext uri="{FF2B5EF4-FFF2-40B4-BE49-F238E27FC236}">
                <a16:creationId xmlns:a16="http://schemas.microsoft.com/office/drawing/2014/main" id="{01F02094-6DDD-4D55-87A8-A0E4BB56857B}"/>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9C095EA8-5C22-4236-B2F1-57943FAF761C}"/>
              </a:ext>
            </a:extLst>
          </p:cNvPr>
          <p:cNvSpPr>
            <a:spLocks noGrp="1"/>
          </p:cNvSpPr>
          <p:nvPr>
            <p:ph type="sldNum" sz="quarter" idx="12"/>
          </p:nvPr>
        </p:nvSpPr>
        <p:spPr/>
        <p:txBody>
          <a:bodyPr/>
          <a:lstStyle/>
          <a:p>
            <a:fld id="{55EC98E5-42FE-4340-BD6C-5431BFAA9C12}" type="slidenum">
              <a:rPr lang="he-IL" smtClean="0"/>
              <a:t>‹#›</a:t>
            </a:fld>
            <a:endParaRPr lang="he-IL"/>
          </a:p>
        </p:txBody>
      </p:sp>
    </p:spTree>
    <p:extLst>
      <p:ext uri="{BB962C8B-B14F-4D97-AF65-F5344CB8AC3E}">
        <p14:creationId xmlns:p14="http://schemas.microsoft.com/office/powerpoint/2010/main" val="2707193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D22B56-4E4E-411A-9AA8-9F6D0A22621E}"/>
              </a:ext>
            </a:extLst>
          </p:cNvPr>
          <p:cNvSpPr>
            <a:spLocks noGrp="1"/>
          </p:cNvSpPr>
          <p:nvPr>
            <p:ph type="dt" sz="half" idx="10"/>
          </p:nvPr>
        </p:nvSpPr>
        <p:spPr/>
        <p:txBody>
          <a:bodyPr/>
          <a:lstStyle/>
          <a:p>
            <a:fld id="{A3177CC3-FF06-4D54-B73A-102123AB1D73}" type="datetime8">
              <a:rPr lang="he-IL" smtClean="0"/>
              <a:t>13 אפריל 20</a:t>
            </a:fld>
            <a:endParaRPr lang="he-IL"/>
          </a:p>
        </p:txBody>
      </p:sp>
      <p:sp>
        <p:nvSpPr>
          <p:cNvPr id="3" name="Footer Placeholder 2">
            <a:extLst>
              <a:ext uri="{FF2B5EF4-FFF2-40B4-BE49-F238E27FC236}">
                <a16:creationId xmlns:a16="http://schemas.microsoft.com/office/drawing/2014/main" id="{89014B49-5FD7-464E-BA0F-C1FB20E890D4}"/>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CE05E1C6-488E-494E-81B8-A6C6C25F71DD}"/>
              </a:ext>
            </a:extLst>
          </p:cNvPr>
          <p:cNvSpPr>
            <a:spLocks noGrp="1"/>
          </p:cNvSpPr>
          <p:nvPr>
            <p:ph type="sldNum" sz="quarter" idx="12"/>
          </p:nvPr>
        </p:nvSpPr>
        <p:spPr/>
        <p:txBody>
          <a:bodyPr/>
          <a:lstStyle/>
          <a:p>
            <a:fld id="{55EC98E5-42FE-4340-BD6C-5431BFAA9C12}" type="slidenum">
              <a:rPr lang="he-IL" smtClean="0"/>
              <a:t>‹#›</a:t>
            </a:fld>
            <a:endParaRPr lang="he-IL"/>
          </a:p>
        </p:txBody>
      </p:sp>
    </p:spTree>
    <p:extLst>
      <p:ext uri="{BB962C8B-B14F-4D97-AF65-F5344CB8AC3E}">
        <p14:creationId xmlns:p14="http://schemas.microsoft.com/office/powerpoint/2010/main" val="2779208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AD1C1-AB81-49E7-A587-55CC49C75B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BCBCE2EA-F6DD-443C-8DC6-0E0EE5967A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7DEF0BBB-13E5-4AF6-98BE-04CF09AEB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191241-BCBA-43FC-BA26-8879535E93C9}"/>
              </a:ext>
            </a:extLst>
          </p:cNvPr>
          <p:cNvSpPr>
            <a:spLocks noGrp="1"/>
          </p:cNvSpPr>
          <p:nvPr>
            <p:ph type="dt" sz="half" idx="10"/>
          </p:nvPr>
        </p:nvSpPr>
        <p:spPr/>
        <p:txBody>
          <a:bodyPr/>
          <a:lstStyle/>
          <a:p>
            <a:fld id="{5D1B44F5-11F9-4386-A41C-AFD83C424E1F}" type="datetime8">
              <a:rPr lang="he-IL" smtClean="0"/>
              <a:t>13 אפריל 20</a:t>
            </a:fld>
            <a:endParaRPr lang="he-IL"/>
          </a:p>
        </p:txBody>
      </p:sp>
      <p:sp>
        <p:nvSpPr>
          <p:cNvPr id="6" name="Footer Placeholder 5">
            <a:extLst>
              <a:ext uri="{FF2B5EF4-FFF2-40B4-BE49-F238E27FC236}">
                <a16:creationId xmlns:a16="http://schemas.microsoft.com/office/drawing/2014/main" id="{DF672AFF-80E5-40CA-BAC2-5AD302E64F89}"/>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3285BB20-56D4-4ACE-B711-2E4F034BBD2D}"/>
              </a:ext>
            </a:extLst>
          </p:cNvPr>
          <p:cNvSpPr>
            <a:spLocks noGrp="1"/>
          </p:cNvSpPr>
          <p:nvPr>
            <p:ph type="sldNum" sz="quarter" idx="12"/>
          </p:nvPr>
        </p:nvSpPr>
        <p:spPr/>
        <p:txBody>
          <a:bodyPr/>
          <a:lstStyle/>
          <a:p>
            <a:fld id="{55EC98E5-42FE-4340-BD6C-5431BFAA9C12}" type="slidenum">
              <a:rPr lang="he-IL" smtClean="0"/>
              <a:t>‹#›</a:t>
            </a:fld>
            <a:endParaRPr lang="he-IL"/>
          </a:p>
        </p:txBody>
      </p:sp>
    </p:spTree>
    <p:extLst>
      <p:ext uri="{BB962C8B-B14F-4D97-AF65-F5344CB8AC3E}">
        <p14:creationId xmlns:p14="http://schemas.microsoft.com/office/powerpoint/2010/main" val="1293607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53354-FEE7-4885-A382-3EFD0647E9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E1D29859-D522-4F4B-9CBD-3B172CC221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66AA1EA5-4EE1-4CFF-B0A5-F8CD3CF9BA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6E6098-6BB9-4093-AD35-746E8DEBC0F7}"/>
              </a:ext>
            </a:extLst>
          </p:cNvPr>
          <p:cNvSpPr>
            <a:spLocks noGrp="1"/>
          </p:cNvSpPr>
          <p:nvPr>
            <p:ph type="dt" sz="half" idx="10"/>
          </p:nvPr>
        </p:nvSpPr>
        <p:spPr/>
        <p:txBody>
          <a:bodyPr/>
          <a:lstStyle/>
          <a:p>
            <a:fld id="{0B49C26C-92C0-4F84-9B23-62368FCE5FC8}" type="datetime8">
              <a:rPr lang="he-IL" smtClean="0"/>
              <a:t>13 אפריל 20</a:t>
            </a:fld>
            <a:endParaRPr lang="he-IL"/>
          </a:p>
        </p:txBody>
      </p:sp>
      <p:sp>
        <p:nvSpPr>
          <p:cNvPr id="6" name="Footer Placeholder 5">
            <a:extLst>
              <a:ext uri="{FF2B5EF4-FFF2-40B4-BE49-F238E27FC236}">
                <a16:creationId xmlns:a16="http://schemas.microsoft.com/office/drawing/2014/main" id="{198337FD-0562-4D23-9299-0AA7B14E95A2}"/>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5D77A52C-E0EB-46D8-ADF2-346D134EA897}"/>
              </a:ext>
            </a:extLst>
          </p:cNvPr>
          <p:cNvSpPr>
            <a:spLocks noGrp="1"/>
          </p:cNvSpPr>
          <p:nvPr>
            <p:ph type="sldNum" sz="quarter" idx="12"/>
          </p:nvPr>
        </p:nvSpPr>
        <p:spPr/>
        <p:txBody>
          <a:bodyPr/>
          <a:lstStyle/>
          <a:p>
            <a:fld id="{55EC98E5-42FE-4340-BD6C-5431BFAA9C12}" type="slidenum">
              <a:rPr lang="he-IL" smtClean="0"/>
              <a:t>‹#›</a:t>
            </a:fld>
            <a:endParaRPr lang="he-IL"/>
          </a:p>
        </p:txBody>
      </p:sp>
    </p:spTree>
    <p:extLst>
      <p:ext uri="{BB962C8B-B14F-4D97-AF65-F5344CB8AC3E}">
        <p14:creationId xmlns:p14="http://schemas.microsoft.com/office/powerpoint/2010/main" val="5388378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A1D835-1856-4D21-8B98-0C6F18D768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CEA8BF5F-AFB8-4F34-B70B-1F29C6AA7A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EFC79B75-2283-43D7-AABD-604C459D48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7933BE-D241-42AE-8FCB-6C9CECCB764E}" type="datetime8">
              <a:rPr lang="he-IL" smtClean="0"/>
              <a:t>13 אפריל 20</a:t>
            </a:fld>
            <a:endParaRPr lang="he-IL"/>
          </a:p>
        </p:txBody>
      </p:sp>
      <p:sp>
        <p:nvSpPr>
          <p:cNvPr id="5" name="Footer Placeholder 4">
            <a:extLst>
              <a:ext uri="{FF2B5EF4-FFF2-40B4-BE49-F238E27FC236}">
                <a16:creationId xmlns:a16="http://schemas.microsoft.com/office/drawing/2014/main" id="{186BF1AF-4BF5-48D9-8A08-37A4936F3E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a:extLst>
              <a:ext uri="{FF2B5EF4-FFF2-40B4-BE49-F238E27FC236}">
                <a16:creationId xmlns:a16="http://schemas.microsoft.com/office/drawing/2014/main" id="{F907C85A-D74B-43F8-8EEB-79BE433C34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EC98E5-42FE-4340-BD6C-5431BFAA9C12}" type="slidenum">
              <a:rPr lang="he-IL" smtClean="0"/>
              <a:t>‹#›</a:t>
            </a:fld>
            <a:endParaRPr lang="he-IL"/>
          </a:p>
        </p:txBody>
      </p:sp>
    </p:spTree>
    <p:extLst>
      <p:ext uri="{BB962C8B-B14F-4D97-AF65-F5344CB8AC3E}">
        <p14:creationId xmlns:p14="http://schemas.microsoft.com/office/powerpoint/2010/main" val="35663004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19.wmf"/><Relationship Id="rId5" Type="http://schemas.openxmlformats.org/officeDocument/2006/relationships/oleObject" Target="../embeddings/oleObject1.bin"/><Relationship Id="rId4" Type="http://schemas.microsoft.com/office/2007/relationships/hdphoto" Target="../media/hdphoto9.wdp"/></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10.wdp"/></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11.wdp"/></Relationships>
</file>

<file path=ppt/slides/_rels/slide22.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microsoft.com/office/2007/relationships/hdphoto" Target="../media/hdphoto13.wdp"/><Relationship Id="rId5" Type="http://schemas.openxmlformats.org/officeDocument/2006/relationships/image" Target="../media/image24.png"/><Relationship Id="rId4" Type="http://schemas.microsoft.com/office/2007/relationships/hdphoto" Target="../media/hdphoto12.wdp"/></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microsoft.com/office/2007/relationships/hdphoto" Target="../media/hdphoto15.wdp"/></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8.png"/><Relationship Id="rId4" Type="http://schemas.microsoft.com/office/2007/relationships/hdphoto" Target="../media/hdphoto16.wdp"/></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microsoft.com/office/2007/relationships/hdphoto" Target="../media/hdphoto17.wdp"/></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microsoft.com/office/2007/relationships/hdphoto" Target="../media/hdphoto18.wdp"/></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wmf"/><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4.wmf"/><Relationship Id="rId5" Type="http://schemas.openxmlformats.org/officeDocument/2006/relationships/image" Target="../media/image33.wmf"/><Relationship Id="rId4" Type="http://schemas.openxmlformats.org/officeDocument/2006/relationships/image" Target="../media/image32.wmf"/><Relationship Id="rId9" Type="http://schemas.microsoft.com/office/2007/relationships/hdphoto" Target="../media/hdphoto19.wdp"/></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microsoft.com/office/2007/relationships/hdphoto" Target="../media/hdphoto20.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microsoft.com/office/2007/relationships/hdphoto" Target="../media/hdphoto21.wdp"/><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microsoft.com/office/2007/relationships/hdphoto" Target="../media/hdphoto22.wdp"/><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42.png"/><Relationship Id="rId4" Type="http://schemas.microsoft.com/office/2007/relationships/hdphoto" Target="../media/hdphoto23.wdp"/></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7" Type="http://schemas.microsoft.com/office/2007/relationships/hdphoto" Target="../media/hdphoto25.wdp"/><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5.png"/><Relationship Id="rId5" Type="http://schemas.microsoft.com/office/2007/relationships/hdphoto" Target="../media/hdphoto24.wdp"/><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48.png"/><Relationship Id="rId4" Type="http://schemas.microsoft.com/office/2007/relationships/hdphoto" Target="../media/hdphoto26.wdp"/></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microsoft.com/office/2007/relationships/hdphoto" Target="../media/hdphoto27.wdp"/></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microsoft.com/office/2007/relationships/hdphoto" Target="../media/hdphoto28.wdp"/></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microsoft.com/office/2007/relationships/hdphoto" Target="../media/hdphoto29.wdp"/><Relationship Id="rId5" Type="http://schemas.openxmlformats.org/officeDocument/2006/relationships/image" Target="../media/image52.png"/><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microsoft.com/office/2007/relationships/hdphoto" Target="../media/hdphoto30.wdp"/></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microsoft.com/office/2007/relationships/hdphoto" Target="../media/hdphoto31.wdp"/></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7" Type="http://schemas.microsoft.com/office/2007/relationships/hdphoto" Target="../media/hdphoto33.wdp"/><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67.png"/><Relationship Id="rId5" Type="http://schemas.microsoft.com/office/2007/relationships/hdphoto" Target="../media/hdphoto32.wdp"/><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microsoft.com/office/2007/relationships/hdphoto" Target="../media/hdphoto34.wdp"/><Relationship Id="rId4" Type="http://schemas.openxmlformats.org/officeDocument/2006/relationships/image" Target="../media/image69.png"/></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72.png"/><Relationship Id="rId5" Type="http://schemas.microsoft.com/office/2007/relationships/hdphoto" Target="../media/hdphoto35.wdp"/><Relationship Id="rId4" Type="http://schemas.openxmlformats.org/officeDocument/2006/relationships/image" Target="../media/image71.png"/></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microsoft.com/office/2007/relationships/hdphoto" Target="../media/hdphoto36.wdp"/><Relationship Id="rId4" Type="http://schemas.openxmlformats.org/officeDocument/2006/relationships/image" Target="../media/image77.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microsoft.com/office/2007/relationships/hdphoto" Target="../media/hdphoto37.wdp"/><Relationship Id="rId4" Type="http://schemas.openxmlformats.org/officeDocument/2006/relationships/image" Target="../media/image79.png"/></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1.png"/><Relationship Id="rId7" Type="http://schemas.openxmlformats.org/officeDocument/2006/relationships/image" Target="../media/image83.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820.png"/><Relationship Id="rId5" Type="http://schemas.microsoft.com/office/2007/relationships/hdphoto" Target="../media/hdphoto38.wdp"/><Relationship Id="rId4" Type="http://schemas.openxmlformats.org/officeDocument/2006/relationships/image" Target="../media/image82.png"/></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microsoft.com/office/2007/relationships/hdphoto" Target="../media/hdphoto39.wdp"/><Relationship Id="rId5" Type="http://schemas.openxmlformats.org/officeDocument/2006/relationships/image" Target="../media/image87.png"/><Relationship Id="rId4" Type="http://schemas.openxmlformats.org/officeDocument/2006/relationships/image" Target="../media/image86.png"/></Relationships>
</file>

<file path=ppt/slides/_rels/slide5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microsoft.com/office/2007/relationships/hdphoto" Target="../media/hdphoto40.wdp"/></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microsoft.com/office/2007/relationships/hdphoto" Target="../media/hdphoto41.wdp"/><Relationship Id="rId4" Type="http://schemas.openxmlformats.org/officeDocument/2006/relationships/image" Target="../media/image89.png"/></Relationships>
</file>

<file path=ppt/slides/_rels/slide5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91.png"/><Relationship Id="rId4" Type="http://schemas.microsoft.com/office/2007/relationships/hdphoto" Target="../media/hdphoto42.wdp"/></Relationships>
</file>

<file path=ppt/slides/_rels/slide5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93.png"/><Relationship Id="rId4" Type="http://schemas.microsoft.com/office/2007/relationships/hdphoto" Target="../media/hdphoto43.wdp"/></Relationships>
</file>

<file path=ppt/slides/_rels/slide5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microsoft.com/office/2007/relationships/hdphoto" Target="../media/hdphoto44.wdp"/><Relationship Id="rId5" Type="http://schemas.openxmlformats.org/officeDocument/2006/relationships/image" Target="../media/image96.png"/><Relationship Id="rId4" Type="http://schemas.openxmlformats.org/officeDocument/2006/relationships/image" Target="../media/image95.png"/></Relationships>
</file>

<file path=ppt/slides/_rels/slide5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99.png"/></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microsoft.com/office/2007/relationships/hdphoto" Target="../media/hdphoto45.wdp"/></Relationships>
</file>

<file path=ppt/slides/_rels/slide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103.png"/><Relationship Id="rId5" Type="http://schemas.microsoft.com/office/2007/relationships/hdphoto" Target="../media/hdphoto46.wdp"/><Relationship Id="rId4" Type="http://schemas.openxmlformats.org/officeDocument/2006/relationships/image" Target="../media/image102.png"/></Relationships>
</file>

<file path=ppt/slides/_rels/slide6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microsoft.com/office/2007/relationships/hdphoto" Target="../media/hdphoto47.wdp"/></Relationships>
</file>

<file path=ppt/slides/_rels/slide64.xml.rels><?xml version="1.0" encoding="UTF-8" standalone="yes"?>
<Relationships xmlns="http://schemas.openxmlformats.org/package/2006/relationships"><Relationship Id="rId3" Type="http://schemas.openxmlformats.org/officeDocument/2006/relationships/image" Target="../media/image7.jfif"/><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microsoft.com/office/2007/relationships/hdphoto" Target="../media/hdphoto48.wdp"/><Relationship Id="rId4" Type="http://schemas.openxmlformats.org/officeDocument/2006/relationships/image" Target="../media/image105.png"/></Relationships>
</file>

<file path=ppt/slides/_rels/slide65.xml.rels><?xml version="1.0" encoding="UTF-8" standalone="yes"?>
<Relationships xmlns="http://schemas.openxmlformats.org/package/2006/relationships"><Relationship Id="rId3" Type="http://schemas.openxmlformats.org/officeDocument/2006/relationships/image" Target="../media/image7.jfif"/><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microsoft.com/office/2007/relationships/hdphoto" Target="../media/hdphoto48.wdp"/><Relationship Id="rId4" Type="http://schemas.openxmlformats.org/officeDocument/2006/relationships/image" Target="../media/image10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7.jfif"/><Relationship Id="rId2" Type="http://schemas.openxmlformats.org/officeDocument/2006/relationships/image" Target="../media/image4.png"/><Relationship Id="rId1" Type="http://schemas.openxmlformats.org/officeDocument/2006/relationships/slideLayout" Target="../slideLayouts/slideLayout1.xml"/><Relationship Id="rId6" Type="http://schemas.microsoft.com/office/2007/relationships/hdphoto" Target="../media/hdphoto4.wdp"/><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7F606E1-66BD-4270-BE77-DD78D4ED126B}"/>
              </a:ext>
            </a:extLst>
          </p:cNvPr>
          <p:cNvSpPr/>
          <p:nvPr/>
        </p:nvSpPr>
        <p:spPr>
          <a:xfrm>
            <a:off x="2634343" y="0"/>
            <a:ext cx="6776357" cy="6848029"/>
          </a:xfrm>
          <a:prstGeom prst="rect">
            <a:avLst/>
          </a:prstGeom>
          <a:noFill/>
        </p:spPr>
        <p:txBody>
          <a:bodyPr wrap="square" lIns="91440" tIns="45720" rIns="91440" bIns="45720">
            <a:spAutoFit/>
          </a:bodyPr>
          <a:lstStyle/>
          <a:p>
            <a:pPr algn="ctr"/>
            <a:endParaRPr lang="en-US" sz="5000" b="0" cap="none" spc="0" dirty="0">
              <a:ln w="0"/>
              <a:solidFill>
                <a:schemeClr val="tx1"/>
              </a:solidFill>
              <a:effectLst>
                <a:outerShdw blurRad="38100" dist="38100" dir="2700000" algn="tl">
                  <a:srgbClr val="000000">
                    <a:alpha val="43137"/>
                  </a:srgbClr>
                </a:outerShdw>
              </a:effectLst>
              <a:latin typeface="Bahnschrift Light Condensed" panose="020B0502040204020203" pitchFamily="34" charset="0"/>
            </a:endParaRPr>
          </a:p>
          <a:p>
            <a:pPr algn="ctr"/>
            <a:r>
              <a:rPr lang="en-US" sz="5500" b="0" cap="none" spc="0" dirty="0">
                <a:ln w="0"/>
                <a:solidFill>
                  <a:schemeClr val="tx1"/>
                </a:solidFill>
                <a:effectLst>
                  <a:outerShdw blurRad="38100" dist="38100" dir="2700000" algn="tl">
                    <a:srgbClr val="000000">
                      <a:alpha val="43137"/>
                    </a:srgbClr>
                  </a:outerShdw>
                </a:effectLst>
                <a:latin typeface="Bahnschrift Light Condensed" panose="020B0502040204020203" pitchFamily="34" charset="0"/>
              </a:rPr>
              <a:t>The Implementation</a:t>
            </a:r>
          </a:p>
          <a:p>
            <a:pPr algn="ctr"/>
            <a:r>
              <a:rPr lang="en-US" sz="5500" b="0" cap="none" spc="0" dirty="0">
                <a:ln w="0"/>
                <a:solidFill>
                  <a:schemeClr val="tx1"/>
                </a:solidFill>
                <a:effectLst>
                  <a:outerShdw blurRad="38100" dist="38100" dir="2700000" algn="tl">
                    <a:srgbClr val="000000">
                      <a:alpha val="43137"/>
                    </a:srgbClr>
                  </a:outerShdw>
                </a:effectLst>
                <a:latin typeface="Bahnschrift Light Condensed" panose="020B0502040204020203" pitchFamily="34" charset="0"/>
              </a:rPr>
              <a:t>of </a:t>
            </a:r>
          </a:p>
          <a:p>
            <a:pPr algn="ctr"/>
            <a:r>
              <a:rPr lang="en-US" sz="5500" b="0" cap="none" spc="0" dirty="0">
                <a:ln w="0"/>
                <a:solidFill>
                  <a:schemeClr val="tx1"/>
                </a:solidFill>
                <a:effectLst>
                  <a:outerShdw blurRad="38100" dist="38100" dir="2700000" algn="tl">
                    <a:srgbClr val="000000">
                      <a:alpha val="43137"/>
                    </a:srgbClr>
                  </a:outerShdw>
                </a:effectLst>
                <a:latin typeface="Bahnschrift Light Condensed" panose="020B0502040204020203" pitchFamily="34" charset="0"/>
              </a:rPr>
              <a:t>Peak Detectors</a:t>
            </a:r>
          </a:p>
          <a:p>
            <a:pPr algn="ctr"/>
            <a:endParaRPr lang="en-US" sz="8000" dirty="0">
              <a:ln w="0"/>
              <a:effectLst>
                <a:outerShdw blurRad="38100" dist="38100" dir="2700000" algn="tl">
                  <a:srgbClr val="000000">
                    <a:alpha val="43137"/>
                  </a:srgbClr>
                </a:outerShdw>
              </a:effectLst>
              <a:latin typeface="Bahnschrift Light Condensed" panose="020B0502040204020203" pitchFamily="34" charset="0"/>
            </a:endParaRPr>
          </a:p>
          <a:p>
            <a:pPr algn="ctr"/>
            <a:r>
              <a:rPr lang="en-US" sz="3600" b="0" cap="none" spc="0" dirty="0">
                <a:ln w="0"/>
                <a:solidFill>
                  <a:schemeClr val="tx1"/>
                </a:solidFill>
                <a:latin typeface="Bahnschrift Light Condensed" panose="020B0502040204020203" pitchFamily="34" charset="0"/>
              </a:rPr>
              <a:t>Authors:    Aviv </a:t>
            </a:r>
            <a:r>
              <a:rPr lang="en-US" sz="3600" b="0" cap="none" spc="0" dirty="0" err="1">
                <a:ln w="0"/>
                <a:solidFill>
                  <a:schemeClr val="tx1"/>
                </a:solidFill>
                <a:latin typeface="Bahnschrift Light Condensed" panose="020B0502040204020203" pitchFamily="34" charset="0"/>
              </a:rPr>
              <a:t>Azran</a:t>
            </a:r>
            <a:r>
              <a:rPr lang="en-US" sz="3600" b="0" cap="none" spc="0" dirty="0">
                <a:ln w="0"/>
                <a:solidFill>
                  <a:schemeClr val="tx1"/>
                </a:solidFill>
                <a:latin typeface="Bahnschrift Light Condensed" panose="020B0502040204020203" pitchFamily="34" charset="0"/>
              </a:rPr>
              <a:t>   and   Natty Levi</a:t>
            </a:r>
          </a:p>
          <a:p>
            <a:pPr algn="ctr"/>
            <a:r>
              <a:rPr lang="en-US" sz="3600" dirty="0">
                <a:ln w="0"/>
                <a:latin typeface="Bahnschrift Light Condensed" panose="020B0502040204020203" pitchFamily="34" charset="0"/>
              </a:rPr>
              <a:t>Supervisor:     </a:t>
            </a:r>
            <a:r>
              <a:rPr lang="en-US" sz="3600" dirty="0">
                <a:latin typeface="Bahnschrift Light Condensed" panose="020B0502040204020203" pitchFamily="34" charset="0"/>
              </a:rPr>
              <a:t>Alex Zviagintsev</a:t>
            </a:r>
          </a:p>
          <a:p>
            <a:pPr algn="ctr"/>
            <a:endParaRPr lang="en-US" sz="3600" b="0" cap="none" spc="0" dirty="0">
              <a:ln w="0"/>
              <a:solidFill>
                <a:schemeClr val="tx1"/>
              </a:solidFill>
              <a:latin typeface="Bahnschrift Light Condensed" panose="020B0502040204020203" pitchFamily="34" charset="0"/>
            </a:endParaRPr>
          </a:p>
          <a:p>
            <a:pPr algn="ctr"/>
            <a:endParaRPr lang="en-US" sz="3600" b="0" cap="none" spc="0" dirty="0">
              <a:ln w="0"/>
              <a:solidFill>
                <a:schemeClr val="tx1"/>
              </a:solidFill>
              <a:latin typeface="Bahnschrift Light Condensed" panose="020B0502040204020203" pitchFamily="34" charset="0"/>
            </a:endParaRPr>
          </a:p>
        </p:txBody>
      </p:sp>
    </p:spTree>
    <p:extLst>
      <p:ext uri="{BB962C8B-B14F-4D97-AF65-F5344CB8AC3E}">
        <p14:creationId xmlns:p14="http://schemas.microsoft.com/office/powerpoint/2010/main" val="3823804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xit" presetSubtype="0" fill="hold" grpId="0" nodeType="clickEffect">
                                  <p:stCondLst>
                                    <p:cond delay="0"/>
                                  </p:stCondLst>
                                  <p:childTnLst>
                                    <p:animEffect transition="out" filter="fade">
                                      <p:cBhvr>
                                        <p:cTn id="6" dur="1000"/>
                                        <p:tgtEl>
                                          <p:spTgt spid="3"/>
                                        </p:tgtEl>
                                      </p:cBhvr>
                                    </p:animEffect>
                                    <p:anim calcmode="lin" valueType="num">
                                      <p:cBhvr>
                                        <p:cTn id="7" dur="1000"/>
                                        <p:tgtEl>
                                          <p:spTgt spid="3"/>
                                        </p:tgtEl>
                                        <p:attrNameLst>
                                          <p:attrName>ppt_x</p:attrName>
                                        </p:attrNameLst>
                                      </p:cBhvr>
                                      <p:tavLst>
                                        <p:tav tm="0">
                                          <p:val>
                                            <p:strVal val="ppt_x"/>
                                          </p:val>
                                        </p:tav>
                                        <p:tav tm="100000">
                                          <p:val>
                                            <p:strVal val="ppt_x"/>
                                          </p:val>
                                        </p:tav>
                                      </p:tavLst>
                                    </p:anim>
                                    <p:anim calcmode="lin" valueType="num">
                                      <p:cBhvr>
                                        <p:cTn id="8" dur="1000"/>
                                        <p:tgtEl>
                                          <p:spTgt spid="3"/>
                                        </p:tgtEl>
                                        <p:attrNameLst>
                                          <p:attrName>ppt_y</p:attrName>
                                        </p:attrNameLst>
                                      </p:cBhvr>
                                      <p:tavLst>
                                        <p:tav tm="0">
                                          <p:val>
                                            <p:strVal val="ppt_y"/>
                                          </p:val>
                                        </p:tav>
                                        <p:tav tm="100000">
                                          <p:val>
                                            <p:strVal val="ppt_y-.1"/>
                                          </p:val>
                                        </p:tav>
                                      </p:tavLst>
                                    </p:anim>
                                    <p:set>
                                      <p:cBhvr>
                                        <p:cTn id="9" dur="1" fill="hold">
                                          <p:stCondLst>
                                            <p:cond delay="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0C506E4-3D86-4F94-ADA6-699C52208C69}"/>
              </a:ext>
            </a:extLst>
          </p:cNvPr>
          <p:cNvSpPr/>
          <p:nvPr/>
        </p:nvSpPr>
        <p:spPr>
          <a:xfrm>
            <a:off x="3498975" y="89792"/>
            <a:ext cx="519405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Bahnschrift Light Condensed" panose="020B0502040204020203" pitchFamily="34" charset="0"/>
              </a:rPr>
              <a:t>Naive Implementation</a:t>
            </a:r>
            <a:endParaRPr lang="en-US" sz="5400" b="0" cap="none" spc="0" dirty="0">
              <a:ln w="0"/>
              <a:solidFill>
                <a:schemeClr val="tx1"/>
              </a:solidFill>
              <a:effectLst>
                <a:outerShdw blurRad="38100" dist="19050" dir="2700000" algn="tl" rotWithShape="0">
                  <a:schemeClr val="dk1">
                    <a:alpha val="40000"/>
                  </a:schemeClr>
                </a:outerShdw>
              </a:effectLst>
              <a:latin typeface="Bahnschrift Light Condensed" panose="020B0502040204020203" pitchFamily="34" charset="0"/>
            </a:endParaRPr>
          </a:p>
        </p:txBody>
      </p:sp>
      <p:sp>
        <p:nvSpPr>
          <p:cNvPr id="8" name="מלבן 3">
            <a:extLst>
              <a:ext uri="{FF2B5EF4-FFF2-40B4-BE49-F238E27FC236}">
                <a16:creationId xmlns:a16="http://schemas.microsoft.com/office/drawing/2014/main" id="{E95348A9-4891-4169-A5CE-D5DCB5286F1F}"/>
              </a:ext>
            </a:extLst>
          </p:cNvPr>
          <p:cNvSpPr/>
          <p:nvPr/>
        </p:nvSpPr>
        <p:spPr>
          <a:xfrm>
            <a:off x="838600" y="3136092"/>
            <a:ext cx="4048503" cy="1384995"/>
          </a:xfrm>
          <a:prstGeom prst="rect">
            <a:avLst/>
          </a:prstGeom>
        </p:spPr>
        <p:txBody>
          <a:bodyPr wrap="square">
            <a:spAutoFit/>
          </a:bodyPr>
          <a:lstStyle/>
          <a:p>
            <a:pPr algn="just"/>
            <a:r>
              <a:rPr lang="en-US" sz="2400" dirty="0">
                <a:ln w="0"/>
                <a:effectLst>
                  <a:outerShdw blurRad="38100" dist="19050" dir="2700000" algn="tl" rotWithShape="0">
                    <a:schemeClr val="dk1">
                      <a:alpha val="40000"/>
                    </a:schemeClr>
                  </a:outerShdw>
                </a:effectLst>
                <a:latin typeface="Bahnschrift Light Condensed" panose="020B0502040204020203"/>
              </a:rPr>
              <a:t>    The circuit </a:t>
            </a:r>
            <a:r>
              <a:rPr lang="en-US" sz="3600" dirty="0">
                <a:ln w="0"/>
                <a:effectLst>
                  <a:outerShdw blurRad="38100" dist="19050" dir="2700000" algn="tl" rotWithShape="0">
                    <a:schemeClr val="dk1">
                      <a:alpha val="40000"/>
                    </a:schemeClr>
                  </a:outerShdw>
                </a:effectLst>
                <a:latin typeface="Bahnschrift Light Condensed" panose="020B0502040204020203"/>
              </a:rPr>
              <a:t>cannot</a:t>
            </a:r>
            <a:r>
              <a:rPr lang="en-US" sz="2400" dirty="0">
                <a:ln w="0"/>
                <a:effectLst>
                  <a:outerShdw blurRad="38100" dist="19050" dir="2700000" algn="tl" rotWithShape="0">
                    <a:schemeClr val="dk1">
                      <a:alpha val="40000"/>
                    </a:schemeClr>
                  </a:outerShdw>
                </a:effectLst>
                <a:latin typeface="Bahnschrift Light Condensed" panose="020B0502040204020203"/>
              </a:rPr>
              <a:t> precisely track the </a:t>
            </a:r>
            <a:r>
              <a:rPr lang="en-US" sz="2400" dirty="0">
                <a:ln w="0"/>
                <a:solidFill>
                  <a:srgbClr val="B61CFF"/>
                </a:solidFill>
                <a:effectLst>
                  <a:outerShdw blurRad="38100" dist="19050" dir="2700000" algn="tl" rotWithShape="0">
                    <a:schemeClr val="dk1">
                      <a:alpha val="40000"/>
                    </a:schemeClr>
                  </a:outerShdw>
                </a:effectLst>
                <a:latin typeface="Bahnschrift Light Condensed" panose="020B0502040204020203"/>
              </a:rPr>
              <a:t>input</a:t>
            </a:r>
            <a:r>
              <a:rPr lang="en-US" sz="2400" dirty="0">
                <a:ln w="0"/>
                <a:effectLst>
                  <a:outerShdw blurRad="38100" dist="19050" dir="2700000" algn="tl" rotWithShape="0">
                    <a:schemeClr val="dk1">
                      <a:alpha val="40000"/>
                    </a:schemeClr>
                  </a:outerShdw>
                </a:effectLst>
                <a:latin typeface="Bahnschrift Light Condensed" panose="020B0502040204020203"/>
              </a:rPr>
              <a:t> peak voltage because the diode is not an ideal diode.</a:t>
            </a:r>
          </a:p>
        </p:txBody>
      </p:sp>
      <p:sp>
        <p:nvSpPr>
          <p:cNvPr id="9" name="מלבן 4">
            <a:extLst>
              <a:ext uri="{FF2B5EF4-FFF2-40B4-BE49-F238E27FC236}">
                <a16:creationId xmlns:a16="http://schemas.microsoft.com/office/drawing/2014/main" id="{4B0BC01D-DA2B-4AC1-A78F-F2AAA7125726}"/>
              </a:ext>
            </a:extLst>
          </p:cNvPr>
          <p:cNvSpPr/>
          <p:nvPr/>
        </p:nvSpPr>
        <p:spPr>
          <a:xfrm>
            <a:off x="6065649" y="5503324"/>
            <a:ext cx="5770298" cy="646331"/>
          </a:xfrm>
          <a:prstGeom prst="rect">
            <a:avLst/>
          </a:prstGeom>
        </p:spPr>
        <p:txBody>
          <a:bodyPr wrap="square">
            <a:spAutoFit/>
          </a:bodyPr>
          <a:lstStyle/>
          <a:p>
            <a:r>
              <a:rPr lang="en-US" sz="3600" dirty="0">
                <a:ln w="0"/>
                <a:effectLst>
                  <a:outerShdw blurRad="38100" dist="19050" dir="2700000" algn="tl" rotWithShape="0">
                    <a:schemeClr val="dk1">
                      <a:alpha val="40000"/>
                    </a:schemeClr>
                  </a:outerShdw>
                </a:effectLst>
                <a:latin typeface="Bahnschrift Light Condensed" panose="020B0502040204020203"/>
              </a:rPr>
              <a:t>Conclusion</a:t>
            </a:r>
            <a:r>
              <a:rPr lang="en-US" sz="2800" dirty="0">
                <a:ln w="0"/>
                <a:effectLst>
                  <a:outerShdw blurRad="38100" dist="19050" dir="2700000" algn="tl" rotWithShape="0">
                    <a:schemeClr val="dk1">
                      <a:alpha val="40000"/>
                    </a:schemeClr>
                  </a:outerShdw>
                </a:effectLst>
                <a:latin typeface="Bahnschrift Light Condensed" panose="020B0502040204020203"/>
              </a:rPr>
              <a:t> – Not for small signals detection.</a:t>
            </a:r>
          </a:p>
        </p:txBody>
      </p:sp>
      <p:pic>
        <p:nvPicPr>
          <p:cNvPr id="10" name="תמונה 2">
            <a:extLst>
              <a:ext uri="{FF2B5EF4-FFF2-40B4-BE49-F238E27FC236}">
                <a16:creationId xmlns:a16="http://schemas.microsoft.com/office/drawing/2014/main" id="{DE3DF40B-F1C6-4FF2-A626-F90192788FC7}"/>
              </a:ext>
            </a:extLst>
          </p:cNvPr>
          <p:cNvPicPr>
            <a:picLocks noChangeAspect="1"/>
          </p:cNvPicPr>
          <p:nvPr/>
        </p:nvPicPr>
        <p:blipFill>
          <a:blip r:embed="rId2">
            <a:clrChange>
              <a:clrFrom>
                <a:srgbClr val="FFFFFE"/>
              </a:clrFrom>
              <a:clrTo>
                <a:srgbClr val="FFFFFE">
                  <a:alpha val="0"/>
                </a:srgbClr>
              </a:clrTo>
            </a:clrChange>
            <a:extLst>
              <a:ext uri="{BEBA8EAE-BF5A-486C-A8C5-ECC9F3942E4B}">
                <a14:imgProps xmlns:a14="http://schemas.microsoft.com/office/drawing/2010/main">
                  <a14:imgLayer r:embed="rId3">
                    <a14:imgEffect>
                      <a14:sharpenSoften amount="98000"/>
                    </a14:imgEffect>
                    <a14:imgEffect>
                      <a14:brightnessContrast contrast="26000"/>
                    </a14:imgEffect>
                  </a14:imgLayer>
                </a14:imgProps>
              </a:ext>
            </a:extLst>
          </a:blip>
          <a:stretch>
            <a:fillRect/>
          </a:stretch>
        </p:blipFill>
        <p:spPr>
          <a:xfrm>
            <a:off x="174927" y="654006"/>
            <a:ext cx="4190897" cy="2610370"/>
          </a:xfrm>
          <a:prstGeom prst="rect">
            <a:avLst/>
          </a:prstGeom>
        </p:spPr>
      </p:pic>
      <p:grpSp>
        <p:nvGrpSpPr>
          <p:cNvPr id="3" name="Group 2">
            <a:extLst>
              <a:ext uri="{FF2B5EF4-FFF2-40B4-BE49-F238E27FC236}">
                <a16:creationId xmlns:a16="http://schemas.microsoft.com/office/drawing/2014/main" id="{6C12F0A9-0D47-4BE9-A216-AAA3E14B1D00}"/>
              </a:ext>
            </a:extLst>
          </p:cNvPr>
          <p:cNvGrpSpPr/>
          <p:nvPr/>
        </p:nvGrpSpPr>
        <p:grpSpPr>
          <a:xfrm>
            <a:off x="4598894" y="1354676"/>
            <a:ext cx="7124766" cy="3936909"/>
            <a:chOff x="2578827" y="1141315"/>
            <a:chExt cx="9292342" cy="4765395"/>
          </a:xfrm>
        </p:grpSpPr>
        <p:pic>
          <p:nvPicPr>
            <p:cNvPr id="5" name="Picture 4">
              <a:extLst>
                <a:ext uri="{FF2B5EF4-FFF2-40B4-BE49-F238E27FC236}">
                  <a16:creationId xmlns:a16="http://schemas.microsoft.com/office/drawing/2014/main" id="{EB0CC376-55AB-4080-BFB9-B9AB328AA71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76800" y="1141315"/>
              <a:ext cx="8494369" cy="4765395"/>
            </a:xfrm>
            <a:prstGeom prst="rect">
              <a:avLst/>
            </a:prstGeom>
          </p:spPr>
        </p:pic>
        <p:sp>
          <p:nvSpPr>
            <p:cNvPr id="2" name="Arrow: Right 1">
              <a:extLst>
                <a:ext uri="{FF2B5EF4-FFF2-40B4-BE49-F238E27FC236}">
                  <a16:creationId xmlns:a16="http://schemas.microsoft.com/office/drawing/2014/main" id="{A698BC03-18C5-44D9-9B01-46308CD4F4F2}"/>
                </a:ext>
              </a:extLst>
            </p:cNvPr>
            <p:cNvSpPr/>
            <p:nvPr/>
          </p:nvSpPr>
          <p:spPr>
            <a:xfrm>
              <a:off x="2578827" y="1832606"/>
              <a:ext cx="540186" cy="151176"/>
            </a:xfrm>
            <a:prstGeom prst="rightArrow">
              <a:avLst/>
            </a:prstGeom>
            <a:solidFill>
              <a:srgbClr val="978F00"/>
            </a:solidFill>
            <a:ln>
              <a:solidFill>
                <a:srgbClr val="978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p:pic>
        <p:nvPicPr>
          <p:cNvPr id="11" name="Picture 10">
            <a:extLst>
              <a:ext uri="{FF2B5EF4-FFF2-40B4-BE49-F238E27FC236}">
                <a16:creationId xmlns:a16="http://schemas.microsoft.com/office/drawing/2014/main" id="{9994ADFF-5D10-453F-B241-504128FC8AF8}"/>
              </a:ext>
            </a:extLst>
          </p:cNvPr>
          <p:cNvPicPr>
            <a:picLocks noChangeAspect="1"/>
          </p:cNvPicPr>
          <p:nvPr/>
        </p:nvPicPr>
        <p:blipFill rotWithShape="1">
          <a:blip r:embed="rId4">
            <a:extLst>
              <a:ext uri="{28A0092B-C50C-407E-A947-70E740481C1C}">
                <a14:useLocalDpi xmlns:a14="http://schemas.microsoft.com/office/drawing/2010/main" val="0"/>
              </a:ext>
            </a:extLst>
          </a:blip>
          <a:srcRect l="77954" b="71551"/>
          <a:stretch/>
        </p:blipFill>
        <p:spPr>
          <a:xfrm>
            <a:off x="8575321" y="-74032"/>
            <a:ext cx="4190897" cy="3765021"/>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13" name="Picture 12">
            <a:extLst>
              <a:ext uri="{FF2B5EF4-FFF2-40B4-BE49-F238E27FC236}">
                <a16:creationId xmlns:a16="http://schemas.microsoft.com/office/drawing/2014/main" id="{FB1A4A04-39BC-4E7F-8B11-98AD82FDE8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19726" y="1095384"/>
            <a:ext cx="1901588" cy="1426191"/>
          </a:xfrm>
          <a:prstGeom prst="rect">
            <a:avLst/>
          </a:prstGeom>
        </p:spPr>
      </p:pic>
      <p:sp>
        <p:nvSpPr>
          <p:cNvPr id="14" name="מלבן 3">
            <a:extLst>
              <a:ext uri="{FF2B5EF4-FFF2-40B4-BE49-F238E27FC236}">
                <a16:creationId xmlns:a16="http://schemas.microsoft.com/office/drawing/2014/main" id="{CEDF22DF-E71D-466D-A65C-351C3C09D4ED}"/>
              </a:ext>
            </a:extLst>
          </p:cNvPr>
          <p:cNvSpPr/>
          <p:nvPr/>
        </p:nvSpPr>
        <p:spPr>
          <a:xfrm>
            <a:off x="230082" y="4909559"/>
            <a:ext cx="4657021" cy="1938992"/>
          </a:xfrm>
          <a:prstGeom prst="rect">
            <a:avLst/>
          </a:prstGeom>
        </p:spPr>
        <p:txBody>
          <a:bodyPr wrap="square">
            <a:spAutoFit/>
          </a:bodyPr>
          <a:lstStyle/>
          <a:p>
            <a:pPr algn="just"/>
            <a:r>
              <a:rPr lang="en-US" sz="2400" dirty="0">
                <a:ln w="0"/>
                <a:effectLst>
                  <a:outerShdw blurRad="38100" dist="19050" dir="2700000" algn="tl" rotWithShape="0">
                    <a:schemeClr val="dk1">
                      <a:alpha val="40000"/>
                    </a:schemeClr>
                  </a:outerShdw>
                </a:effectLst>
                <a:latin typeface="Bahnschrift Light Condensed" panose="020B0502040204020203"/>
              </a:rPr>
              <a:t>    thus,  it has a forward voltage, which </a:t>
            </a:r>
            <a:br>
              <a:rPr lang="en-US" sz="2400" dirty="0">
                <a:ln w="0"/>
                <a:effectLst>
                  <a:outerShdw blurRad="38100" dist="19050" dir="2700000" algn="tl" rotWithShape="0">
                    <a:schemeClr val="dk1">
                      <a:alpha val="40000"/>
                    </a:schemeClr>
                  </a:outerShdw>
                </a:effectLst>
                <a:latin typeface="Bahnschrift Light Condensed" panose="020B0502040204020203"/>
              </a:rPr>
            </a:br>
            <a:r>
              <a:rPr lang="en-US" sz="2400" dirty="0">
                <a:ln w="0"/>
                <a:effectLst>
                  <a:outerShdw blurRad="38100" dist="19050" dir="2700000" algn="tl" rotWithShape="0">
                    <a:schemeClr val="dk1">
                      <a:alpha val="40000"/>
                    </a:schemeClr>
                  </a:outerShdw>
                </a:effectLst>
                <a:latin typeface="Bahnschrift Light Condensed" panose="020B0502040204020203"/>
              </a:rPr>
              <a:t>its value can be observed as the difference between the </a:t>
            </a:r>
            <a:r>
              <a:rPr lang="en-US" sz="2400" dirty="0">
                <a:ln w="0"/>
                <a:solidFill>
                  <a:srgbClr val="B61CFF"/>
                </a:solidFill>
                <a:effectLst>
                  <a:outerShdw blurRad="38100" dist="19050" dir="2700000" algn="tl" rotWithShape="0">
                    <a:schemeClr val="dk1">
                      <a:alpha val="40000"/>
                    </a:schemeClr>
                  </a:outerShdw>
                </a:effectLst>
                <a:latin typeface="Bahnschrift Light Condensed" panose="020B0502040204020203"/>
              </a:rPr>
              <a:t>input</a:t>
            </a:r>
            <a:r>
              <a:rPr lang="en-US" sz="2400" dirty="0">
                <a:ln w="0"/>
                <a:effectLst>
                  <a:outerShdw blurRad="38100" dist="19050" dir="2700000" algn="tl" rotWithShape="0">
                    <a:schemeClr val="dk1">
                      <a:alpha val="40000"/>
                    </a:schemeClr>
                  </a:outerShdw>
                </a:effectLst>
                <a:latin typeface="Bahnschrift Light Condensed" panose="020B0502040204020203"/>
              </a:rPr>
              <a:t> and the </a:t>
            </a:r>
            <a:r>
              <a:rPr lang="en-US" sz="2400" dirty="0">
                <a:ln w="0"/>
                <a:solidFill>
                  <a:srgbClr val="978F00"/>
                </a:solidFill>
                <a:effectLst>
                  <a:outerShdw blurRad="38100" dist="19050" dir="2700000" algn="tl" rotWithShape="0">
                    <a:schemeClr val="dk1">
                      <a:alpha val="40000"/>
                    </a:schemeClr>
                  </a:outerShdw>
                </a:effectLst>
                <a:latin typeface="Bahnschrift Light Condensed" panose="020B0502040204020203"/>
              </a:rPr>
              <a:t>output</a:t>
            </a:r>
            <a:r>
              <a:rPr lang="en-US" sz="2400" dirty="0">
                <a:ln w="0"/>
                <a:effectLst>
                  <a:outerShdw blurRad="38100" dist="19050" dir="2700000" algn="tl" rotWithShape="0">
                    <a:schemeClr val="dk1">
                      <a:alpha val="40000"/>
                    </a:schemeClr>
                  </a:outerShdw>
                </a:effectLst>
                <a:latin typeface="Bahnschrift Light Condensed" panose="020B0502040204020203"/>
              </a:rPr>
              <a:t> voltage.</a:t>
            </a:r>
          </a:p>
        </p:txBody>
      </p:sp>
      <p:sp>
        <p:nvSpPr>
          <p:cNvPr id="4" name="מציין מיקום של כותרת תחתונה 3">
            <a:extLst>
              <a:ext uri="{FF2B5EF4-FFF2-40B4-BE49-F238E27FC236}">
                <a16:creationId xmlns:a16="http://schemas.microsoft.com/office/drawing/2014/main" id="{E900D7E4-8CA2-4754-A873-BCABF45DACA4}"/>
              </a:ext>
            </a:extLst>
          </p:cNvPr>
          <p:cNvSpPr>
            <a:spLocks noGrp="1"/>
          </p:cNvSpPr>
          <p:nvPr>
            <p:ph type="ftr" sz="quarter" idx="11"/>
          </p:nvPr>
        </p:nvSpPr>
        <p:spPr>
          <a:xfrm>
            <a:off x="3393021" y="6461494"/>
            <a:ext cx="4114800" cy="365125"/>
          </a:xfrm>
        </p:spPr>
        <p:txBody>
          <a:bodyPr/>
          <a:lstStyle/>
          <a:p>
            <a:r>
              <a:rPr lang="en-US" sz="1800" dirty="0"/>
              <a:t>10</a:t>
            </a:r>
          </a:p>
        </p:txBody>
      </p:sp>
    </p:spTree>
    <p:extLst>
      <p:ext uri="{BB962C8B-B14F-4D97-AF65-F5344CB8AC3E}">
        <p14:creationId xmlns:p14="http://schemas.microsoft.com/office/powerpoint/2010/main" val="1109229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anim calcmode="lin" valueType="num">
                                      <p:cBhvr>
                                        <p:cTn id="11" dur="1000" fill="hold"/>
                                        <p:tgtEl>
                                          <p:spTgt spid="8"/>
                                        </p:tgtEl>
                                        <p:attrNameLst>
                                          <p:attrName>ppt_x</p:attrName>
                                        </p:attrNameLst>
                                      </p:cBhvr>
                                      <p:tavLst>
                                        <p:tav tm="0">
                                          <p:val>
                                            <p:strVal val="#ppt_x"/>
                                          </p:val>
                                        </p:tav>
                                        <p:tav tm="100000">
                                          <p:val>
                                            <p:strVal val="#ppt_x"/>
                                          </p:val>
                                        </p:tav>
                                      </p:tavLst>
                                    </p:anim>
                                    <p:anim calcmode="lin" valueType="num">
                                      <p:cBhvr>
                                        <p:cTn id="1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1+#ppt_w/2"/>
                                          </p:val>
                                        </p:tav>
                                        <p:tav tm="100000">
                                          <p:val>
                                            <p:strVal val="#ppt_x"/>
                                          </p:val>
                                        </p:tav>
                                      </p:tavLst>
                                    </p:anim>
                                    <p:anim calcmode="lin" valueType="num">
                                      <p:cBhvr additive="base">
                                        <p:cTn id="18" dur="500" fill="hold"/>
                                        <p:tgtEl>
                                          <p:spTgt spid="13"/>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53" presetClass="entr" presetSubtype="16"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childTnLst>
                          </p:cTn>
                        </p:par>
                        <p:par>
                          <p:cTn id="25" fill="hold">
                            <p:stCondLst>
                              <p:cond delay="1000"/>
                            </p:stCondLst>
                            <p:childTnLst>
                              <p:par>
                                <p:cTn id="26" presetID="63" presetClass="path" presetSubtype="0" accel="50000" decel="50000" fill="hold" nodeType="afterEffect">
                                  <p:stCondLst>
                                    <p:cond delay="0"/>
                                  </p:stCondLst>
                                  <p:childTnLst>
                                    <p:animMotion origin="layout" path="M -4.16667E-7 2.59259E-6 L -0.25234 0.23634 " pathEditMode="relative" rAng="0" ptsTypes="AA">
                                      <p:cBhvr>
                                        <p:cTn id="27" dur="2000" fill="hold"/>
                                        <p:tgtEl>
                                          <p:spTgt spid="11"/>
                                        </p:tgtEl>
                                        <p:attrNameLst>
                                          <p:attrName>ppt_x</p:attrName>
                                          <p:attrName>ppt_y</p:attrName>
                                        </p:attrNameLst>
                                      </p:cBhvr>
                                      <p:rCtr x="-12617" y="11806"/>
                                    </p:animMotion>
                                  </p:childTnLst>
                                </p:cTn>
                              </p:par>
                            </p:childTnLst>
                          </p:cTn>
                        </p:par>
                        <p:par>
                          <p:cTn id="28" fill="hold">
                            <p:stCondLst>
                              <p:cond delay="3000"/>
                            </p:stCondLst>
                            <p:childTnLst>
                              <p:par>
                                <p:cTn id="29" presetID="42" presetClass="entr" presetSubtype="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1000"/>
                                        <p:tgtEl>
                                          <p:spTgt spid="14"/>
                                        </p:tgtEl>
                                      </p:cBhvr>
                                    </p:animEffect>
                                    <p:anim calcmode="lin" valueType="num">
                                      <p:cBhvr>
                                        <p:cTn id="32" dur="1000" fill="hold"/>
                                        <p:tgtEl>
                                          <p:spTgt spid="14"/>
                                        </p:tgtEl>
                                        <p:attrNameLst>
                                          <p:attrName>ppt_x</p:attrName>
                                        </p:attrNameLst>
                                      </p:cBhvr>
                                      <p:tavLst>
                                        <p:tav tm="0">
                                          <p:val>
                                            <p:strVal val="#ppt_x"/>
                                          </p:val>
                                        </p:tav>
                                        <p:tav tm="100000">
                                          <p:val>
                                            <p:strVal val="#ppt_x"/>
                                          </p:val>
                                        </p:tav>
                                      </p:tavLst>
                                    </p:anim>
                                    <p:anim calcmode="lin" valueType="num">
                                      <p:cBhvr>
                                        <p:cTn id="3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750"/>
                                        <p:tgtEl>
                                          <p:spTgt spid="9"/>
                                        </p:tgtEl>
                                      </p:cBhvr>
                                    </p:animEffect>
                                    <p:anim calcmode="lin" valueType="num">
                                      <p:cBhvr>
                                        <p:cTn id="39" dur="750" fill="hold"/>
                                        <p:tgtEl>
                                          <p:spTgt spid="9"/>
                                        </p:tgtEl>
                                        <p:attrNameLst>
                                          <p:attrName>ppt_x</p:attrName>
                                        </p:attrNameLst>
                                      </p:cBhvr>
                                      <p:tavLst>
                                        <p:tav tm="0">
                                          <p:val>
                                            <p:strVal val="#ppt_x"/>
                                          </p:val>
                                        </p:tav>
                                        <p:tav tm="100000">
                                          <p:val>
                                            <p:strVal val="#ppt_x"/>
                                          </p:val>
                                        </p:tav>
                                      </p:tavLst>
                                    </p:anim>
                                    <p:anim calcmode="lin" valueType="num">
                                      <p:cBhvr>
                                        <p:cTn id="40" dur="75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7CA53F3-8605-4DAE-8C54-4D4C0800C7D7}"/>
              </a:ext>
            </a:extLst>
          </p:cNvPr>
          <p:cNvSpPr/>
          <p:nvPr/>
        </p:nvSpPr>
        <p:spPr>
          <a:xfrm>
            <a:off x="547619" y="2040489"/>
            <a:ext cx="11520900" cy="1569660"/>
          </a:xfrm>
          <a:prstGeom prst="rect">
            <a:avLst/>
          </a:prstGeom>
        </p:spPr>
        <p:txBody>
          <a:bodyPr wrap="square">
            <a:spAutoFit/>
          </a:bodyPr>
          <a:lstStyle/>
          <a:p>
            <a:r>
              <a:rPr lang="en-US" sz="4000" dirty="0">
                <a:latin typeface="Bahnschrift Light Condensed" panose="020B0502040204020203"/>
              </a:rPr>
              <a:t>          </a:t>
            </a:r>
            <a:r>
              <a:rPr lang="en-US" sz="2800" dirty="0">
                <a:latin typeface="Bahnschrift Light Condensed" panose="020B0502040204020203"/>
              </a:rPr>
              <a:t>is a slow discharge from the hold capacitor through the leakage and the path provided by the following stage. it makes the output peak voltage deviate from the true peak value.</a:t>
            </a:r>
          </a:p>
          <a:p>
            <a:endParaRPr lang="en-US" sz="2800" dirty="0">
              <a:latin typeface="Bahnschrift Light Condensed" panose="020B0502040204020203"/>
            </a:endParaRPr>
          </a:p>
        </p:txBody>
      </p:sp>
      <p:sp>
        <p:nvSpPr>
          <p:cNvPr id="18" name="Rectangle 17">
            <a:extLst>
              <a:ext uri="{FF2B5EF4-FFF2-40B4-BE49-F238E27FC236}">
                <a16:creationId xmlns:a16="http://schemas.microsoft.com/office/drawing/2014/main" id="{7E7C993E-F62C-4A2E-8753-6B93219D1607}"/>
              </a:ext>
            </a:extLst>
          </p:cNvPr>
          <p:cNvSpPr/>
          <p:nvPr/>
        </p:nvSpPr>
        <p:spPr>
          <a:xfrm>
            <a:off x="4037370" y="279249"/>
            <a:ext cx="3714478" cy="1569660"/>
          </a:xfrm>
          <a:prstGeom prst="rect">
            <a:avLst/>
          </a:prstGeom>
          <a:noFill/>
        </p:spPr>
        <p:txBody>
          <a:bodyPr wrap="none" lIns="91440" tIns="45720" rIns="91440" bIns="45720">
            <a:spAutoFit/>
          </a:bodyPr>
          <a:lstStyle/>
          <a:p>
            <a:pPr algn="ctr"/>
            <a:r>
              <a:rPr lang="en-US" sz="4800" dirty="0">
                <a:ln w="0"/>
                <a:effectLst>
                  <a:outerShdw blurRad="38100" dist="19050" dir="2700000" algn="tl" rotWithShape="0">
                    <a:schemeClr val="dk1">
                      <a:alpha val="40000"/>
                    </a:schemeClr>
                  </a:outerShdw>
                </a:effectLst>
                <a:latin typeface="Bahnschrift Light Condensed" panose="020B0502040204020203"/>
              </a:rPr>
              <a:t>Peak Detector</a:t>
            </a:r>
            <a:endParaRPr lang="he-IL" sz="4800" dirty="0">
              <a:ln w="0"/>
              <a:effectLst>
                <a:outerShdw blurRad="38100" dist="19050" dir="2700000" algn="tl" rotWithShape="0">
                  <a:schemeClr val="dk1">
                    <a:alpha val="40000"/>
                  </a:schemeClr>
                </a:outerShdw>
              </a:effectLst>
              <a:latin typeface="Bahnschrift Light Condensed" panose="020B0502040204020203"/>
            </a:endParaRPr>
          </a:p>
          <a:p>
            <a:pPr algn="ctr"/>
            <a:r>
              <a:rPr lang="en-US" sz="4800" dirty="0">
                <a:ln w="0"/>
                <a:effectLst>
                  <a:outerShdw blurRad="38100" dist="19050" dir="2700000" algn="tl" rotWithShape="0">
                    <a:schemeClr val="dk1">
                      <a:alpha val="40000"/>
                    </a:schemeClr>
                  </a:outerShdw>
                </a:effectLst>
                <a:latin typeface="Bahnschrift Light Condensed" panose="020B0502040204020203"/>
              </a:rPr>
              <a:t>Major Challenges</a:t>
            </a:r>
          </a:p>
        </p:txBody>
      </p:sp>
      <mc:AlternateContent xmlns:mc="http://schemas.openxmlformats.org/markup-compatibility/2006" xmlns:a14="http://schemas.microsoft.com/office/drawing/2010/main">
        <mc:Choice Requires="a14">
          <p:sp>
            <p:nvSpPr>
              <p:cNvPr id="19" name="מלבן 1">
                <a:extLst>
                  <a:ext uri="{FF2B5EF4-FFF2-40B4-BE49-F238E27FC236}">
                    <a16:creationId xmlns:a16="http://schemas.microsoft.com/office/drawing/2014/main" id="{D7528E3A-49F0-467A-BBAF-98E1ACBE2458}"/>
                  </a:ext>
                </a:extLst>
              </p:cNvPr>
              <p:cNvSpPr/>
              <p:nvPr/>
            </p:nvSpPr>
            <p:spPr>
              <a:xfrm>
                <a:off x="9327193" y="3552508"/>
                <a:ext cx="2317188" cy="98084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he-IL" sz="2800" i="1">
                              <a:latin typeface="Cambria Math" panose="02040503050406030204" pitchFamily="18" charset="0"/>
                            </a:rPr>
                          </m:ctrlPr>
                        </m:fPr>
                        <m:num>
                          <m:r>
                            <a:rPr lang="he-IL" sz="2800" i="1">
                              <a:latin typeface="Cambria Math" panose="02040503050406030204" pitchFamily="18" charset="0"/>
                            </a:rPr>
                            <m:t>𝑑𝑉𝑜𝑢𝑡</m:t>
                          </m:r>
                        </m:num>
                        <m:den>
                          <m:r>
                            <a:rPr lang="he-IL" sz="2800" i="1">
                              <a:latin typeface="Cambria Math" panose="02040503050406030204" pitchFamily="18" charset="0"/>
                            </a:rPr>
                            <m:t>𝑑𝑡</m:t>
                          </m:r>
                        </m:den>
                      </m:f>
                      <m:r>
                        <a:rPr lang="he-IL" sz="2800" i="0">
                          <a:latin typeface="Cambria Math" panose="02040503050406030204" pitchFamily="18" charset="0"/>
                        </a:rPr>
                        <m:t>=</m:t>
                      </m:r>
                      <m:f>
                        <m:fPr>
                          <m:ctrlPr>
                            <a:rPr lang="he-IL" sz="2800" i="1">
                              <a:latin typeface="Cambria Math" panose="02040503050406030204" pitchFamily="18" charset="0"/>
                            </a:rPr>
                          </m:ctrlPr>
                        </m:fPr>
                        <m:num>
                          <m:sSub>
                            <m:sSubPr>
                              <m:ctrlPr>
                                <a:rPr lang="he-IL" sz="2800" i="1">
                                  <a:latin typeface="Cambria Math" panose="02040503050406030204" pitchFamily="18" charset="0"/>
                                </a:rPr>
                              </m:ctrlPr>
                            </m:sSubPr>
                            <m:e>
                              <m:r>
                                <a:rPr lang="he-IL" sz="2800" i="1">
                                  <a:latin typeface="Cambria Math" panose="02040503050406030204" pitchFamily="18" charset="0"/>
                                </a:rPr>
                                <m:t>𝐼</m:t>
                              </m:r>
                            </m:e>
                            <m:sub>
                              <m:r>
                                <a:rPr lang="he-IL" sz="2800" i="1">
                                  <a:latin typeface="Cambria Math" panose="02040503050406030204" pitchFamily="18" charset="0"/>
                                </a:rPr>
                                <m:t>𝐿</m:t>
                              </m:r>
                            </m:sub>
                          </m:sSub>
                        </m:num>
                        <m:den>
                          <m:sSub>
                            <m:sSubPr>
                              <m:ctrlPr>
                                <a:rPr lang="he-IL" sz="2800" i="1">
                                  <a:latin typeface="Cambria Math" panose="02040503050406030204" pitchFamily="18" charset="0"/>
                                </a:rPr>
                              </m:ctrlPr>
                            </m:sSubPr>
                            <m:e>
                              <m:r>
                                <a:rPr lang="he-IL" sz="2800" i="1">
                                  <a:latin typeface="Cambria Math" panose="02040503050406030204" pitchFamily="18" charset="0"/>
                                </a:rPr>
                                <m:t>𝐶</m:t>
                              </m:r>
                            </m:e>
                            <m:sub>
                              <m:r>
                                <a:rPr lang="he-IL" sz="2800" i="1">
                                  <a:latin typeface="Cambria Math" panose="02040503050406030204" pitchFamily="18" charset="0"/>
                                </a:rPr>
                                <m:t>𝐻</m:t>
                              </m:r>
                            </m:sub>
                          </m:sSub>
                        </m:den>
                      </m:f>
                    </m:oMath>
                  </m:oMathPara>
                </a14:m>
                <a:endParaRPr lang="he-IL" sz="2800" dirty="0"/>
              </a:p>
            </p:txBody>
          </p:sp>
        </mc:Choice>
        <mc:Fallback xmlns="">
          <p:sp>
            <p:nvSpPr>
              <p:cNvPr id="19" name="מלבן 1">
                <a:extLst>
                  <a:ext uri="{FF2B5EF4-FFF2-40B4-BE49-F238E27FC236}">
                    <a16:creationId xmlns:a16="http://schemas.microsoft.com/office/drawing/2014/main" id="{D7528E3A-49F0-467A-BBAF-98E1ACBE2458}"/>
                  </a:ext>
                </a:extLst>
              </p:cNvPr>
              <p:cNvSpPr>
                <a:spLocks noRot="1" noChangeAspect="1" noMove="1" noResize="1" noEditPoints="1" noAdjustHandles="1" noChangeArrowheads="1" noChangeShapeType="1" noTextEdit="1"/>
              </p:cNvSpPr>
              <p:nvPr/>
            </p:nvSpPr>
            <p:spPr>
              <a:xfrm>
                <a:off x="9327193" y="3552508"/>
                <a:ext cx="2317188" cy="980846"/>
              </a:xfrm>
              <a:prstGeom prst="rect">
                <a:avLst/>
              </a:prstGeom>
              <a:blipFill>
                <a:blip r:embed="rId3"/>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0" name="מלבן 2">
                <a:extLst>
                  <a:ext uri="{FF2B5EF4-FFF2-40B4-BE49-F238E27FC236}">
                    <a16:creationId xmlns:a16="http://schemas.microsoft.com/office/drawing/2014/main" id="{3BF45D71-B59E-4942-B378-644D6DF06494}"/>
                  </a:ext>
                </a:extLst>
              </p:cNvPr>
              <p:cNvSpPr/>
              <p:nvPr/>
            </p:nvSpPr>
            <p:spPr>
              <a:xfrm>
                <a:off x="8870388" y="4957974"/>
                <a:ext cx="2763064" cy="830997"/>
              </a:xfrm>
              <a:prstGeom prst="rect">
                <a:avLst/>
              </a:prstGeom>
            </p:spPr>
            <p:txBody>
              <a:bodyPr wrap="none">
                <a:spAutoFit/>
              </a:bodyPr>
              <a:lstStyle/>
              <a:p>
                <a:pPr marL="285750" indent="-285750">
                  <a:buFont typeface="Arial" panose="020B0604020202020204" pitchFamily="34" charset="0"/>
                  <a:buChar char="•"/>
                </a:pPr>
                <a14:m>
                  <m:oMath xmlns:m="http://schemas.openxmlformats.org/officeDocument/2006/math">
                    <m:sSub>
                      <m:sSubPr>
                        <m:ctrlPr>
                          <a:rPr lang="he-IL" sz="2400" i="1" smtClean="0">
                            <a:latin typeface="Cambria Math" panose="02040503050406030204" pitchFamily="18" charset="0"/>
                          </a:rPr>
                        </m:ctrlPr>
                      </m:sSubPr>
                      <m:e>
                        <m:r>
                          <a:rPr lang="he-IL" sz="2400" i="1">
                            <a:latin typeface="Cambria Math" panose="02040503050406030204" pitchFamily="18" charset="0"/>
                          </a:rPr>
                          <m:t>𝐶</m:t>
                        </m:r>
                      </m:e>
                      <m:sub>
                        <m:r>
                          <a:rPr lang="he-IL" sz="2400" i="1">
                            <a:latin typeface="Cambria Math" panose="02040503050406030204" pitchFamily="18" charset="0"/>
                          </a:rPr>
                          <m:t>𝐻</m:t>
                        </m:r>
                      </m:sub>
                    </m:sSub>
                  </m:oMath>
                </a14:m>
                <a:r>
                  <a:rPr lang="he-IL" sz="2400" dirty="0">
                    <a:latin typeface="Bahnschrift Light Condensed" panose="020B0502040204020203"/>
                  </a:rPr>
                  <a:t> </a:t>
                </a:r>
                <a:r>
                  <a:rPr lang="en-US" sz="2400" dirty="0">
                    <a:latin typeface="Bahnschrift Light Condensed" panose="020B0502040204020203"/>
                  </a:rPr>
                  <a:t> - hold capacitor.</a:t>
                </a:r>
                <a:endParaRPr lang="he-IL" sz="2400" dirty="0">
                  <a:latin typeface="Bahnschrift Light Condensed" panose="020B0502040204020203"/>
                </a:endParaRPr>
              </a:p>
              <a:p>
                <a:pPr marL="285750" indent="-285750">
                  <a:buFont typeface="Arial" panose="020B0604020202020204" pitchFamily="34" charset="0"/>
                  <a:buChar char="•"/>
                </a:pPr>
                <a14:m>
                  <m:oMath xmlns:m="http://schemas.openxmlformats.org/officeDocument/2006/math">
                    <m:sSub>
                      <m:sSubPr>
                        <m:ctrlPr>
                          <a:rPr lang="he-IL" sz="2400" i="1">
                            <a:latin typeface="Cambria Math" panose="02040503050406030204" pitchFamily="18" charset="0"/>
                          </a:rPr>
                        </m:ctrlPr>
                      </m:sSubPr>
                      <m:e>
                        <m:r>
                          <a:rPr lang="he-IL" sz="2400" b="0" i="1" smtClean="0">
                            <a:latin typeface="Cambria Math" panose="02040503050406030204" pitchFamily="18" charset="0"/>
                          </a:rPr>
                          <m:t> </m:t>
                        </m:r>
                        <m:r>
                          <a:rPr lang="he-IL" sz="2400" i="1">
                            <a:latin typeface="Cambria Math" panose="02040503050406030204" pitchFamily="18" charset="0"/>
                          </a:rPr>
                          <m:t>𝐼</m:t>
                        </m:r>
                      </m:e>
                      <m:sub>
                        <m:r>
                          <a:rPr lang="he-IL" sz="2400" i="1">
                            <a:latin typeface="Cambria Math" panose="02040503050406030204" pitchFamily="18" charset="0"/>
                          </a:rPr>
                          <m:t>𝐿</m:t>
                        </m:r>
                      </m:sub>
                    </m:sSub>
                  </m:oMath>
                </a14:m>
                <a:r>
                  <a:rPr lang="en-US" sz="2400" dirty="0">
                    <a:latin typeface="Bahnschrift Light Condensed" panose="020B0502040204020203"/>
                  </a:rPr>
                  <a:t> - leakage current. </a:t>
                </a:r>
                <a:endParaRPr lang="he-IL" sz="2400" dirty="0"/>
              </a:p>
            </p:txBody>
          </p:sp>
        </mc:Choice>
        <mc:Fallback xmlns="">
          <p:sp>
            <p:nvSpPr>
              <p:cNvPr id="20" name="מלבן 2">
                <a:extLst>
                  <a:ext uri="{FF2B5EF4-FFF2-40B4-BE49-F238E27FC236}">
                    <a16:creationId xmlns:a16="http://schemas.microsoft.com/office/drawing/2014/main" id="{3BF45D71-B59E-4942-B378-644D6DF06494}"/>
                  </a:ext>
                </a:extLst>
              </p:cNvPr>
              <p:cNvSpPr>
                <a:spLocks noRot="1" noChangeAspect="1" noMove="1" noResize="1" noEditPoints="1" noAdjustHandles="1" noChangeArrowheads="1" noChangeShapeType="1" noTextEdit="1"/>
              </p:cNvSpPr>
              <p:nvPr/>
            </p:nvSpPr>
            <p:spPr>
              <a:xfrm>
                <a:off x="8870388" y="4957974"/>
                <a:ext cx="2763064" cy="830997"/>
              </a:xfrm>
              <a:prstGeom prst="rect">
                <a:avLst/>
              </a:prstGeom>
              <a:blipFill>
                <a:blip r:embed="rId4"/>
                <a:stretch>
                  <a:fillRect l="-2870" t="-6569" r="-2649" b="-14599"/>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378CC82F-4254-4EE1-AF75-58C48215063C}"/>
              </a:ext>
            </a:extLst>
          </p:cNvPr>
          <p:cNvSpPr/>
          <p:nvPr/>
        </p:nvSpPr>
        <p:spPr>
          <a:xfrm>
            <a:off x="268132" y="2095129"/>
            <a:ext cx="1408268" cy="646331"/>
          </a:xfrm>
          <a:prstGeom prst="rect">
            <a:avLst/>
          </a:prstGeom>
        </p:spPr>
        <p:txBody>
          <a:bodyPr wrap="square">
            <a:spAutoFit/>
          </a:bodyPr>
          <a:lstStyle/>
          <a:p>
            <a:r>
              <a:rPr lang="en-US" sz="3600" dirty="0">
                <a:latin typeface="Bahnschrift Light Condensed" panose="020B0502040204020203"/>
              </a:rPr>
              <a:t>Droop</a:t>
            </a:r>
            <a:endParaRPr lang="en-US" sz="2500" dirty="0">
              <a:latin typeface="Bahnschrift Light Condensed" panose="020B0502040204020203"/>
            </a:endParaRPr>
          </a:p>
        </p:txBody>
      </p:sp>
      <p:sp>
        <p:nvSpPr>
          <p:cNvPr id="22" name="Rectangle 21">
            <a:extLst>
              <a:ext uri="{FF2B5EF4-FFF2-40B4-BE49-F238E27FC236}">
                <a16:creationId xmlns:a16="http://schemas.microsoft.com/office/drawing/2014/main" id="{73A0F159-CAF1-4AA1-B3A6-B164C91EDBA4}"/>
              </a:ext>
            </a:extLst>
          </p:cNvPr>
          <p:cNvSpPr/>
          <p:nvPr/>
        </p:nvSpPr>
        <p:spPr>
          <a:xfrm>
            <a:off x="123480" y="3801730"/>
            <a:ext cx="11520901" cy="2085186"/>
          </a:xfrm>
          <a:prstGeom prst="rect">
            <a:avLst/>
          </a:prstGeom>
        </p:spPr>
        <p:txBody>
          <a:bodyPr wrap="square">
            <a:spAutoFit/>
          </a:bodyPr>
          <a:lstStyle/>
          <a:p>
            <a:pPr>
              <a:lnSpc>
                <a:spcPct val="150000"/>
              </a:lnSpc>
            </a:pPr>
            <a:r>
              <a:rPr lang="en-US" sz="2500" dirty="0">
                <a:latin typeface="Bahnschrift Light Condensed" panose="020B0502040204020203"/>
              </a:rPr>
              <a:t>                                   </a:t>
            </a:r>
            <a:r>
              <a:rPr lang="en-US" sz="2800" dirty="0">
                <a:latin typeface="Bahnschrift Light Condensed" panose="020B0502040204020203"/>
              </a:rPr>
              <a:t>is the rate  in which this phenomenon happens</a:t>
            </a:r>
          </a:p>
          <a:p>
            <a:pPr marL="800100" lvl="1" indent="-342900">
              <a:lnSpc>
                <a:spcPct val="150000"/>
              </a:lnSpc>
              <a:buFont typeface="Arial" panose="020B0604020202020204" pitchFamily="34" charset="0"/>
              <a:buChar char="•"/>
            </a:pPr>
            <a:r>
              <a:rPr lang="en-US" sz="2500" dirty="0">
                <a:latin typeface="Bahnschrift Light Condensed" panose="020B0502040204020203"/>
              </a:rPr>
              <a:t>It is proportional to the hold capacitor leakage current.</a:t>
            </a:r>
          </a:p>
          <a:p>
            <a:pPr marL="800100" lvl="1" indent="-342900">
              <a:buFont typeface="Arial" panose="020B0604020202020204" pitchFamily="34" charset="0"/>
              <a:buChar char="•"/>
            </a:pPr>
            <a:r>
              <a:rPr lang="en-US" sz="2500" dirty="0">
                <a:latin typeface="Bahnschrift Light Condensed" panose="020B0502040204020203"/>
              </a:rPr>
              <a:t>It depends on the capacitance of the hold capacitor</a:t>
            </a:r>
          </a:p>
          <a:p>
            <a:pPr marL="800100" lvl="1" indent="-342900">
              <a:buFont typeface="Arial" panose="020B0604020202020204" pitchFamily="34" charset="0"/>
              <a:buChar char="•"/>
            </a:pPr>
            <a:r>
              <a:rPr lang="en-US" sz="2500" dirty="0">
                <a:latin typeface="Bahnschrift Light Condensed" panose="020B0502040204020203"/>
              </a:rPr>
              <a:t>the droop rate is calculated from the following equation:</a:t>
            </a:r>
          </a:p>
        </p:txBody>
      </p:sp>
      <p:sp>
        <p:nvSpPr>
          <p:cNvPr id="23" name="Rectangle 22">
            <a:extLst>
              <a:ext uri="{FF2B5EF4-FFF2-40B4-BE49-F238E27FC236}">
                <a16:creationId xmlns:a16="http://schemas.microsoft.com/office/drawing/2014/main" id="{E1754E0F-5E7C-4FD4-B6E4-CF6AD84ABAC3}"/>
              </a:ext>
            </a:extLst>
          </p:cNvPr>
          <p:cNvSpPr/>
          <p:nvPr/>
        </p:nvSpPr>
        <p:spPr>
          <a:xfrm>
            <a:off x="123480" y="3837696"/>
            <a:ext cx="2317189" cy="646331"/>
          </a:xfrm>
          <a:prstGeom prst="rect">
            <a:avLst/>
          </a:prstGeom>
        </p:spPr>
        <p:txBody>
          <a:bodyPr wrap="square">
            <a:spAutoFit/>
          </a:bodyPr>
          <a:lstStyle/>
          <a:p>
            <a:r>
              <a:rPr lang="en-US" sz="3600" dirty="0">
                <a:latin typeface="Bahnschrift Light Condensed" panose="020B0502040204020203"/>
              </a:rPr>
              <a:t>Droop rate</a:t>
            </a:r>
            <a:endParaRPr lang="en-US" sz="3200" dirty="0">
              <a:latin typeface="Bahnschrift Light Condensed" panose="020B0502040204020203"/>
            </a:endParaRPr>
          </a:p>
        </p:txBody>
      </p:sp>
      <p:sp>
        <p:nvSpPr>
          <p:cNvPr id="2" name="מציין מיקום של כותרת תחתונה 1">
            <a:extLst>
              <a:ext uri="{FF2B5EF4-FFF2-40B4-BE49-F238E27FC236}">
                <a16:creationId xmlns:a16="http://schemas.microsoft.com/office/drawing/2014/main" id="{31B2C678-8E9B-4CCD-BC6B-ECF0F5DFEC98}"/>
              </a:ext>
            </a:extLst>
          </p:cNvPr>
          <p:cNvSpPr>
            <a:spLocks noGrp="1"/>
          </p:cNvSpPr>
          <p:nvPr>
            <p:ph type="ftr" sz="quarter" idx="11"/>
          </p:nvPr>
        </p:nvSpPr>
        <p:spPr/>
        <p:txBody>
          <a:bodyPr/>
          <a:lstStyle/>
          <a:p>
            <a:r>
              <a:rPr lang="en-US" sz="1800" dirty="0"/>
              <a:t>11</a:t>
            </a:r>
            <a:endParaRPr lang="he-IL" sz="1800" dirty="0"/>
          </a:p>
        </p:txBody>
      </p:sp>
    </p:spTree>
    <p:extLst>
      <p:ext uri="{BB962C8B-B14F-4D97-AF65-F5344CB8AC3E}">
        <p14:creationId xmlns:p14="http://schemas.microsoft.com/office/powerpoint/2010/main" val="422576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par>
                          <p:cTn id="7" fill="hold">
                            <p:stCondLst>
                              <p:cond delay="0"/>
                            </p:stCondLst>
                            <p:childTnLst>
                              <p:par>
                                <p:cTn id="8" presetID="26" presetClass="emph" presetSubtype="0" fill="hold" grpId="1" nodeType="afterEffect">
                                  <p:stCondLst>
                                    <p:cond delay="0"/>
                                  </p:stCondLst>
                                  <p:childTnLst>
                                    <p:animEffect transition="out" filter="fade">
                                      <p:cBhvr>
                                        <p:cTn id="9" dur="500" tmFilter="0, 0; .2, .5; .8, .5; 1, 0"/>
                                        <p:tgtEl>
                                          <p:spTgt spid="21"/>
                                        </p:tgtEl>
                                      </p:cBhvr>
                                    </p:animEffect>
                                    <p:animScale>
                                      <p:cBhvr>
                                        <p:cTn id="10" dur="250" autoRev="1" fill="hold"/>
                                        <p:tgtEl>
                                          <p:spTgt spid="21"/>
                                        </p:tgtEl>
                                      </p:cBhvr>
                                      <p:by x="105000" y="105000"/>
                                    </p:animScale>
                                  </p:childTnLst>
                                </p:cTn>
                              </p:par>
                            </p:childTnLst>
                          </p:cTn>
                        </p:par>
                        <p:par>
                          <p:cTn id="11" fill="hold">
                            <p:stCondLst>
                              <p:cond delay="500"/>
                            </p:stCondLst>
                            <p:childTnLst>
                              <p:par>
                                <p:cTn id="12" presetID="22" presetClass="entr" presetSubtype="8" fill="hold" grpId="0" nodeType="afterEffect">
                                  <p:stCondLst>
                                    <p:cond delay="500"/>
                                  </p:stCondLst>
                                  <p:childTnLst>
                                    <p:set>
                                      <p:cBhvr>
                                        <p:cTn id="13" dur="1" fill="hold">
                                          <p:stCondLst>
                                            <p:cond delay="0"/>
                                          </p:stCondLst>
                                        </p:cTn>
                                        <p:tgtEl>
                                          <p:spTgt spid="17"/>
                                        </p:tgtEl>
                                        <p:attrNameLst>
                                          <p:attrName>style.visibility</p:attrName>
                                        </p:attrNameLst>
                                      </p:cBhvr>
                                      <p:to>
                                        <p:strVal val="visible"/>
                                      </p:to>
                                    </p:set>
                                    <p:animEffect transition="in" filter="wipe(left)">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par>
                          <p:cTn id="19" fill="hold">
                            <p:stCondLst>
                              <p:cond delay="0"/>
                            </p:stCondLst>
                            <p:childTnLst>
                              <p:par>
                                <p:cTn id="20" presetID="26" presetClass="emph" presetSubtype="0" fill="hold" grpId="1" nodeType="afterEffect">
                                  <p:stCondLst>
                                    <p:cond delay="0"/>
                                  </p:stCondLst>
                                  <p:childTnLst>
                                    <p:animEffect transition="out" filter="fade">
                                      <p:cBhvr>
                                        <p:cTn id="21" dur="500" tmFilter="0, 0; .2, .5; .8, .5; 1, 0"/>
                                        <p:tgtEl>
                                          <p:spTgt spid="23"/>
                                        </p:tgtEl>
                                      </p:cBhvr>
                                    </p:animEffect>
                                    <p:animScale>
                                      <p:cBhvr>
                                        <p:cTn id="22" dur="250" autoRev="1" fill="hold"/>
                                        <p:tgtEl>
                                          <p:spTgt spid="23"/>
                                        </p:tgtEl>
                                      </p:cBhvr>
                                      <p:by x="105000" y="105000"/>
                                    </p:animScale>
                                  </p:childTnLst>
                                </p:cTn>
                              </p:par>
                            </p:childTnLst>
                          </p:cTn>
                        </p:par>
                        <p:par>
                          <p:cTn id="23" fill="hold">
                            <p:stCondLst>
                              <p:cond delay="500"/>
                            </p:stCondLst>
                            <p:childTnLst>
                              <p:par>
                                <p:cTn id="24" presetID="22" presetClass="entr" presetSubtype="8" fill="hold" grpId="0" nodeType="afterEffect">
                                  <p:stCondLst>
                                    <p:cond delay="500"/>
                                  </p:stCondLst>
                                  <p:childTnLst>
                                    <p:set>
                                      <p:cBhvr>
                                        <p:cTn id="25" dur="1" fill="hold">
                                          <p:stCondLst>
                                            <p:cond delay="0"/>
                                          </p:stCondLst>
                                        </p:cTn>
                                        <p:tgtEl>
                                          <p:spTgt spid="22"/>
                                        </p:tgtEl>
                                        <p:attrNameLst>
                                          <p:attrName>style.visibility</p:attrName>
                                        </p:attrNameLst>
                                      </p:cBhvr>
                                      <p:to>
                                        <p:strVal val="visible"/>
                                      </p:to>
                                    </p:set>
                                    <p:animEffect transition="in" filter="wipe(left)">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P spid="21" grpId="0"/>
      <p:bldP spid="21" grpId="1"/>
      <p:bldP spid="22" grpId="0"/>
      <p:bldP spid="23" grpId="0"/>
      <p:bldP spid="23"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205B31C-DFF8-4E8C-B50F-5D2A45143C78}"/>
                  </a:ext>
                </a:extLst>
              </p:cNvPr>
              <p:cNvSpPr/>
              <p:nvPr/>
            </p:nvSpPr>
            <p:spPr>
              <a:xfrm>
                <a:off x="785477" y="1848909"/>
                <a:ext cx="9900578" cy="5507533"/>
              </a:xfrm>
              <a:prstGeom prst="rect">
                <a:avLst/>
              </a:prstGeom>
            </p:spPr>
            <p:txBody>
              <a:bodyPr wrap="square">
                <a:spAutoFit/>
              </a:bodyPr>
              <a:lstStyle/>
              <a:p>
                <a:r>
                  <a:rPr lang="en-US" sz="3600" dirty="0">
                    <a:latin typeface="Bahnschrift Light Condensed" panose="020B0502040204020203"/>
                  </a:rPr>
                  <a:t>                   </a:t>
                </a:r>
                <a:r>
                  <a:rPr lang="en-US" sz="2500" dirty="0">
                    <a:latin typeface="Bahnschrift Light Condensed" panose="020B0502040204020203"/>
                  </a:rPr>
                  <a:t>is the change of voltage, current  or any other electrical quantity per unit of time.</a:t>
                </a:r>
              </a:p>
              <a:p>
                <a:r>
                  <a:rPr lang="en-US" sz="2500" dirty="0">
                    <a:latin typeface="Bahnschrift Light Condensed" panose="020B0502040204020203"/>
                  </a:rPr>
                  <a:t>                            the rate of voltage change across the capacitor is defined by the formula:</a:t>
                </a:r>
              </a:p>
              <a:p>
                <a:r>
                  <a:rPr lang="en-US" sz="2500" dirty="0">
                    <a:latin typeface="Bahnschrift Light Condensed" panose="020B0502040204020203"/>
                  </a:rPr>
                  <a:t>			</a:t>
                </a:r>
                <a14:m>
                  <m:oMath xmlns:m="http://schemas.openxmlformats.org/officeDocument/2006/math">
                    <m:r>
                      <m:rPr>
                        <m:sty m:val="p"/>
                      </m:rPr>
                      <a:rPr lang="en-US" sz="3200">
                        <a:latin typeface="Cambria Math" panose="02040503050406030204" pitchFamily="18" charset="0"/>
                      </a:rPr>
                      <m:t>SR</m:t>
                    </m:r>
                    <m:r>
                      <a:rPr lang="en-US" sz="3200">
                        <a:latin typeface="Cambria Math" panose="02040503050406030204" pitchFamily="18" charset="0"/>
                      </a:rPr>
                      <m:t>=</m:t>
                    </m:r>
                    <m:f>
                      <m:fPr>
                        <m:ctrlPr>
                          <a:rPr lang="en-US" sz="3200" i="1">
                            <a:latin typeface="Cambria Math" panose="02040503050406030204" pitchFamily="18" charset="0"/>
                          </a:rPr>
                        </m:ctrlPr>
                      </m:fPr>
                      <m:num>
                        <m:r>
                          <a:rPr lang="en-US" sz="3200">
                            <a:latin typeface="Cambria Math" panose="02040503050406030204" pitchFamily="18" charset="0"/>
                          </a:rPr>
                          <m:t>𝑑𝑉</m:t>
                        </m:r>
                      </m:num>
                      <m:den>
                        <m:r>
                          <a:rPr lang="en-US" sz="3200">
                            <a:latin typeface="Cambria Math" panose="02040503050406030204" pitchFamily="18" charset="0"/>
                          </a:rPr>
                          <m:t>𝑑𝑡</m:t>
                        </m:r>
                      </m:den>
                    </m:f>
                    <m:r>
                      <a:rPr lang="en-US" sz="3200">
                        <a:latin typeface="Cambria Math" panose="02040503050406030204" pitchFamily="18" charset="0"/>
                      </a:rPr>
                      <m:t>=</m:t>
                    </m:r>
                    <m:f>
                      <m:fPr>
                        <m:ctrlPr>
                          <a:rPr lang="en-US" sz="3200" i="1">
                            <a:latin typeface="Cambria Math" panose="02040503050406030204" pitchFamily="18" charset="0"/>
                          </a:rPr>
                        </m:ctrlPr>
                      </m:fPr>
                      <m:num>
                        <m:sSub>
                          <m:sSubPr>
                            <m:ctrlPr>
                              <a:rPr lang="en-US" sz="3200" i="1">
                                <a:latin typeface="Cambria Math" panose="02040503050406030204" pitchFamily="18" charset="0"/>
                              </a:rPr>
                            </m:ctrlPr>
                          </m:sSubPr>
                          <m:e>
                            <m:r>
                              <a:rPr lang="en-US" sz="3200">
                                <a:latin typeface="Cambria Math" panose="02040503050406030204" pitchFamily="18" charset="0"/>
                              </a:rPr>
                              <m:t>𝐼</m:t>
                            </m:r>
                          </m:e>
                          <m:sub>
                            <m:r>
                              <a:rPr lang="en-US" sz="3200">
                                <a:latin typeface="Cambria Math" panose="02040503050406030204" pitchFamily="18" charset="0"/>
                              </a:rPr>
                              <m:t>𝐶𝐻</m:t>
                            </m:r>
                          </m:sub>
                        </m:sSub>
                      </m:num>
                      <m:den>
                        <m:sSub>
                          <m:sSubPr>
                            <m:ctrlPr>
                              <a:rPr lang="en-US" sz="3200" i="1">
                                <a:latin typeface="Cambria Math" panose="02040503050406030204" pitchFamily="18" charset="0"/>
                              </a:rPr>
                            </m:ctrlPr>
                          </m:sSubPr>
                          <m:e>
                            <m:r>
                              <a:rPr lang="en-US" sz="3200">
                                <a:latin typeface="Cambria Math" panose="02040503050406030204" pitchFamily="18" charset="0"/>
                              </a:rPr>
                              <m:t>𝐶</m:t>
                            </m:r>
                          </m:e>
                          <m:sub>
                            <m:r>
                              <a:rPr lang="en-US" sz="3200">
                                <a:latin typeface="Cambria Math" panose="02040503050406030204" pitchFamily="18" charset="0"/>
                              </a:rPr>
                              <m:t>𝐻</m:t>
                            </m:r>
                          </m:sub>
                        </m:sSub>
                      </m:den>
                    </m:f>
                  </m:oMath>
                </a14:m>
                <a:endParaRPr lang="en-US" sz="2500" dirty="0">
                  <a:latin typeface="Bahnschrift Light Condensed" panose="020B0502040204020203"/>
                </a:endParaRPr>
              </a:p>
              <a:p>
                <a:pPr>
                  <a:lnSpc>
                    <a:spcPct val="150000"/>
                  </a:lnSpc>
                </a:pPr>
                <a:r>
                  <a:rPr lang="en-US" sz="2800" dirty="0">
                    <a:latin typeface="Bahnschrift Light Condensed" panose="020B0502040204020203"/>
                  </a:rPr>
                  <a:t>     The higher the slew rate, the better the reactivity of the peak detector.</a:t>
                </a:r>
              </a:p>
              <a:p>
                <a:pPr marL="742950" lvl="1" indent="-285750">
                  <a:buFont typeface="Arial" panose="020B0604020202020204" pitchFamily="34" charset="0"/>
                  <a:buChar char="•"/>
                </a:pPr>
                <a:r>
                  <a:rPr lang="en-US" sz="2500" dirty="0">
                    <a:latin typeface="Bahnschrift Light Condensed" panose="020B0502040204020203"/>
                  </a:rPr>
                  <a:t>In order to  increase the speed of the peak detector for tracing a fast input waveform, </a:t>
                </a:r>
                <a:br>
                  <a:rPr lang="en-US" sz="2500" dirty="0">
                    <a:latin typeface="Bahnschrift Light Condensed" panose="020B0502040204020203"/>
                  </a:rPr>
                </a:br>
                <a:r>
                  <a:rPr lang="en-US" sz="2500" dirty="0">
                    <a:latin typeface="Bahnschrift Light Condensed" panose="020B0502040204020203"/>
                  </a:rPr>
                  <a:t>the </a:t>
                </a:r>
                <a:r>
                  <a:rPr lang="en-US" sz="3200" dirty="0">
                    <a:latin typeface="Bahnschrift Light Condensed" panose="020B0502040204020203"/>
                  </a:rPr>
                  <a:t>capacitance</a:t>
                </a:r>
                <a:r>
                  <a:rPr lang="en-US" sz="2500" dirty="0">
                    <a:latin typeface="Bahnschrift Light Condensed" panose="020B0502040204020203"/>
                  </a:rPr>
                  <a:t> value of the hold capacitor should be </a:t>
                </a:r>
                <a:r>
                  <a:rPr lang="en-US" sz="3200" dirty="0">
                    <a:latin typeface="Bahnschrift Light Condensed" panose="020B0502040204020203"/>
                  </a:rPr>
                  <a:t>reduced</a:t>
                </a:r>
                <a:r>
                  <a:rPr lang="en-US" sz="2500" dirty="0">
                    <a:latin typeface="Bahnschrift Light Condensed" panose="020B0502040204020203"/>
                  </a:rPr>
                  <a:t>.</a:t>
                </a:r>
              </a:p>
              <a:p>
                <a:endParaRPr lang="en-US" sz="2500" dirty="0">
                  <a:latin typeface="Bahnschrift Light Condensed" panose="020B0502040204020203"/>
                </a:endParaRPr>
              </a:p>
            </p:txBody>
          </p:sp>
        </mc:Choice>
        <mc:Fallback xmlns="">
          <p:sp>
            <p:nvSpPr>
              <p:cNvPr id="6" name="Rectangle 5">
                <a:extLst>
                  <a:ext uri="{FF2B5EF4-FFF2-40B4-BE49-F238E27FC236}">
                    <a16:creationId xmlns:a16="http://schemas.microsoft.com/office/drawing/2014/main" id="{A205B31C-DFF8-4E8C-B50F-5D2A45143C78}"/>
                  </a:ext>
                </a:extLst>
              </p:cNvPr>
              <p:cNvSpPr>
                <a:spLocks noRot="1" noChangeAspect="1" noMove="1" noResize="1" noEditPoints="1" noAdjustHandles="1" noChangeArrowheads="1" noChangeShapeType="1" noTextEdit="1"/>
              </p:cNvSpPr>
              <p:nvPr/>
            </p:nvSpPr>
            <p:spPr>
              <a:xfrm>
                <a:off x="785477" y="1848909"/>
                <a:ext cx="9900578" cy="5507533"/>
              </a:xfrm>
              <a:prstGeom prst="rect">
                <a:avLst/>
              </a:prstGeom>
              <a:blipFill>
                <a:blip r:embed="rId2"/>
                <a:stretch>
                  <a:fillRect l="-1293" r="-1663"/>
                </a:stretch>
              </a:blipFill>
            </p:spPr>
            <p:txBody>
              <a:bodyPr/>
              <a:lstStyle/>
              <a:p>
                <a:r>
                  <a:rPr lang="he-IL">
                    <a:noFill/>
                  </a:rPr>
                  <a:t> </a:t>
                </a:r>
              </a:p>
            </p:txBody>
          </p:sp>
        </mc:Fallback>
      </mc:AlternateContent>
      <p:sp>
        <p:nvSpPr>
          <p:cNvPr id="7" name="Rectangle 6">
            <a:extLst>
              <a:ext uri="{FF2B5EF4-FFF2-40B4-BE49-F238E27FC236}">
                <a16:creationId xmlns:a16="http://schemas.microsoft.com/office/drawing/2014/main" id="{FE49EBE8-741A-4F96-9910-25B58AF0EA4C}"/>
              </a:ext>
            </a:extLst>
          </p:cNvPr>
          <p:cNvSpPr/>
          <p:nvPr/>
        </p:nvSpPr>
        <p:spPr>
          <a:xfrm>
            <a:off x="3632773" y="279249"/>
            <a:ext cx="4523674" cy="1569660"/>
          </a:xfrm>
          <a:prstGeom prst="rect">
            <a:avLst/>
          </a:prstGeom>
          <a:noFill/>
        </p:spPr>
        <p:txBody>
          <a:bodyPr wrap="none" lIns="91440" tIns="45720" rIns="91440" bIns="45720">
            <a:spAutoFit/>
          </a:bodyPr>
          <a:lstStyle/>
          <a:p>
            <a:pPr algn="ctr"/>
            <a:r>
              <a:rPr lang="en-US" sz="4800" dirty="0">
                <a:ln w="0"/>
                <a:effectLst>
                  <a:outerShdw blurRad="38100" dist="19050" dir="2700000" algn="tl" rotWithShape="0">
                    <a:schemeClr val="dk1">
                      <a:alpha val="40000"/>
                    </a:schemeClr>
                  </a:outerShdw>
                </a:effectLst>
                <a:latin typeface="Bahnschrift Light Condensed" panose="020B0502040204020203"/>
              </a:rPr>
              <a:t>Peak Detector</a:t>
            </a:r>
            <a:endParaRPr lang="he-IL" sz="4800" dirty="0">
              <a:ln w="0"/>
              <a:effectLst>
                <a:outerShdw blurRad="38100" dist="19050" dir="2700000" algn="tl" rotWithShape="0">
                  <a:schemeClr val="dk1">
                    <a:alpha val="40000"/>
                  </a:schemeClr>
                </a:outerShdw>
              </a:effectLst>
              <a:latin typeface="Bahnschrift Light Condensed" panose="020B0502040204020203"/>
            </a:endParaRPr>
          </a:p>
          <a:p>
            <a:pPr algn="ctr"/>
            <a:r>
              <a:rPr lang="en-US" sz="4800" dirty="0">
                <a:ln w="0"/>
                <a:effectLst>
                  <a:outerShdw blurRad="38100" dist="19050" dir="2700000" algn="tl" rotWithShape="0">
                    <a:schemeClr val="dk1">
                      <a:alpha val="40000"/>
                    </a:schemeClr>
                  </a:outerShdw>
                </a:effectLst>
                <a:latin typeface="Bahnschrift Light Condensed" panose="020B0502040204020203"/>
              </a:rPr>
              <a:t>Major Challenges</a:t>
            </a:r>
          </a:p>
        </p:txBody>
      </p:sp>
      <mc:AlternateContent xmlns:mc="http://schemas.openxmlformats.org/markup-compatibility/2006" xmlns:a14="http://schemas.microsoft.com/office/drawing/2010/main">
        <mc:Choice Requires="a14">
          <p:sp>
            <p:nvSpPr>
              <p:cNvPr id="10" name="מלבן 7">
                <a:extLst>
                  <a:ext uri="{FF2B5EF4-FFF2-40B4-BE49-F238E27FC236}">
                    <a16:creationId xmlns:a16="http://schemas.microsoft.com/office/drawing/2014/main" id="{C7A78DCE-5C31-4047-A32D-6A77FC57B748}"/>
                  </a:ext>
                </a:extLst>
              </p:cNvPr>
              <p:cNvSpPr/>
              <p:nvPr/>
            </p:nvSpPr>
            <p:spPr>
              <a:xfrm>
                <a:off x="7367862" y="3177250"/>
                <a:ext cx="2927696" cy="707886"/>
              </a:xfrm>
              <a:prstGeom prst="rect">
                <a:avLst/>
              </a:prstGeom>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he-IL" sz="2000" i="1" smtClean="0">
                            <a:latin typeface="Cambria Math" panose="02040503050406030204" pitchFamily="18" charset="0"/>
                          </a:rPr>
                        </m:ctrlPr>
                      </m:sSubPr>
                      <m:e>
                        <m:r>
                          <a:rPr lang="he-IL" sz="2000" i="1">
                            <a:latin typeface="Cambria Math" panose="02040503050406030204" pitchFamily="18" charset="0"/>
                          </a:rPr>
                          <m:t>𝐶</m:t>
                        </m:r>
                      </m:e>
                      <m:sub>
                        <m:r>
                          <a:rPr lang="he-IL" sz="2000" i="1">
                            <a:latin typeface="Cambria Math" panose="02040503050406030204" pitchFamily="18" charset="0"/>
                          </a:rPr>
                          <m:t>𝐻</m:t>
                        </m:r>
                      </m:sub>
                    </m:sSub>
                  </m:oMath>
                </a14:m>
                <a:r>
                  <a:rPr lang="he-IL" sz="2000" dirty="0">
                    <a:latin typeface="Bahnschrift Light Condensed" panose="020B0502040204020203"/>
                  </a:rPr>
                  <a:t> </a:t>
                </a:r>
                <a:r>
                  <a:rPr lang="en-US" sz="2000" dirty="0">
                    <a:latin typeface="Bahnschrift Light Condensed" panose="020B0502040204020203"/>
                  </a:rPr>
                  <a:t>- hold capacitor.</a:t>
                </a:r>
                <a:endParaRPr lang="he-IL" sz="2000" dirty="0">
                  <a:latin typeface="Bahnschrift Light Condensed" panose="020B0502040204020203"/>
                </a:endParaRPr>
              </a:p>
              <a:p>
                <a:pPr marL="285750" indent="-285750">
                  <a:buFont typeface="Arial" panose="020B0604020202020204" pitchFamily="34" charset="0"/>
                  <a:buChar char="•"/>
                </a:pPr>
                <a14:m>
                  <m:oMath xmlns:m="http://schemas.openxmlformats.org/officeDocument/2006/math">
                    <m:sSub>
                      <m:sSubPr>
                        <m:ctrlPr>
                          <a:rPr lang="he-IL" sz="2000" i="1">
                            <a:latin typeface="Cambria Math" panose="02040503050406030204" pitchFamily="18" charset="0"/>
                          </a:rPr>
                        </m:ctrlPr>
                      </m:sSubPr>
                      <m:e>
                        <m:r>
                          <a:rPr lang="he-IL" sz="2000" b="0" i="1" smtClean="0">
                            <a:latin typeface="Cambria Math" panose="02040503050406030204" pitchFamily="18" charset="0"/>
                          </a:rPr>
                          <m:t> </m:t>
                        </m:r>
                        <m:r>
                          <a:rPr lang="he-IL" sz="2000" i="1">
                            <a:latin typeface="Cambria Math" panose="02040503050406030204" pitchFamily="18" charset="0"/>
                          </a:rPr>
                          <m:t>𝐼</m:t>
                        </m:r>
                      </m:e>
                      <m:sub>
                        <m:r>
                          <a:rPr lang="en-US" sz="2000" b="0" i="1" smtClean="0">
                            <a:latin typeface="Cambria Math" panose="02040503050406030204" pitchFamily="18" charset="0"/>
                          </a:rPr>
                          <m:t>𝐶𝐻</m:t>
                        </m:r>
                      </m:sub>
                    </m:sSub>
                  </m:oMath>
                </a14:m>
                <a:r>
                  <a:rPr lang="en-US" sz="2000" dirty="0">
                    <a:latin typeface="Bahnschrift Light Condensed" panose="020B0502040204020203"/>
                  </a:rPr>
                  <a:t> - charge current. </a:t>
                </a:r>
                <a:endParaRPr lang="he-IL" sz="2000" dirty="0"/>
              </a:p>
            </p:txBody>
          </p:sp>
        </mc:Choice>
        <mc:Fallback xmlns="">
          <p:sp>
            <p:nvSpPr>
              <p:cNvPr id="10" name="מלבן 7">
                <a:extLst>
                  <a:ext uri="{FF2B5EF4-FFF2-40B4-BE49-F238E27FC236}">
                    <a16:creationId xmlns:a16="http://schemas.microsoft.com/office/drawing/2014/main" id="{C7A78DCE-5C31-4047-A32D-6A77FC57B748}"/>
                  </a:ext>
                </a:extLst>
              </p:cNvPr>
              <p:cNvSpPr>
                <a:spLocks noRot="1" noChangeAspect="1" noMove="1" noResize="1" noEditPoints="1" noAdjustHandles="1" noChangeArrowheads="1" noChangeShapeType="1" noTextEdit="1"/>
              </p:cNvSpPr>
              <p:nvPr/>
            </p:nvSpPr>
            <p:spPr>
              <a:xfrm>
                <a:off x="7367862" y="3177250"/>
                <a:ext cx="2927696" cy="707886"/>
              </a:xfrm>
              <a:prstGeom prst="rect">
                <a:avLst/>
              </a:prstGeom>
              <a:blipFill>
                <a:blip r:embed="rId3"/>
                <a:stretch>
                  <a:fillRect l="-1875" t="-4310" b="-14655"/>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A374D7BC-6007-47C1-8F2E-0CBF176C694D}"/>
              </a:ext>
            </a:extLst>
          </p:cNvPr>
          <p:cNvSpPr/>
          <p:nvPr/>
        </p:nvSpPr>
        <p:spPr>
          <a:xfrm>
            <a:off x="785477" y="1848909"/>
            <a:ext cx="2215458" cy="646331"/>
          </a:xfrm>
          <a:prstGeom prst="rect">
            <a:avLst/>
          </a:prstGeom>
        </p:spPr>
        <p:txBody>
          <a:bodyPr wrap="square">
            <a:spAutoFit/>
          </a:bodyPr>
          <a:lstStyle/>
          <a:p>
            <a:r>
              <a:rPr lang="en-US" sz="3600" dirty="0">
                <a:latin typeface="Bahnschrift Light Condensed" panose="020B0502040204020203"/>
              </a:rPr>
              <a:t>Slew Rate</a:t>
            </a:r>
            <a:endParaRPr lang="en-US" sz="2500" dirty="0">
              <a:latin typeface="Bahnschrift Light Condensed" panose="020B0502040204020203"/>
            </a:endParaRPr>
          </a:p>
        </p:txBody>
      </p:sp>
      <p:sp>
        <p:nvSpPr>
          <p:cNvPr id="2" name="מציין מיקום של כותרת תחתונה 1">
            <a:extLst>
              <a:ext uri="{FF2B5EF4-FFF2-40B4-BE49-F238E27FC236}">
                <a16:creationId xmlns:a16="http://schemas.microsoft.com/office/drawing/2014/main" id="{4CF83D9A-13F7-4DF6-8D36-2F40DB14A449}"/>
              </a:ext>
            </a:extLst>
          </p:cNvPr>
          <p:cNvSpPr>
            <a:spLocks noGrp="1"/>
          </p:cNvSpPr>
          <p:nvPr>
            <p:ph type="ftr" sz="quarter" idx="11"/>
          </p:nvPr>
        </p:nvSpPr>
        <p:spPr>
          <a:xfrm>
            <a:off x="3856298" y="6563878"/>
            <a:ext cx="4114800" cy="365125"/>
          </a:xfrm>
        </p:spPr>
        <p:txBody>
          <a:bodyPr/>
          <a:lstStyle/>
          <a:p>
            <a:r>
              <a:rPr lang="en-US" sz="1800" dirty="0"/>
              <a:t>12</a:t>
            </a:r>
          </a:p>
        </p:txBody>
      </p:sp>
    </p:spTree>
    <p:extLst>
      <p:ext uri="{BB962C8B-B14F-4D97-AF65-F5344CB8AC3E}">
        <p14:creationId xmlns:p14="http://schemas.microsoft.com/office/powerpoint/2010/main" val="139655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26" presetClass="emph" presetSubtype="0" fill="hold" grpId="1" nodeType="afterEffect">
                                  <p:stCondLst>
                                    <p:cond delay="0"/>
                                  </p:stCondLst>
                                  <p:childTnLst>
                                    <p:animEffect transition="out" filter="fade">
                                      <p:cBhvr>
                                        <p:cTn id="9" dur="500" tmFilter="0, 0; .2, .5; .8, .5; 1, 0"/>
                                        <p:tgtEl>
                                          <p:spTgt spid="12"/>
                                        </p:tgtEl>
                                      </p:cBhvr>
                                    </p:animEffect>
                                    <p:animScale>
                                      <p:cBhvr>
                                        <p:cTn id="10" dur="250" autoRev="1" fill="hold"/>
                                        <p:tgtEl>
                                          <p:spTgt spid="12"/>
                                        </p:tgtEl>
                                      </p:cBhvr>
                                      <p:by x="105000" y="105000"/>
                                    </p:animScale>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wipe(left)">
                                      <p:cBhvr>
                                        <p:cTn id="14" dur="500"/>
                                        <p:tgtEl>
                                          <p:spTgt spid="6">
                                            <p:txEl>
                                              <p:pRg st="0" end="0"/>
                                            </p:txEl>
                                          </p:spTgt>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Effect transition="in" filter="wipe(left)">
                                      <p:cBhvr>
                                        <p:cTn id="18" dur="500"/>
                                        <p:tgtEl>
                                          <p:spTgt spid="6">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wipe(left)">
                                      <p:cBhvr>
                                        <p:cTn id="23" dur="500"/>
                                        <p:tgtEl>
                                          <p:spTgt spid="6">
                                            <p:txEl>
                                              <p:pRg st="2" end="2"/>
                                            </p:txEl>
                                          </p:spTgt>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xEl>
                                              <p:pRg st="3" end="3"/>
                                            </p:txEl>
                                          </p:spTgt>
                                        </p:tgtEl>
                                        <p:attrNameLst>
                                          <p:attrName>style.visibility</p:attrName>
                                        </p:attrNameLst>
                                      </p:cBhvr>
                                      <p:to>
                                        <p:strVal val="visible"/>
                                      </p:to>
                                    </p:set>
                                    <p:animEffect transition="in" filter="wipe(left)">
                                      <p:cBhvr>
                                        <p:cTn id="32" dur="500"/>
                                        <p:tgtEl>
                                          <p:spTgt spid="6">
                                            <p:txEl>
                                              <p:pRg st="3" end="3"/>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Effect transition="in" filter="wipe(left)">
                                      <p:cBhvr>
                                        <p:cTn id="35"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0" grpId="0" uiExpand="1"/>
      <p:bldP spid="12" grpId="0"/>
      <p:bldP spid="12"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E7C993E-F62C-4A2E-8753-6B93219D1607}"/>
              </a:ext>
            </a:extLst>
          </p:cNvPr>
          <p:cNvSpPr/>
          <p:nvPr/>
        </p:nvSpPr>
        <p:spPr>
          <a:xfrm>
            <a:off x="3922425" y="69563"/>
            <a:ext cx="4155305"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Bahnschrift Light Condensed" panose="020B0502040204020203"/>
              </a:rPr>
              <a:t>Major Challenges</a:t>
            </a:r>
          </a:p>
        </p:txBody>
      </p:sp>
      <p:sp>
        <p:nvSpPr>
          <p:cNvPr id="2" name="Rectangle 1">
            <a:extLst>
              <a:ext uri="{FF2B5EF4-FFF2-40B4-BE49-F238E27FC236}">
                <a16:creationId xmlns:a16="http://schemas.microsoft.com/office/drawing/2014/main" id="{1C5D19B5-4A08-4C36-B9BB-B9A6DFEB9E94}"/>
              </a:ext>
            </a:extLst>
          </p:cNvPr>
          <p:cNvSpPr/>
          <p:nvPr/>
        </p:nvSpPr>
        <p:spPr>
          <a:xfrm>
            <a:off x="2835328" y="1033495"/>
            <a:ext cx="7063189" cy="769441"/>
          </a:xfrm>
          <a:prstGeom prst="rect">
            <a:avLst/>
          </a:prstGeom>
        </p:spPr>
        <p:txBody>
          <a:bodyPr wrap="square">
            <a:spAutoFit/>
          </a:bodyPr>
          <a:lstStyle/>
          <a:p>
            <a:r>
              <a:rPr lang="en-US" sz="4400" dirty="0">
                <a:latin typeface="Bahnschrift Light Condensed" panose="020B0502040204020203"/>
              </a:rPr>
              <a:t>Tradeoff:  </a:t>
            </a:r>
            <a:r>
              <a:rPr lang="en-US" sz="4000" dirty="0">
                <a:latin typeface="Bahnschrift Light Condensed" panose="020B0502040204020203"/>
              </a:rPr>
              <a:t>droop rate - slew rate </a:t>
            </a:r>
          </a:p>
        </p:txBody>
      </p:sp>
      <p:sp>
        <p:nvSpPr>
          <p:cNvPr id="8" name="Rectangle 7">
            <a:extLst>
              <a:ext uri="{FF2B5EF4-FFF2-40B4-BE49-F238E27FC236}">
                <a16:creationId xmlns:a16="http://schemas.microsoft.com/office/drawing/2014/main" id="{AC9D0857-A956-40B9-8CF5-2C84F39B8DB9}"/>
              </a:ext>
            </a:extLst>
          </p:cNvPr>
          <p:cNvSpPr/>
          <p:nvPr/>
        </p:nvSpPr>
        <p:spPr>
          <a:xfrm>
            <a:off x="712558" y="2083468"/>
            <a:ext cx="5050335" cy="1077218"/>
          </a:xfrm>
          <a:prstGeom prst="rect">
            <a:avLst/>
          </a:prstGeom>
        </p:spPr>
        <p:txBody>
          <a:bodyPr wrap="square">
            <a:spAutoFit/>
          </a:bodyPr>
          <a:lstStyle/>
          <a:p>
            <a:r>
              <a:rPr lang="en-US" sz="3200" dirty="0">
                <a:latin typeface="Bahnschrift Light Condensed" panose="020B0502040204020203"/>
              </a:rPr>
              <a:t>   Increasing the slew rate by </a:t>
            </a:r>
            <a:br>
              <a:rPr lang="en-US" sz="3200" dirty="0">
                <a:latin typeface="Bahnschrift Light Condensed" panose="020B0502040204020203"/>
              </a:rPr>
            </a:br>
            <a:r>
              <a:rPr lang="en-US" sz="3200" dirty="0">
                <a:latin typeface="Bahnschrift Light Condensed" panose="020B0502040204020203"/>
              </a:rPr>
              <a:t>reducing the capacitance value,</a:t>
            </a:r>
          </a:p>
        </p:txBody>
      </p:sp>
      <p:sp>
        <p:nvSpPr>
          <p:cNvPr id="10" name="Rectangle 9">
            <a:extLst>
              <a:ext uri="{FF2B5EF4-FFF2-40B4-BE49-F238E27FC236}">
                <a16:creationId xmlns:a16="http://schemas.microsoft.com/office/drawing/2014/main" id="{F4175108-934E-475D-9FEF-0E9E13B22462}"/>
              </a:ext>
            </a:extLst>
          </p:cNvPr>
          <p:cNvSpPr/>
          <p:nvPr/>
        </p:nvSpPr>
        <p:spPr>
          <a:xfrm>
            <a:off x="6565900" y="2285075"/>
            <a:ext cx="4913542" cy="4524315"/>
          </a:xfrm>
          <a:prstGeom prst="rect">
            <a:avLst/>
          </a:prstGeom>
        </p:spPr>
        <p:txBody>
          <a:bodyPr wrap="square">
            <a:spAutoFit/>
          </a:bodyPr>
          <a:lstStyle/>
          <a:p>
            <a:r>
              <a:rPr lang="en-US" sz="3200" dirty="0">
                <a:latin typeface="Bahnschrift Light Condensed" panose="020B0502040204020203"/>
              </a:rPr>
              <a:t>    Therefore, there is a trade-off between low droop rate and high slew rate in peak detector design. </a:t>
            </a:r>
          </a:p>
          <a:p>
            <a:endParaRPr lang="en-US" sz="3200" dirty="0">
              <a:latin typeface="Bahnschrift Light Condensed" panose="020B0502040204020203"/>
            </a:endParaRPr>
          </a:p>
          <a:p>
            <a:r>
              <a:rPr lang="en-US" sz="3200" dirty="0">
                <a:latin typeface="Bahnschrift Light Condensed" panose="020B0502040204020203"/>
              </a:rPr>
              <a:t>    As so, constructing a general-signal peak detector might be currently out of reach</a:t>
            </a:r>
            <a:endParaRPr lang="he-IL" sz="3200" dirty="0">
              <a:latin typeface="Bahnschrift Light Condensed" panose="020B0502040204020203"/>
            </a:endParaRPr>
          </a:p>
        </p:txBody>
      </p:sp>
      <p:pic>
        <p:nvPicPr>
          <p:cNvPr id="5" name="Picture 4">
            <a:extLst>
              <a:ext uri="{FF2B5EF4-FFF2-40B4-BE49-F238E27FC236}">
                <a16:creationId xmlns:a16="http://schemas.microsoft.com/office/drawing/2014/main" id="{41BA6648-9A47-4832-84AC-4EC9B311130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2514130" y="3362043"/>
            <a:ext cx="1921634" cy="1923136"/>
          </a:xfrm>
          <a:prstGeom prst="rect">
            <a:avLst/>
          </a:prstGeom>
          <a:effectLst>
            <a:outerShdw blurRad="50800" dist="38100" dir="2700000" algn="tl" rotWithShape="0">
              <a:prstClr val="black">
                <a:alpha val="40000"/>
              </a:prstClr>
            </a:outerShdw>
          </a:effectLst>
        </p:spPr>
      </p:pic>
      <p:sp>
        <p:nvSpPr>
          <p:cNvPr id="13" name="Rectangle 12">
            <a:extLst>
              <a:ext uri="{FF2B5EF4-FFF2-40B4-BE49-F238E27FC236}">
                <a16:creationId xmlns:a16="http://schemas.microsoft.com/office/drawing/2014/main" id="{BAA1B36D-4086-4BB4-A799-2431F9F61282}"/>
              </a:ext>
            </a:extLst>
          </p:cNvPr>
          <p:cNvSpPr/>
          <p:nvPr/>
        </p:nvSpPr>
        <p:spPr>
          <a:xfrm>
            <a:off x="859069" y="3362043"/>
            <a:ext cx="5231757" cy="1077218"/>
          </a:xfrm>
          <a:prstGeom prst="rect">
            <a:avLst/>
          </a:prstGeom>
        </p:spPr>
        <p:txBody>
          <a:bodyPr wrap="square">
            <a:spAutoFit/>
          </a:bodyPr>
          <a:lstStyle/>
          <a:p>
            <a:r>
              <a:rPr lang="en-US" sz="3200" dirty="0">
                <a:latin typeface="Bahnschrift Light Condensed" panose="020B0502040204020203"/>
              </a:rPr>
              <a:t>   will cause a larger droop</a:t>
            </a:r>
          </a:p>
          <a:p>
            <a:r>
              <a:rPr lang="en-US" sz="3200" dirty="0">
                <a:latin typeface="Bahnschrift Light Condensed" panose="020B0502040204020203"/>
              </a:rPr>
              <a:t>because of a faster discharge.</a:t>
            </a:r>
          </a:p>
        </p:txBody>
      </p:sp>
      <p:sp>
        <p:nvSpPr>
          <p:cNvPr id="3" name="מציין מיקום של כותרת תחתונה 2">
            <a:extLst>
              <a:ext uri="{FF2B5EF4-FFF2-40B4-BE49-F238E27FC236}">
                <a16:creationId xmlns:a16="http://schemas.microsoft.com/office/drawing/2014/main" id="{BF12FEAE-2666-4DB2-BC93-ABAB78330824}"/>
              </a:ext>
            </a:extLst>
          </p:cNvPr>
          <p:cNvSpPr>
            <a:spLocks noGrp="1"/>
          </p:cNvSpPr>
          <p:nvPr>
            <p:ph type="ftr" sz="quarter" idx="11"/>
          </p:nvPr>
        </p:nvSpPr>
        <p:spPr/>
        <p:txBody>
          <a:bodyPr/>
          <a:lstStyle/>
          <a:p>
            <a:r>
              <a:rPr lang="en-US" sz="1800" dirty="0"/>
              <a:t>13</a:t>
            </a:r>
            <a:endParaRPr lang="he-IL" sz="1800" dirty="0"/>
          </a:p>
        </p:txBody>
      </p:sp>
    </p:spTree>
    <p:extLst>
      <p:ext uri="{BB962C8B-B14F-4D97-AF65-F5344CB8AC3E}">
        <p14:creationId xmlns:p14="http://schemas.microsoft.com/office/powerpoint/2010/main" val="619579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wipe(left)">
                                      <p:cBhvr>
                                        <p:cTn id="14" dur="500"/>
                                        <p:tgtEl>
                                          <p:spTgt spid="8">
                                            <p:txEl>
                                              <p:pRg st="0" end="0"/>
                                            </p:txEl>
                                          </p:spTgt>
                                        </p:tgtEl>
                                      </p:cBhvr>
                                    </p:animEffect>
                                  </p:childTnLst>
                                </p:cTn>
                              </p:par>
                            </p:childTnLst>
                          </p:cTn>
                        </p:par>
                        <p:par>
                          <p:cTn id="15" fill="hold">
                            <p:stCondLst>
                              <p:cond delay="500"/>
                            </p:stCondLst>
                            <p:childTnLst>
                              <p:par>
                                <p:cTn id="16" presetID="22" presetClass="entr" presetSubtype="8" fill="hold" grpId="2"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0" nodeType="clickEffect">
                                  <p:stCondLst>
                                    <p:cond delay="0"/>
                                  </p:stCondLst>
                                  <p:childTnLst>
                                    <p:animMotion origin="layout" path="M 3.95833E-6 1.11022E-16 L 0.0457 0.32407 " pathEditMode="relative" rAng="0" ptsTypes="AA">
                                      <p:cBhvr>
                                        <p:cTn id="22" dur="2000" fill="hold"/>
                                        <p:tgtEl>
                                          <p:spTgt spid="13"/>
                                        </p:tgtEl>
                                        <p:attrNameLst>
                                          <p:attrName>ppt_x</p:attrName>
                                          <p:attrName>ppt_y</p:attrName>
                                        </p:attrNameLst>
                                      </p:cBhvr>
                                      <p:rCtr x="2279" y="16204"/>
                                    </p:animMotion>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bldP spid="10" grpId="0"/>
      <p:bldP spid="13" grpId="0"/>
      <p:bldP spid="13" grpId="2"/>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7F51198-03C2-4DD3-8C6D-EABC260F80B8}"/>
              </a:ext>
            </a:extLst>
          </p:cNvPr>
          <p:cNvSpPr/>
          <p:nvPr/>
        </p:nvSpPr>
        <p:spPr>
          <a:xfrm>
            <a:off x="3925224" y="166254"/>
            <a:ext cx="4123245" cy="1754326"/>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Bahnschrift Light Condensed" panose="020B0502040204020203" pitchFamily="34" charset="0"/>
              </a:rPr>
              <a:t>Project definition</a:t>
            </a:r>
          </a:p>
          <a:p>
            <a:pPr algn="ctr"/>
            <a:r>
              <a:rPr lang="en-US" sz="5400" dirty="0">
                <a:ln w="0"/>
                <a:effectLst>
                  <a:outerShdw blurRad="38100" dist="19050" dir="2700000" algn="tl" rotWithShape="0">
                    <a:schemeClr val="dk1">
                      <a:alpha val="40000"/>
                    </a:schemeClr>
                  </a:outerShdw>
                </a:effectLst>
                <a:latin typeface="Bahnschrift Light Condensed" panose="020B0502040204020203" pitchFamily="34" charset="0"/>
              </a:rPr>
              <a:t>And goals</a:t>
            </a:r>
          </a:p>
        </p:txBody>
      </p:sp>
      <p:sp>
        <p:nvSpPr>
          <p:cNvPr id="7" name="Rectangle 6">
            <a:extLst>
              <a:ext uri="{FF2B5EF4-FFF2-40B4-BE49-F238E27FC236}">
                <a16:creationId xmlns:a16="http://schemas.microsoft.com/office/drawing/2014/main" id="{246C5D34-3D0D-4E00-AF7C-5201279E4FE1}"/>
              </a:ext>
            </a:extLst>
          </p:cNvPr>
          <p:cNvSpPr/>
          <p:nvPr/>
        </p:nvSpPr>
        <p:spPr>
          <a:xfrm>
            <a:off x="400698" y="2084479"/>
            <a:ext cx="11172295" cy="3193118"/>
          </a:xfrm>
          <a:prstGeom prst="rect">
            <a:avLst/>
          </a:prstGeom>
        </p:spPr>
        <p:txBody>
          <a:bodyPr wrap="square">
            <a:spAutoFit/>
          </a:bodyPr>
          <a:lstStyle/>
          <a:p>
            <a:pPr marL="457200" indent="-457200">
              <a:buFont typeface="Arial" panose="020B0604020202020204" pitchFamily="34" charset="0"/>
              <a:buChar char="•"/>
            </a:pPr>
            <a:r>
              <a:rPr lang="en-US" sz="3200" dirty="0">
                <a:latin typeface="Bahnschrift Light Condensed" panose="020B0502040204020203" pitchFamily="34" charset="0"/>
              </a:rPr>
              <a:t>Conduct resaerch in order to understand the operation and properties of the  </a:t>
            </a:r>
            <a:br>
              <a:rPr lang="en-US" sz="3200" dirty="0">
                <a:latin typeface="Bahnschrift Light Condensed" panose="020B0502040204020203" pitchFamily="34" charset="0"/>
              </a:rPr>
            </a:br>
            <a:r>
              <a:rPr lang="en-US" sz="3200" dirty="0">
                <a:latin typeface="Bahnschrift Light Condensed" panose="020B0502040204020203" pitchFamily="34" charset="0"/>
              </a:rPr>
              <a:t>    peak detector topology, emphasizing droop and slew rate dependencies.</a:t>
            </a:r>
          </a:p>
          <a:p>
            <a:pPr marL="1371600" lvl="2" indent="-457200">
              <a:lnSpc>
                <a:spcPct val="150000"/>
              </a:lnSpc>
              <a:buFont typeface="Arial" panose="020B0604020202020204" pitchFamily="34" charset="0"/>
              <a:buChar char="•"/>
            </a:pPr>
            <a:r>
              <a:rPr lang="en-US" sz="3200" dirty="0">
                <a:latin typeface="Bahnschrift Light Condensed" panose="020B0502040204020203" pitchFamily="34" charset="0"/>
              </a:rPr>
              <a:t>Design 3 alternative peak detector architectures</a:t>
            </a:r>
          </a:p>
          <a:p>
            <a:pPr marL="2286000" lvl="4" indent="-457200">
              <a:lnSpc>
                <a:spcPct val="150000"/>
              </a:lnSpc>
              <a:buFont typeface="Arial" panose="020B0604020202020204" pitchFamily="34" charset="0"/>
              <a:buChar char="•"/>
            </a:pPr>
            <a:r>
              <a:rPr lang="en-US" sz="3200" dirty="0">
                <a:latin typeface="Bahnschrift Light Condensed" panose="020B0502040204020203" pitchFamily="34" charset="0"/>
              </a:rPr>
              <a:t>Perform an Analysis for each architecture</a:t>
            </a:r>
          </a:p>
          <a:p>
            <a:pPr marL="3200400" lvl="6" indent="-457200">
              <a:lnSpc>
                <a:spcPct val="150000"/>
              </a:lnSpc>
              <a:buFont typeface="Arial" panose="020B0604020202020204" pitchFamily="34" charset="0"/>
              <a:buChar char="•"/>
            </a:pPr>
            <a:r>
              <a:rPr lang="en-US" sz="3200" dirty="0">
                <a:latin typeface="Bahnschrift Light Condensed" panose="020B0502040204020203" pitchFamily="34" charset="0"/>
              </a:rPr>
              <a:t>Compare the analysis results of the different circuits</a:t>
            </a:r>
          </a:p>
        </p:txBody>
      </p:sp>
      <p:sp>
        <p:nvSpPr>
          <p:cNvPr id="2" name="מציין מיקום של כותרת תחתונה 1">
            <a:extLst>
              <a:ext uri="{FF2B5EF4-FFF2-40B4-BE49-F238E27FC236}">
                <a16:creationId xmlns:a16="http://schemas.microsoft.com/office/drawing/2014/main" id="{E57D71DE-81F7-4C22-A53F-9FC4793A3CC6}"/>
              </a:ext>
            </a:extLst>
          </p:cNvPr>
          <p:cNvSpPr>
            <a:spLocks noGrp="1"/>
          </p:cNvSpPr>
          <p:nvPr>
            <p:ph type="ftr" sz="quarter" idx="11"/>
          </p:nvPr>
        </p:nvSpPr>
        <p:spPr>
          <a:xfrm>
            <a:off x="3551700" y="6217083"/>
            <a:ext cx="8056099" cy="365125"/>
          </a:xfrm>
        </p:spPr>
        <p:txBody>
          <a:bodyPr/>
          <a:lstStyle/>
          <a:p>
            <a:r>
              <a:rPr lang="en-US" sz="1800" dirty="0"/>
              <a:t>14</a:t>
            </a:r>
            <a:endParaRPr lang="he-IL" sz="1800" dirty="0"/>
          </a:p>
        </p:txBody>
      </p:sp>
    </p:spTree>
    <p:extLst>
      <p:ext uri="{BB962C8B-B14F-4D97-AF65-F5344CB8AC3E}">
        <p14:creationId xmlns:p14="http://schemas.microsoft.com/office/powerpoint/2010/main" val="398372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ECE335-D9A7-42C5-BF6C-3FF4946B496A}"/>
              </a:ext>
            </a:extLst>
          </p:cNvPr>
          <p:cNvSpPr/>
          <p:nvPr/>
        </p:nvSpPr>
        <p:spPr>
          <a:xfrm>
            <a:off x="4034377" y="263452"/>
            <a:ext cx="4123245" cy="1754326"/>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Bahnschrift Light Condensed" panose="020B0502040204020203" pitchFamily="34" charset="0"/>
              </a:rPr>
              <a:t>Project definition</a:t>
            </a:r>
          </a:p>
          <a:p>
            <a:pPr algn="ctr"/>
            <a:r>
              <a:rPr lang="en-US" sz="5400" dirty="0">
                <a:ln w="0"/>
                <a:effectLst>
                  <a:outerShdw blurRad="38100" dist="19050" dir="2700000" algn="tl" rotWithShape="0">
                    <a:schemeClr val="dk1">
                      <a:alpha val="40000"/>
                    </a:schemeClr>
                  </a:outerShdw>
                </a:effectLst>
                <a:latin typeface="Bahnschrift Light Condensed" panose="020B0502040204020203" pitchFamily="34" charset="0"/>
              </a:rPr>
              <a:t>And goals II</a:t>
            </a:r>
          </a:p>
        </p:txBody>
      </p:sp>
      <p:sp>
        <p:nvSpPr>
          <p:cNvPr id="3" name="Rectangle 2">
            <a:extLst>
              <a:ext uri="{FF2B5EF4-FFF2-40B4-BE49-F238E27FC236}">
                <a16:creationId xmlns:a16="http://schemas.microsoft.com/office/drawing/2014/main" id="{ADFAC774-95DF-4710-B0B5-6DD64BF4245B}"/>
              </a:ext>
            </a:extLst>
          </p:cNvPr>
          <p:cNvSpPr/>
          <p:nvPr/>
        </p:nvSpPr>
        <p:spPr>
          <a:xfrm>
            <a:off x="928042" y="2401665"/>
            <a:ext cx="11047185" cy="3293209"/>
          </a:xfrm>
          <a:prstGeom prst="rect">
            <a:avLst/>
          </a:prstGeom>
        </p:spPr>
        <p:txBody>
          <a:bodyPr wrap="square">
            <a:spAutoFit/>
          </a:bodyPr>
          <a:lstStyle/>
          <a:p>
            <a:pPr marL="457200" indent="-457200">
              <a:lnSpc>
                <a:spcPct val="150000"/>
              </a:lnSpc>
              <a:buFont typeface="Arial" panose="020B0604020202020204" pitchFamily="34" charset="0"/>
              <a:buChar char="•"/>
            </a:pPr>
            <a:r>
              <a:rPr lang="en-US" sz="3200" dirty="0">
                <a:latin typeface="Bahnschrift Light Condensed" panose="020B0502040204020203" pitchFamily="34" charset="0"/>
              </a:rPr>
              <a:t>Acquire knowledge on analog circuit design</a:t>
            </a:r>
          </a:p>
          <a:p>
            <a:pPr marL="457200" indent="-457200">
              <a:lnSpc>
                <a:spcPct val="150000"/>
              </a:lnSpc>
              <a:buFont typeface="Arial" panose="020B0604020202020204" pitchFamily="34" charset="0"/>
              <a:buChar char="•"/>
            </a:pPr>
            <a:r>
              <a:rPr lang="en-US" sz="3200" dirty="0">
                <a:latin typeface="Bahnschrift Light Condensed" panose="020B0502040204020203" pitchFamily="34" charset="0"/>
              </a:rPr>
              <a:t>Encounter common challenges of analog circuit design </a:t>
            </a:r>
          </a:p>
          <a:p>
            <a:pPr marL="457200" indent="-457200">
              <a:lnSpc>
                <a:spcPct val="150000"/>
              </a:lnSpc>
              <a:buFont typeface="Arial" panose="020B0604020202020204" pitchFamily="34" charset="0"/>
              <a:buChar char="•"/>
            </a:pPr>
            <a:r>
              <a:rPr lang="en-US" sz="3200" dirty="0">
                <a:latin typeface="Bahnschrift Light Condensed" panose="020B0502040204020203" pitchFamily="34" charset="0"/>
              </a:rPr>
              <a:t>If possible, reach a consensus about the architecture which performs best</a:t>
            </a:r>
          </a:p>
          <a:p>
            <a:pPr marL="457200" indent="-457200">
              <a:buFont typeface="Arial" panose="020B0604020202020204" pitchFamily="34" charset="0"/>
              <a:buChar char="•"/>
            </a:pPr>
            <a:r>
              <a:rPr lang="en-US" sz="3200" dirty="0">
                <a:latin typeface="Bahnschrift Light Condensed" panose="020B0502040204020203" pitchFamily="34" charset="0"/>
              </a:rPr>
              <a:t>Define relations between circuit parameters (geometry, capacitance, etc..)  and their effects on the circuits performance (bandwidth, slew rate, droop)</a:t>
            </a:r>
          </a:p>
        </p:txBody>
      </p:sp>
      <p:sp>
        <p:nvSpPr>
          <p:cNvPr id="4" name="Rectangle 3">
            <a:extLst>
              <a:ext uri="{FF2B5EF4-FFF2-40B4-BE49-F238E27FC236}">
                <a16:creationId xmlns:a16="http://schemas.microsoft.com/office/drawing/2014/main" id="{BED2CA2A-A4A4-4DA2-A976-765EFF206FAD}"/>
              </a:ext>
            </a:extLst>
          </p:cNvPr>
          <p:cNvSpPr/>
          <p:nvPr/>
        </p:nvSpPr>
        <p:spPr>
          <a:xfrm>
            <a:off x="540282" y="1632224"/>
            <a:ext cx="2056973" cy="769441"/>
          </a:xfrm>
          <a:prstGeom prst="rect">
            <a:avLst/>
          </a:prstGeom>
          <a:noFill/>
        </p:spPr>
        <p:txBody>
          <a:bodyPr wrap="none" lIns="91440" tIns="45720" rIns="91440" bIns="45720">
            <a:spAutoFit/>
          </a:bodyPr>
          <a:lstStyle/>
          <a:p>
            <a:pPr algn="ctr"/>
            <a:r>
              <a:rPr lang="en-US" sz="4400" dirty="0">
                <a:ln w="0"/>
                <a:effectLst>
                  <a:outerShdw blurRad="38100" dist="19050" dir="2700000" algn="tl" rotWithShape="0">
                    <a:schemeClr val="dk1">
                      <a:alpha val="40000"/>
                    </a:schemeClr>
                  </a:outerShdw>
                </a:effectLst>
                <a:latin typeface="Bahnschrift Light Condensed" panose="020B0502040204020203" pitchFamily="34" charset="0"/>
              </a:rPr>
              <a:t>Our goals:</a:t>
            </a:r>
          </a:p>
        </p:txBody>
      </p:sp>
      <p:sp>
        <p:nvSpPr>
          <p:cNvPr id="5" name="מציין מיקום של כותרת תחתונה 4">
            <a:extLst>
              <a:ext uri="{FF2B5EF4-FFF2-40B4-BE49-F238E27FC236}">
                <a16:creationId xmlns:a16="http://schemas.microsoft.com/office/drawing/2014/main" id="{3F9EF3F5-1317-4216-8F24-4B809EC4AC6D}"/>
              </a:ext>
            </a:extLst>
          </p:cNvPr>
          <p:cNvSpPr>
            <a:spLocks noGrp="1"/>
          </p:cNvSpPr>
          <p:nvPr>
            <p:ph type="ftr" sz="quarter" idx="11"/>
          </p:nvPr>
        </p:nvSpPr>
        <p:spPr>
          <a:xfrm>
            <a:off x="3900836" y="6516401"/>
            <a:ext cx="4114800" cy="365125"/>
          </a:xfrm>
        </p:spPr>
        <p:txBody>
          <a:bodyPr/>
          <a:lstStyle/>
          <a:p>
            <a:r>
              <a:rPr lang="en-US" sz="1800" dirty="0"/>
              <a:t>15</a:t>
            </a:r>
            <a:endParaRPr lang="he-IL" sz="1800" dirty="0"/>
          </a:p>
        </p:txBody>
      </p:sp>
    </p:spTree>
    <p:extLst>
      <p:ext uri="{BB962C8B-B14F-4D97-AF65-F5344CB8AC3E}">
        <p14:creationId xmlns:p14="http://schemas.microsoft.com/office/powerpoint/2010/main" val="3834194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913DEF-C5DC-40EA-BF23-FB6AF56CE58E}"/>
              </a:ext>
            </a:extLst>
          </p:cNvPr>
          <p:cNvSpPr/>
          <p:nvPr/>
        </p:nvSpPr>
        <p:spPr>
          <a:xfrm>
            <a:off x="4042020" y="281236"/>
            <a:ext cx="3861955" cy="830997"/>
          </a:xfrm>
          <a:prstGeom prst="rect">
            <a:avLst/>
          </a:prstGeom>
          <a:noFill/>
        </p:spPr>
        <p:txBody>
          <a:bodyPr wrap="none" lIns="91440" tIns="45720" rIns="91440" bIns="45720">
            <a:spAutoFit/>
          </a:bodyPr>
          <a:lstStyle/>
          <a:p>
            <a:pPr algn="ctr"/>
            <a:r>
              <a:rPr lang="en-US" sz="4800" dirty="0">
                <a:ln w="0"/>
                <a:effectLst>
                  <a:outerShdw blurRad="38100" dist="19050" dir="2700000" algn="tl" rotWithShape="0">
                    <a:schemeClr val="dk1">
                      <a:alpha val="40000"/>
                    </a:schemeClr>
                  </a:outerShdw>
                </a:effectLst>
                <a:latin typeface="Bahnschrift Light Condensed" panose="020B0502040204020203" pitchFamily="34" charset="0"/>
              </a:rPr>
              <a:t>Possible Solutions</a:t>
            </a:r>
          </a:p>
        </p:txBody>
      </p:sp>
      <p:sp>
        <p:nvSpPr>
          <p:cNvPr id="3" name="Rectangle 2">
            <a:extLst>
              <a:ext uri="{FF2B5EF4-FFF2-40B4-BE49-F238E27FC236}">
                <a16:creationId xmlns:a16="http://schemas.microsoft.com/office/drawing/2014/main" id="{C37991A0-2798-41A3-A0A8-053B39066AFA}"/>
              </a:ext>
            </a:extLst>
          </p:cNvPr>
          <p:cNvSpPr/>
          <p:nvPr/>
        </p:nvSpPr>
        <p:spPr>
          <a:xfrm>
            <a:off x="437814" y="1532863"/>
            <a:ext cx="11316372" cy="584775"/>
          </a:xfrm>
          <a:prstGeom prst="rect">
            <a:avLst/>
          </a:prstGeom>
        </p:spPr>
        <p:txBody>
          <a:bodyPr wrap="square">
            <a:spAutoFit/>
          </a:bodyPr>
          <a:lstStyle/>
          <a:p>
            <a:pPr algn="ctr"/>
            <a:r>
              <a:rPr lang="en-US" sz="3200" dirty="0">
                <a:latin typeface="Bahnschrift Light Condensed" panose="020B0502040204020203" pitchFamily="34" charset="0"/>
              </a:rPr>
              <a:t>1</a:t>
            </a:r>
            <a:r>
              <a:rPr lang="en-US" sz="3200" baseline="30000" dirty="0">
                <a:latin typeface="Bahnschrift Light Condensed" panose="020B0502040204020203" pitchFamily="34" charset="0"/>
              </a:rPr>
              <a:t>st</a:t>
            </a:r>
            <a:r>
              <a:rPr lang="en-US" sz="3200" dirty="0">
                <a:latin typeface="Bahnschrift Light Condensed" panose="020B0502040204020203" pitchFamily="34" charset="0"/>
              </a:rPr>
              <a:t> Solution: Positive peak detector using source follower </a:t>
            </a:r>
          </a:p>
        </p:txBody>
      </p:sp>
      <p:graphicFrame>
        <p:nvGraphicFramePr>
          <p:cNvPr id="5" name="טבלה 1">
            <a:extLst>
              <a:ext uri="{FF2B5EF4-FFF2-40B4-BE49-F238E27FC236}">
                <a16:creationId xmlns:a16="http://schemas.microsoft.com/office/drawing/2014/main" id="{90499D54-3297-49C8-99A3-0FA20C73532B}"/>
              </a:ext>
            </a:extLst>
          </p:cNvPr>
          <p:cNvGraphicFramePr>
            <a:graphicFrameLocks noGrp="1"/>
          </p:cNvGraphicFramePr>
          <p:nvPr>
            <p:extLst>
              <p:ext uri="{D42A27DB-BD31-4B8C-83A1-F6EECF244321}">
                <p14:modId xmlns:p14="http://schemas.microsoft.com/office/powerpoint/2010/main" val="2645892504"/>
              </p:ext>
            </p:extLst>
          </p:nvPr>
        </p:nvGraphicFramePr>
        <p:xfrm>
          <a:off x="7339263" y="2718472"/>
          <a:ext cx="4703212" cy="2828098"/>
        </p:xfrm>
        <a:graphic>
          <a:graphicData uri="http://schemas.openxmlformats.org/drawingml/2006/table">
            <a:tbl>
              <a:tblPr firstRow="1" firstCol="1" bandRow="1">
                <a:tableStyleId>{5C22544A-7EE6-4342-B048-85BDC9FD1C3A}</a:tableStyleId>
              </a:tblPr>
              <a:tblGrid>
                <a:gridCol w="1942760">
                  <a:extLst>
                    <a:ext uri="{9D8B030D-6E8A-4147-A177-3AD203B41FA5}">
                      <a16:colId xmlns:a16="http://schemas.microsoft.com/office/drawing/2014/main" val="2349258930"/>
                    </a:ext>
                  </a:extLst>
                </a:gridCol>
                <a:gridCol w="2760452">
                  <a:extLst>
                    <a:ext uri="{9D8B030D-6E8A-4147-A177-3AD203B41FA5}">
                      <a16:colId xmlns:a16="http://schemas.microsoft.com/office/drawing/2014/main" val="587433209"/>
                    </a:ext>
                  </a:extLst>
                </a:gridCol>
              </a:tblGrid>
              <a:tr h="524764">
                <a:tc>
                  <a:txBody>
                    <a:bodyPr/>
                    <a:lstStyle/>
                    <a:p>
                      <a:pPr algn="ctr">
                        <a:spcAft>
                          <a:spcPts val="0"/>
                        </a:spcAft>
                      </a:pPr>
                      <a:r>
                        <a:rPr lang="en-US" sz="1600" dirty="0">
                          <a:effectLst/>
                        </a:rPr>
                        <a:t> </a:t>
                      </a:r>
                      <a:endParaRPr lang="en-US" sz="1600" dirty="0">
                        <a:effectLst/>
                        <a:latin typeface="Times New Roman" panose="02020603050405020304" pitchFamily="18" charset="0"/>
                        <a:ea typeface="Times New Roman" panose="02020603050405020304" pitchFamily="18" charset="0"/>
                      </a:endParaRPr>
                    </a:p>
                  </a:txBody>
                  <a:tcPr marL="68580" marR="68580" marT="0" marB="0" anchor="ctr" anchorCtr="1"/>
                </a:tc>
                <a:tc>
                  <a:txBody>
                    <a:bodyPr/>
                    <a:lstStyle/>
                    <a:p>
                      <a:pPr algn="ctr">
                        <a:spcAft>
                          <a:spcPts val="0"/>
                        </a:spcAft>
                      </a:pPr>
                      <a:r>
                        <a:rPr lang="en-US" sz="2400" dirty="0">
                          <a:effectLst/>
                        </a:rPr>
                        <a:t>1</a:t>
                      </a:r>
                      <a:r>
                        <a:rPr lang="en-US" sz="2400" baseline="30000" dirty="0">
                          <a:effectLst/>
                        </a:rPr>
                        <a:t>st</a:t>
                      </a:r>
                      <a:r>
                        <a:rPr lang="en-US" sz="2400" dirty="0">
                          <a:effectLst/>
                        </a:rPr>
                        <a:t>  circuit</a:t>
                      </a:r>
                      <a:endParaRPr lang="en-US" sz="2400" dirty="0">
                        <a:effectLst/>
                        <a:latin typeface="Times New Roman" panose="02020603050405020304" pitchFamily="18" charset="0"/>
                        <a:ea typeface="Times New Roman" panose="02020603050405020304" pitchFamily="18" charset="0"/>
                      </a:endParaRPr>
                    </a:p>
                  </a:txBody>
                  <a:tcPr marL="68580" marR="68580" marT="0" marB="0" anchor="ctr" anchorCtr="1"/>
                </a:tc>
                <a:extLst>
                  <a:ext uri="{0D108BD9-81ED-4DB2-BD59-A6C34878D82A}">
                    <a16:rowId xmlns:a16="http://schemas.microsoft.com/office/drawing/2014/main" val="3255325781"/>
                  </a:ext>
                </a:extLst>
              </a:tr>
              <a:tr h="418273">
                <a:tc>
                  <a:txBody>
                    <a:bodyPr/>
                    <a:lstStyle/>
                    <a:p>
                      <a:pPr algn="ctr">
                        <a:spcAft>
                          <a:spcPts val="0"/>
                        </a:spcAft>
                      </a:pPr>
                      <a:r>
                        <a:rPr lang="en-US" sz="1800" dirty="0">
                          <a:effectLst/>
                        </a:rPr>
                        <a:t>Amplifier</a:t>
                      </a:r>
                      <a:br>
                        <a:rPr lang="en-US" sz="1800" dirty="0">
                          <a:effectLst/>
                        </a:rPr>
                      </a:br>
                      <a:r>
                        <a:rPr lang="en-US" sz="1800" dirty="0">
                          <a:effectLst/>
                        </a:rPr>
                        <a:t> type</a:t>
                      </a:r>
                      <a:endParaRPr lang="en-US" sz="1800" dirty="0">
                        <a:effectLst/>
                        <a:latin typeface="Times New Roman" panose="02020603050405020304" pitchFamily="18" charset="0"/>
                        <a:ea typeface="Times New Roman" panose="02020603050405020304" pitchFamily="18" charset="0"/>
                      </a:endParaRPr>
                    </a:p>
                  </a:txBody>
                  <a:tcPr marL="68580" marR="68580" marT="0" marB="0" anchor="ctr" anchorCtr="1"/>
                </a:tc>
                <a:tc>
                  <a:txBody>
                    <a:bodyPr/>
                    <a:lstStyle/>
                    <a:p>
                      <a:pPr algn="l">
                        <a:spcAft>
                          <a:spcPts val="0"/>
                        </a:spcAft>
                      </a:pPr>
                      <a:r>
                        <a:rPr lang="en-US" sz="1800" dirty="0">
                          <a:effectLst/>
                        </a:rPr>
                        <a:t>SF Op-Amp</a:t>
                      </a:r>
                      <a:endParaRPr lang="en-US" sz="1800" dirty="0">
                        <a:effectLst/>
                        <a:latin typeface="Times New Roman" panose="02020603050405020304" pitchFamily="18" charset="0"/>
                        <a:ea typeface="Times New Roman" panose="02020603050405020304" pitchFamily="18" charset="0"/>
                      </a:endParaRPr>
                    </a:p>
                  </a:txBody>
                  <a:tcPr marL="68580" marR="68580" marT="0" marB="0" anchor="ctr" anchorCtr="1"/>
                </a:tc>
                <a:extLst>
                  <a:ext uri="{0D108BD9-81ED-4DB2-BD59-A6C34878D82A}">
                    <a16:rowId xmlns:a16="http://schemas.microsoft.com/office/drawing/2014/main" val="2503097722"/>
                  </a:ext>
                </a:extLst>
              </a:tr>
              <a:tr h="918147">
                <a:tc>
                  <a:txBody>
                    <a:bodyPr/>
                    <a:lstStyle/>
                    <a:p>
                      <a:pPr algn="ctr">
                        <a:spcAft>
                          <a:spcPts val="0"/>
                        </a:spcAft>
                      </a:pPr>
                      <a:r>
                        <a:rPr lang="en-US" sz="1800" dirty="0">
                          <a:effectLst/>
                        </a:rPr>
                        <a:t>Circuit </a:t>
                      </a:r>
                      <a:br>
                        <a:rPr lang="en-US" sz="1800" dirty="0">
                          <a:effectLst/>
                        </a:rPr>
                      </a:br>
                      <a:r>
                        <a:rPr lang="en-US" sz="1800" dirty="0">
                          <a:effectLst/>
                        </a:rPr>
                        <a:t>operation</a:t>
                      </a:r>
                      <a:endParaRPr lang="en-US" sz="1800" dirty="0">
                        <a:effectLst/>
                        <a:latin typeface="Times New Roman" panose="02020603050405020304" pitchFamily="18" charset="0"/>
                        <a:ea typeface="Times New Roman" panose="02020603050405020304" pitchFamily="18" charset="0"/>
                      </a:endParaRPr>
                    </a:p>
                  </a:txBody>
                  <a:tcPr marL="68580" marR="68580" marT="0" marB="0" anchor="ctr" anchorCtr="1"/>
                </a:tc>
                <a:tc>
                  <a:txBody>
                    <a:bodyPr/>
                    <a:lstStyle/>
                    <a:p>
                      <a:pPr algn="ctr">
                        <a:spcAft>
                          <a:spcPts val="0"/>
                        </a:spcAft>
                      </a:pPr>
                      <a:r>
                        <a:rPr lang="en-US" sz="1800" dirty="0">
                          <a:effectLst/>
                        </a:rPr>
                        <a:t>Capacitor holds the output  peak voltage, when </a:t>
                      </a:r>
                      <a:br>
                        <a:rPr lang="en-US" sz="1800" dirty="0">
                          <a:effectLst/>
                        </a:rPr>
                      </a:br>
                      <a:r>
                        <a:rPr lang="en-US" sz="1800" dirty="0">
                          <a:effectLst/>
                        </a:rPr>
                        <a:t>V</a:t>
                      </a:r>
                      <a:r>
                        <a:rPr lang="en-US" sz="1800" baseline="-25000" dirty="0">
                          <a:effectLst/>
                        </a:rPr>
                        <a:t>in</a:t>
                      </a:r>
                      <a:r>
                        <a:rPr lang="en-US" sz="1800" dirty="0">
                          <a:effectLst/>
                        </a:rPr>
                        <a:t> &lt; </a:t>
                      </a:r>
                      <a:r>
                        <a:rPr lang="en-US" sz="1800" dirty="0" err="1">
                          <a:effectLst/>
                        </a:rPr>
                        <a:t>V</a:t>
                      </a:r>
                      <a:r>
                        <a:rPr lang="en-US" sz="1800" baseline="-25000" dirty="0" err="1">
                          <a:effectLst/>
                        </a:rPr>
                        <a:t>peak</a:t>
                      </a:r>
                      <a:r>
                        <a:rPr lang="en-US" sz="1800" dirty="0">
                          <a:effectLst/>
                        </a:rPr>
                        <a:t> and M1 is off</a:t>
                      </a:r>
                      <a:endParaRPr lang="en-US" sz="1800" dirty="0">
                        <a:effectLst/>
                        <a:latin typeface="Times New Roman" panose="02020603050405020304" pitchFamily="18" charset="0"/>
                        <a:ea typeface="Times New Roman" panose="02020603050405020304" pitchFamily="18" charset="0"/>
                      </a:endParaRPr>
                    </a:p>
                  </a:txBody>
                  <a:tcPr marL="68580" marR="68580" marT="0" marB="0" anchor="ctr" anchorCtr="1"/>
                </a:tc>
                <a:extLst>
                  <a:ext uri="{0D108BD9-81ED-4DB2-BD59-A6C34878D82A}">
                    <a16:rowId xmlns:a16="http://schemas.microsoft.com/office/drawing/2014/main" val="1473857007"/>
                  </a:ext>
                </a:extLst>
              </a:tr>
              <a:tr h="836547">
                <a:tc>
                  <a:txBody>
                    <a:bodyPr/>
                    <a:lstStyle/>
                    <a:p>
                      <a:pPr algn="ctr">
                        <a:spcAft>
                          <a:spcPts val="0"/>
                        </a:spcAft>
                      </a:pPr>
                      <a:r>
                        <a:rPr lang="en-US" sz="1800" dirty="0">
                          <a:effectLst/>
                        </a:rPr>
                        <a:t>Droop rate </a:t>
                      </a:r>
                      <a:br>
                        <a:rPr lang="en-US" sz="1800" dirty="0">
                          <a:effectLst/>
                        </a:rPr>
                      </a:br>
                      <a:r>
                        <a:rPr lang="en-US" sz="1800" dirty="0">
                          <a:effectLst/>
                        </a:rPr>
                        <a:t>control </a:t>
                      </a:r>
                      <a:endParaRPr lang="en-US" sz="1800" dirty="0">
                        <a:effectLst/>
                        <a:latin typeface="Times New Roman" panose="02020603050405020304" pitchFamily="18" charset="0"/>
                        <a:ea typeface="Times New Roman" panose="02020603050405020304" pitchFamily="18" charset="0"/>
                      </a:endParaRPr>
                    </a:p>
                  </a:txBody>
                  <a:tcPr marL="68580" marR="68580" marT="0" marB="0" anchor="ctr" anchorCtr="1"/>
                </a:tc>
                <a:tc>
                  <a:txBody>
                    <a:bodyPr/>
                    <a:lstStyle/>
                    <a:p>
                      <a:pPr algn="ctr">
                        <a:spcAft>
                          <a:spcPts val="0"/>
                        </a:spcAft>
                      </a:pPr>
                      <a:r>
                        <a:rPr lang="en-US" sz="1800" dirty="0">
                          <a:effectLst/>
                        </a:rPr>
                        <a:t>Droop rate is controlled</a:t>
                      </a:r>
                      <a:br>
                        <a:rPr lang="en-US" sz="1800" dirty="0">
                          <a:effectLst/>
                        </a:rPr>
                      </a:br>
                      <a:r>
                        <a:rPr lang="en-US" sz="1800" dirty="0">
                          <a:effectLst/>
                        </a:rPr>
                        <a:t> by capacitance and </a:t>
                      </a:r>
                      <a:br>
                        <a:rPr lang="en-US" sz="1800" dirty="0">
                          <a:effectLst/>
                        </a:rPr>
                      </a:br>
                      <a:r>
                        <a:rPr lang="en-US" sz="1800" dirty="0">
                          <a:effectLst/>
                        </a:rPr>
                        <a:t>current source. </a:t>
                      </a:r>
                      <a:endParaRPr lang="en-US" sz="1800" dirty="0">
                        <a:effectLst/>
                        <a:latin typeface="Times New Roman" panose="02020603050405020304" pitchFamily="18" charset="0"/>
                        <a:ea typeface="Times New Roman" panose="02020603050405020304" pitchFamily="18" charset="0"/>
                      </a:endParaRPr>
                    </a:p>
                  </a:txBody>
                  <a:tcPr marL="68580" marR="68580" marT="0" marB="0" anchor="ctr" anchorCtr="1"/>
                </a:tc>
                <a:extLst>
                  <a:ext uri="{0D108BD9-81ED-4DB2-BD59-A6C34878D82A}">
                    <a16:rowId xmlns:a16="http://schemas.microsoft.com/office/drawing/2014/main" val="4141069699"/>
                  </a:ext>
                </a:extLst>
              </a:tr>
            </a:tbl>
          </a:graphicData>
        </a:graphic>
      </p:graphicFrame>
      <p:sp>
        <p:nvSpPr>
          <p:cNvPr id="6" name="מציין מיקום של כותרת תחתונה 5">
            <a:extLst>
              <a:ext uri="{FF2B5EF4-FFF2-40B4-BE49-F238E27FC236}">
                <a16:creationId xmlns:a16="http://schemas.microsoft.com/office/drawing/2014/main" id="{5F8FAF2F-03BF-47E3-94D4-2853BE3783DD}"/>
              </a:ext>
            </a:extLst>
          </p:cNvPr>
          <p:cNvSpPr>
            <a:spLocks noGrp="1"/>
          </p:cNvSpPr>
          <p:nvPr>
            <p:ph type="ftr" sz="quarter" idx="11"/>
          </p:nvPr>
        </p:nvSpPr>
        <p:spPr>
          <a:xfrm>
            <a:off x="4038600" y="6441853"/>
            <a:ext cx="4114800" cy="365125"/>
          </a:xfrm>
        </p:spPr>
        <p:txBody>
          <a:bodyPr/>
          <a:lstStyle/>
          <a:p>
            <a:r>
              <a:rPr lang="en-US" sz="1800" dirty="0"/>
              <a:t>16</a:t>
            </a:r>
          </a:p>
        </p:txBody>
      </p:sp>
      <p:pic>
        <p:nvPicPr>
          <p:cNvPr id="7" name="Picture 6">
            <a:extLst>
              <a:ext uri="{FF2B5EF4-FFF2-40B4-BE49-F238E27FC236}">
                <a16:creationId xmlns:a16="http://schemas.microsoft.com/office/drawing/2014/main" id="{08DA0F08-477A-407C-9002-5F8E9712CF4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40470" y="2379061"/>
            <a:ext cx="6715125" cy="3762375"/>
          </a:xfrm>
          <a:prstGeom prst="rect">
            <a:avLst/>
          </a:prstGeom>
        </p:spPr>
      </p:pic>
    </p:spTree>
    <p:extLst>
      <p:ext uri="{BB962C8B-B14F-4D97-AF65-F5344CB8AC3E}">
        <p14:creationId xmlns:p14="http://schemas.microsoft.com/office/powerpoint/2010/main" val="2011102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11C166-75A7-4A90-8003-F829D72363C7}"/>
              </a:ext>
            </a:extLst>
          </p:cNvPr>
          <p:cNvSpPr/>
          <p:nvPr/>
        </p:nvSpPr>
        <p:spPr>
          <a:xfrm>
            <a:off x="4042020" y="281236"/>
            <a:ext cx="3861955" cy="830997"/>
          </a:xfrm>
          <a:prstGeom prst="rect">
            <a:avLst/>
          </a:prstGeom>
          <a:noFill/>
        </p:spPr>
        <p:txBody>
          <a:bodyPr wrap="none" lIns="91440" tIns="45720" rIns="91440" bIns="45720">
            <a:spAutoFit/>
          </a:bodyPr>
          <a:lstStyle/>
          <a:p>
            <a:pPr algn="ctr"/>
            <a:r>
              <a:rPr lang="en-US" sz="4800" dirty="0">
                <a:ln w="0"/>
                <a:effectLst>
                  <a:outerShdw blurRad="38100" dist="19050" dir="2700000" algn="tl" rotWithShape="0">
                    <a:schemeClr val="dk1">
                      <a:alpha val="40000"/>
                    </a:schemeClr>
                  </a:outerShdw>
                </a:effectLst>
                <a:latin typeface="Bahnschrift Light Condensed" panose="020B0502040204020203" pitchFamily="34" charset="0"/>
              </a:rPr>
              <a:t>Possible Solutions</a:t>
            </a:r>
          </a:p>
        </p:txBody>
      </p:sp>
      <p:sp>
        <p:nvSpPr>
          <p:cNvPr id="3" name="Rectangle 2">
            <a:extLst>
              <a:ext uri="{FF2B5EF4-FFF2-40B4-BE49-F238E27FC236}">
                <a16:creationId xmlns:a16="http://schemas.microsoft.com/office/drawing/2014/main" id="{70659685-C868-448B-A966-5DC7D6DDFB71}"/>
              </a:ext>
            </a:extLst>
          </p:cNvPr>
          <p:cNvSpPr/>
          <p:nvPr/>
        </p:nvSpPr>
        <p:spPr>
          <a:xfrm>
            <a:off x="437814" y="1532863"/>
            <a:ext cx="11316372" cy="584775"/>
          </a:xfrm>
          <a:prstGeom prst="rect">
            <a:avLst/>
          </a:prstGeom>
        </p:spPr>
        <p:txBody>
          <a:bodyPr wrap="square">
            <a:spAutoFit/>
          </a:bodyPr>
          <a:lstStyle/>
          <a:p>
            <a:pPr algn="ctr"/>
            <a:r>
              <a:rPr lang="en-US" sz="3200" dirty="0">
                <a:latin typeface="Bahnschrift Light Condensed" panose="020B0502040204020203" pitchFamily="34" charset="0"/>
              </a:rPr>
              <a:t>2</a:t>
            </a:r>
            <a:r>
              <a:rPr lang="en-US" sz="3200" baseline="30000" dirty="0">
                <a:latin typeface="Bahnschrift Light Condensed" panose="020B0502040204020203" pitchFamily="34" charset="0"/>
              </a:rPr>
              <a:t>nd</a:t>
            </a:r>
            <a:r>
              <a:rPr lang="en-US" sz="3200" dirty="0">
                <a:latin typeface="Bahnschrift Light Condensed" panose="020B0502040204020203" pitchFamily="34" charset="0"/>
              </a:rPr>
              <a:t>  Solution: Positive peak detector using current mirror</a:t>
            </a:r>
          </a:p>
        </p:txBody>
      </p:sp>
      <p:pic>
        <p:nvPicPr>
          <p:cNvPr id="4" name="תמונה 1">
            <a:extLst>
              <a:ext uri="{FF2B5EF4-FFF2-40B4-BE49-F238E27FC236}">
                <a16:creationId xmlns:a16="http://schemas.microsoft.com/office/drawing/2014/main" id="{F4689DB8-406A-4426-A401-502DC9C97B74}"/>
              </a:ext>
            </a:extLst>
          </p:cNvPr>
          <p:cNvPicPr>
            <a:picLocks noChangeAspect="1" noChangeArrowheads="1"/>
          </p:cNvPicPr>
          <p:nvPr/>
        </p:nvPicPr>
        <p:blipFill rotWithShape="1">
          <a:blip r:embed="rId2">
            <a:clrChange>
              <a:clrFrom>
                <a:srgbClr val="F1EBE1"/>
              </a:clrFrom>
              <a:clrTo>
                <a:srgbClr val="F1EBE1">
                  <a:alpha val="0"/>
                </a:srgbClr>
              </a:clrTo>
            </a:clrChang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t="3283" r="2003" b="10446"/>
          <a:stretch/>
        </p:blipFill>
        <p:spPr bwMode="auto">
          <a:xfrm>
            <a:off x="0" y="2244436"/>
            <a:ext cx="7311797" cy="4264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טבלה 1">
            <a:extLst>
              <a:ext uri="{FF2B5EF4-FFF2-40B4-BE49-F238E27FC236}">
                <a16:creationId xmlns:a16="http://schemas.microsoft.com/office/drawing/2014/main" id="{4AB76FF8-90E7-4B23-85E8-31C2E2480E71}"/>
              </a:ext>
            </a:extLst>
          </p:cNvPr>
          <p:cNvGraphicFramePr>
            <a:graphicFrameLocks noGrp="1"/>
          </p:cNvGraphicFramePr>
          <p:nvPr>
            <p:extLst>
              <p:ext uri="{D42A27DB-BD31-4B8C-83A1-F6EECF244321}">
                <p14:modId xmlns:p14="http://schemas.microsoft.com/office/powerpoint/2010/main" val="3008142088"/>
              </p:ext>
            </p:extLst>
          </p:nvPr>
        </p:nvGraphicFramePr>
        <p:xfrm>
          <a:off x="7694762" y="2538268"/>
          <a:ext cx="4339096" cy="3558387"/>
        </p:xfrm>
        <a:graphic>
          <a:graphicData uri="http://schemas.openxmlformats.org/drawingml/2006/table">
            <a:tbl>
              <a:tblPr firstRow="1" firstCol="1" bandRow="1">
                <a:tableStyleId>{5C22544A-7EE6-4342-B048-85BDC9FD1C3A}</a:tableStyleId>
              </a:tblPr>
              <a:tblGrid>
                <a:gridCol w="1483744">
                  <a:extLst>
                    <a:ext uri="{9D8B030D-6E8A-4147-A177-3AD203B41FA5}">
                      <a16:colId xmlns:a16="http://schemas.microsoft.com/office/drawing/2014/main" val="1704265179"/>
                    </a:ext>
                  </a:extLst>
                </a:gridCol>
                <a:gridCol w="2855352">
                  <a:extLst>
                    <a:ext uri="{9D8B030D-6E8A-4147-A177-3AD203B41FA5}">
                      <a16:colId xmlns:a16="http://schemas.microsoft.com/office/drawing/2014/main" val="2159305281"/>
                    </a:ext>
                  </a:extLst>
                </a:gridCol>
              </a:tblGrid>
              <a:tr h="653506">
                <a:tc>
                  <a:txBody>
                    <a:bodyPr/>
                    <a:lstStyle/>
                    <a:p>
                      <a:pPr algn="ctr">
                        <a:spcAft>
                          <a:spcPts val="0"/>
                        </a:spcAft>
                      </a:pPr>
                      <a:r>
                        <a:rPr lang="en-US" sz="1200" dirty="0">
                          <a:effectLst/>
                        </a:rPr>
                        <a:t> </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nchorCtr="1"/>
                </a:tc>
                <a:tc>
                  <a:txBody>
                    <a:bodyPr/>
                    <a:lstStyle/>
                    <a:p>
                      <a:pPr algn="ctr">
                        <a:spcAft>
                          <a:spcPts val="0"/>
                        </a:spcAft>
                      </a:pPr>
                      <a:r>
                        <a:rPr lang="en-US" sz="2400" dirty="0">
                          <a:effectLst/>
                        </a:rPr>
                        <a:t>2</a:t>
                      </a:r>
                      <a:r>
                        <a:rPr lang="en-US" sz="2400" baseline="30000" dirty="0">
                          <a:effectLst/>
                        </a:rPr>
                        <a:t>nd</a:t>
                      </a:r>
                      <a:r>
                        <a:rPr lang="en-US" sz="2400" dirty="0">
                          <a:effectLst/>
                        </a:rPr>
                        <a:t>  circuit</a:t>
                      </a:r>
                      <a:endParaRPr lang="en-US" sz="2400" dirty="0">
                        <a:effectLst/>
                        <a:latin typeface="Times New Roman" panose="02020603050405020304" pitchFamily="18" charset="0"/>
                        <a:ea typeface="Times New Roman" panose="02020603050405020304" pitchFamily="18" charset="0"/>
                      </a:endParaRPr>
                    </a:p>
                  </a:txBody>
                  <a:tcPr marL="68580" marR="68580" marT="0" marB="0" anchor="ctr" anchorCtr="1"/>
                </a:tc>
                <a:extLst>
                  <a:ext uri="{0D108BD9-81ED-4DB2-BD59-A6C34878D82A}">
                    <a16:rowId xmlns:a16="http://schemas.microsoft.com/office/drawing/2014/main" val="3677211556"/>
                  </a:ext>
                </a:extLst>
              </a:tr>
              <a:tr h="644265">
                <a:tc>
                  <a:txBody>
                    <a:bodyPr/>
                    <a:lstStyle/>
                    <a:p>
                      <a:pPr algn="ctr">
                        <a:spcAft>
                          <a:spcPts val="0"/>
                        </a:spcAft>
                      </a:pPr>
                      <a:r>
                        <a:rPr lang="en-US" sz="1800" dirty="0">
                          <a:effectLst/>
                        </a:rPr>
                        <a:t>Amplifier</a:t>
                      </a:r>
                      <a:br>
                        <a:rPr lang="en-US" sz="1800" dirty="0">
                          <a:effectLst/>
                        </a:rPr>
                      </a:br>
                      <a:r>
                        <a:rPr lang="en-US" sz="1800" dirty="0">
                          <a:effectLst/>
                        </a:rPr>
                        <a:t> type</a:t>
                      </a:r>
                      <a:endParaRPr lang="en-US" sz="1800" dirty="0">
                        <a:effectLst/>
                        <a:latin typeface="Times New Roman" panose="02020603050405020304" pitchFamily="18" charset="0"/>
                        <a:ea typeface="Times New Roman" panose="02020603050405020304" pitchFamily="18" charset="0"/>
                      </a:endParaRPr>
                    </a:p>
                  </a:txBody>
                  <a:tcPr marL="68580" marR="68580" marT="0" marB="0" anchor="ctr" anchorCtr="1"/>
                </a:tc>
                <a:tc>
                  <a:txBody>
                    <a:bodyPr/>
                    <a:lstStyle/>
                    <a:p>
                      <a:pPr algn="ctr">
                        <a:spcAft>
                          <a:spcPts val="0"/>
                        </a:spcAft>
                      </a:pPr>
                      <a:r>
                        <a:rPr lang="en-US" sz="1800" dirty="0">
                          <a:effectLst/>
                        </a:rPr>
                        <a:t>Differential Amplifier </a:t>
                      </a:r>
                      <a:br>
                        <a:rPr lang="en-US" sz="1800" dirty="0">
                          <a:effectLst/>
                        </a:rPr>
                      </a:br>
                      <a:r>
                        <a:rPr lang="en-US" sz="1800" dirty="0">
                          <a:effectLst/>
                        </a:rPr>
                        <a:t>(M1-M4) Current mirror (M5-M6) (diode)</a:t>
                      </a:r>
                      <a:endParaRPr lang="en-US" sz="1800" dirty="0">
                        <a:effectLst/>
                        <a:latin typeface="Times New Roman" panose="02020603050405020304" pitchFamily="18" charset="0"/>
                        <a:ea typeface="Times New Roman" panose="02020603050405020304" pitchFamily="18" charset="0"/>
                      </a:endParaRPr>
                    </a:p>
                  </a:txBody>
                  <a:tcPr marL="68580" marR="68580" marT="0" marB="0" anchor="ctr" anchorCtr="1"/>
                </a:tc>
                <a:extLst>
                  <a:ext uri="{0D108BD9-81ED-4DB2-BD59-A6C34878D82A}">
                    <a16:rowId xmlns:a16="http://schemas.microsoft.com/office/drawing/2014/main" val="1281623030"/>
                  </a:ext>
                </a:extLst>
              </a:tr>
              <a:tr h="1115523">
                <a:tc>
                  <a:txBody>
                    <a:bodyPr/>
                    <a:lstStyle/>
                    <a:p>
                      <a:pPr algn="ctr">
                        <a:spcAft>
                          <a:spcPts val="0"/>
                        </a:spcAft>
                      </a:pPr>
                      <a:r>
                        <a:rPr lang="en-US" sz="1800" dirty="0">
                          <a:effectLst/>
                        </a:rPr>
                        <a:t>Circuit </a:t>
                      </a:r>
                      <a:br>
                        <a:rPr lang="en-US" sz="1800" dirty="0">
                          <a:effectLst/>
                        </a:rPr>
                      </a:br>
                      <a:r>
                        <a:rPr lang="en-US" sz="1800" dirty="0">
                          <a:effectLst/>
                        </a:rPr>
                        <a:t>operation</a:t>
                      </a:r>
                      <a:endParaRPr lang="en-US" sz="1800" dirty="0">
                        <a:effectLst/>
                        <a:latin typeface="Times New Roman" panose="02020603050405020304" pitchFamily="18" charset="0"/>
                        <a:ea typeface="Times New Roman" panose="02020603050405020304" pitchFamily="18" charset="0"/>
                      </a:endParaRPr>
                    </a:p>
                  </a:txBody>
                  <a:tcPr marL="68580" marR="68580" marT="0" marB="0" anchor="ctr" anchorCtr="1"/>
                </a:tc>
                <a:tc>
                  <a:txBody>
                    <a:bodyPr/>
                    <a:lstStyle/>
                    <a:p>
                      <a:pPr algn="ctr">
                        <a:spcAft>
                          <a:spcPts val="0"/>
                        </a:spcAft>
                      </a:pPr>
                      <a:r>
                        <a:rPr lang="en-US" sz="1800" dirty="0">
                          <a:effectLst/>
                        </a:rPr>
                        <a:t>If V</a:t>
                      </a:r>
                      <a:r>
                        <a:rPr lang="en-US" sz="1800" baseline="-25000" dirty="0">
                          <a:effectLst/>
                        </a:rPr>
                        <a:t>in </a:t>
                      </a:r>
                      <a:r>
                        <a:rPr lang="en-US" sz="1800" dirty="0">
                          <a:effectLst/>
                        </a:rPr>
                        <a:t>&gt; </a:t>
                      </a:r>
                      <a:r>
                        <a:rPr lang="en-US" sz="1800" dirty="0" err="1">
                          <a:effectLst/>
                        </a:rPr>
                        <a:t>V</a:t>
                      </a:r>
                      <a:r>
                        <a:rPr lang="en-US" sz="1800" baseline="-25000" dirty="0" err="1">
                          <a:effectLst/>
                        </a:rPr>
                        <a:t>peak</a:t>
                      </a:r>
                      <a:r>
                        <a:rPr lang="en-US" sz="1800" dirty="0">
                          <a:effectLst/>
                        </a:rPr>
                        <a:t>, the current through M5 and M6 charging the capacitor. </a:t>
                      </a:r>
                      <a:endParaRPr lang="en-US" sz="1800" dirty="0">
                        <a:effectLst/>
                        <a:latin typeface="Times New Roman" panose="02020603050405020304" pitchFamily="18" charset="0"/>
                        <a:ea typeface="Times New Roman" panose="02020603050405020304" pitchFamily="18" charset="0"/>
                      </a:endParaRPr>
                    </a:p>
                  </a:txBody>
                  <a:tcPr marL="68580" marR="68580" marT="0" marB="0" anchor="ctr" anchorCtr="1"/>
                </a:tc>
                <a:extLst>
                  <a:ext uri="{0D108BD9-81ED-4DB2-BD59-A6C34878D82A}">
                    <a16:rowId xmlns:a16="http://schemas.microsoft.com/office/drawing/2014/main" val="3487058253"/>
                  </a:ext>
                </a:extLst>
              </a:tr>
              <a:tr h="966398">
                <a:tc>
                  <a:txBody>
                    <a:bodyPr/>
                    <a:lstStyle/>
                    <a:p>
                      <a:pPr algn="ctr">
                        <a:spcAft>
                          <a:spcPts val="0"/>
                        </a:spcAft>
                      </a:pPr>
                      <a:r>
                        <a:rPr lang="en-US" sz="1800" dirty="0">
                          <a:effectLst/>
                        </a:rPr>
                        <a:t>Droop rate control </a:t>
                      </a:r>
                      <a:endParaRPr lang="en-US" sz="1800" dirty="0">
                        <a:effectLst/>
                        <a:latin typeface="Times New Roman" panose="02020603050405020304" pitchFamily="18" charset="0"/>
                        <a:ea typeface="Times New Roman" panose="02020603050405020304" pitchFamily="18" charset="0"/>
                      </a:endParaRPr>
                    </a:p>
                  </a:txBody>
                  <a:tcPr marL="68580" marR="68580" marT="0" marB="0" anchor="ctr" anchorCtr="1"/>
                </a:tc>
                <a:tc>
                  <a:txBody>
                    <a:bodyPr/>
                    <a:lstStyle/>
                    <a:p>
                      <a:pPr algn="ctr">
                        <a:spcAft>
                          <a:spcPts val="0"/>
                        </a:spcAft>
                      </a:pPr>
                      <a:r>
                        <a:rPr lang="en-US" sz="1800" dirty="0">
                          <a:effectLst/>
                        </a:rPr>
                        <a:t>The droop rate controlled</a:t>
                      </a:r>
                      <a:br>
                        <a:rPr lang="en-US" sz="1800" dirty="0">
                          <a:effectLst/>
                        </a:rPr>
                      </a:br>
                      <a:r>
                        <a:rPr lang="en-US" sz="1800" dirty="0">
                          <a:effectLst/>
                        </a:rPr>
                        <a:t> by capacitance values</a:t>
                      </a:r>
                      <a:br>
                        <a:rPr lang="en-US" sz="1800" dirty="0">
                          <a:effectLst/>
                        </a:rPr>
                      </a:br>
                      <a:r>
                        <a:rPr lang="en-US" sz="1800" dirty="0">
                          <a:effectLst/>
                        </a:rPr>
                        <a:t> and current source.   </a:t>
                      </a:r>
                      <a:endParaRPr lang="en-US" sz="1800" dirty="0">
                        <a:effectLst/>
                        <a:latin typeface="Times New Roman" panose="02020603050405020304" pitchFamily="18" charset="0"/>
                        <a:ea typeface="Times New Roman" panose="02020603050405020304" pitchFamily="18" charset="0"/>
                      </a:endParaRPr>
                    </a:p>
                  </a:txBody>
                  <a:tcPr marL="68580" marR="68580" marT="0" marB="0" anchor="ctr" anchorCtr="1"/>
                </a:tc>
                <a:extLst>
                  <a:ext uri="{0D108BD9-81ED-4DB2-BD59-A6C34878D82A}">
                    <a16:rowId xmlns:a16="http://schemas.microsoft.com/office/drawing/2014/main" val="1405626142"/>
                  </a:ext>
                </a:extLst>
              </a:tr>
            </a:tbl>
          </a:graphicData>
        </a:graphic>
      </p:graphicFrame>
      <p:sp>
        <p:nvSpPr>
          <p:cNvPr id="6" name="מציין מיקום של כותרת תחתונה 5">
            <a:extLst>
              <a:ext uri="{FF2B5EF4-FFF2-40B4-BE49-F238E27FC236}">
                <a16:creationId xmlns:a16="http://schemas.microsoft.com/office/drawing/2014/main" id="{43732239-09E0-4637-B2DE-2B63E2D5CF5F}"/>
              </a:ext>
            </a:extLst>
          </p:cNvPr>
          <p:cNvSpPr>
            <a:spLocks noGrp="1"/>
          </p:cNvSpPr>
          <p:nvPr>
            <p:ph type="ftr" sz="quarter" idx="11"/>
          </p:nvPr>
        </p:nvSpPr>
        <p:spPr>
          <a:xfrm>
            <a:off x="4038600" y="6482934"/>
            <a:ext cx="4114800" cy="365125"/>
          </a:xfrm>
        </p:spPr>
        <p:txBody>
          <a:bodyPr/>
          <a:lstStyle/>
          <a:p>
            <a:r>
              <a:rPr lang="en-US" sz="1800" dirty="0"/>
              <a:t>17</a:t>
            </a:r>
            <a:endParaRPr lang="he-IL" sz="1800" dirty="0"/>
          </a:p>
        </p:txBody>
      </p:sp>
    </p:spTree>
    <p:extLst>
      <p:ext uri="{BB962C8B-B14F-4D97-AF65-F5344CB8AC3E}">
        <p14:creationId xmlns:p14="http://schemas.microsoft.com/office/powerpoint/2010/main" val="499629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BFE5AA-337B-4F2C-BFAA-8AEE67BF56DA}"/>
              </a:ext>
            </a:extLst>
          </p:cNvPr>
          <p:cNvSpPr/>
          <p:nvPr/>
        </p:nvSpPr>
        <p:spPr>
          <a:xfrm>
            <a:off x="3791952" y="281236"/>
            <a:ext cx="4362092"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Bahnschrift Light Condensed" panose="020B0502040204020203" pitchFamily="34" charset="0"/>
              </a:rPr>
              <a:t>Possible Solutions</a:t>
            </a:r>
          </a:p>
        </p:txBody>
      </p:sp>
      <p:sp>
        <p:nvSpPr>
          <p:cNvPr id="3" name="Rectangle 2">
            <a:extLst>
              <a:ext uri="{FF2B5EF4-FFF2-40B4-BE49-F238E27FC236}">
                <a16:creationId xmlns:a16="http://schemas.microsoft.com/office/drawing/2014/main" id="{056D8598-B0D3-468F-A715-AC54A413598C}"/>
              </a:ext>
            </a:extLst>
          </p:cNvPr>
          <p:cNvSpPr/>
          <p:nvPr/>
        </p:nvSpPr>
        <p:spPr>
          <a:xfrm>
            <a:off x="437814" y="1368714"/>
            <a:ext cx="11316372" cy="584775"/>
          </a:xfrm>
          <a:prstGeom prst="rect">
            <a:avLst/>
          </a:prstGeom>
        </p:spPr>
        <p:txBody>
          <a:bodyPr wrap="square">
            <a:spAutoFit/>
          </a:bodyPr>
          <a:lstStyle/>
          <a:p>
            <a:pPr algn="ctr"/>
            <a:r>
              <a:rPr lang="en-US" sz="3200" dirty="0">
                <a:latin typeface="Bahnschrift Light Condensed" panose="020B0502040204020203" pitchFamily="34" charset="0"/>
              </a:rPr>
              <a:t>3</a:t>
            </a:r>
            <a:r>
              <a:rPr lang="en-US" sz="3200" baseline="30000" dirty="0">
                <a:latin typeface="Bahnschrift Light Condensed" panose="020B0502040204020203" pitchFamily="34" charset="0"/>
              </a:rPr>
              <a:t>rd</a:t>
            </a:r>
            <a:r>
              <a:rPr lang="en-US" sz="3200" dirty="0">
                <a:latin typeface="Bahnschrift Light Condensed" panose="020B0502040204020203" pitchFamily="34" charset="0"/>
              </a:rPr>
              <a:t>  Solution: Differential positive peak detector</a:t>
            </a:r>
          </a:p>
        </p:txBody>
      </p:sp>
      <p:pic>
        <p:nvPicPr>
          <p:cNvPr id="4" name="Picture 3">
            <a:extLst>
              <a:ext uri="{FF2B5EF4-FFF2-40B4-BE49-F238E27FC236}">
                <a16:creationId xmlns:a16="http://schemas.microsoft.com/office/drawing/2014/main" id="{8CBF1AA4-0522-4D59-9415-C0FBDF8C03CF}"/>
              </a:ext>
            </a:extLst>
          </p:cNvPr>
          <p:cNvPicPr>
            <a:picLocks noChangeAspect="1"/>
          </p:cNvPicPr>
          <p:nvPr/>
        </p:nvPicPr>
        <p:blipFill rotWithShape="1">
          <a:blip r:embed="rId2">
            <a:clrChange>
              <a:clrFrom>
                <a:srgbClr val="FDDDBD"/>
              </a:clrFrom>
              <a:clrTo>
                <a:srgbClr val="FDDDBD">
                  <a:alpha val="0"/>
                </a:srgbClr>
              </a:clrTo>
            </a:clrChange>
            <a:extLst>
              <a:ext uri="{BEBA8EAE-BF5A-486C-A8C5-ECC9F3942E4B}">
                <a14:imgProps xmlns:a14="http://schemas.microsoft.com/office/drawing/2010/main">
                  <a14:imgLayer r:embed="rId3">
                    <a14:imgEffect>
                      <a14:sharpenSoften amount="50000"/>
                    </a14:imgEffect>
                  </a14:imgLayer>
                </a14:imgProps>
              </a:ext>
            </a:extLst>
          </a:blip>
          <a:srcRect l="3860" t="8977" r="2988" b="14758"/>
          <a:stretch/>
        </p:blipFill>
        <p:spPr>
          <a:xfrm>
            <a:off x="0" y="2117637"/>
            <a:ext cx="7923111" cy="3576581"/>
          </a:xfrm>
          <a:prstGeom prst="rect">
            <a:avLst/>
          </a:prstGeom>
        </p:spPr>
      </p:pic>
      <p:graphicFrame>
        <p:nvGraphicFramePr>
          <p:cNvPr id="5" name="טבלה 2">
            <a:extLst>
              <a:ext uri="{FF2B5EF4-FFF2-40B4-BE49-F238E27FC236}">
                <a16:creationId xmlns:a16="http://schemas.microsoft.com/office/drawing/2014/main" id="{383A0379-4436-4159-AF5F-3B329FE89435}"/>
              </a:ext>
            </a:extLst>
          </p:cNvPr>
          <p:cNvGraphicFramePr>
            <a:graphicFrameLocks noGrp="1"/>
          </p:cNvGraphicFramePr>
          <p:nvPr>
            <p:extLst>
              <p:ext uri="{D42A27DB-BD31-4B8C-83A1-F6EECF244321}">
                <p14:modId xmlns:p14="http://schemas.microsoft.com/office/powerpoint/2010/main" val="643437841"/>
              </p:ext>
            </p:extLst>
          </p:nvPr>
        </p:nvGraphicFramePr>
        <p:xfrm>
          <a:off x="8050357" y="2117637"/>
          <a:ext cx="4023440" cy="3139440"/>
        </p:xfrm>
        <a:graphic>
          <a:graphicData uri="http://schemas.openxmlformats.org/drawingml/2006/table">
            <a:tbl>
              <a:tblPr firstRow="1" firstCol="1" bandRow="1">
                <a:tableStyleId>{5C22544A-7EE6-4342-B048-85BDC9FD1C3A}</a:tableStyleId>
              </a:tblPr>
              <a:tblGrid>
                <a:gridCol w="1198418">
                  <a:extLst>
                    <a:ext uri="{9D8B030D-6E8A-4147-A177-3AD203B41FA5}">
                      <a16:colId xmlns:a16="http://schemas.microsoft.com/office/drawing/2014/main" val="1720942274"/>
                    </a:ext>
                  </a:extLst>
                </a:gridCol>
                <a:gridCol w="2825022">
                  <a:extLst>
                    <a:ext uri="{9D8B030D-6E8A-4147-A177-3AD203B41FA5}">
                      <a16:colId xmlns:a16="http://schemas.microsoft.com/office/drawing/2014/main" val="2878625792"/>
                    </a:ext>
                  </a:extLst>
                </a:gridCol>
              </a:tblGrid>
              <a:tr h="0">
                <a:tc>
                  <a:txBody>
                    <a:bodyPr/>
                    <a:lstStyle/>
                    <a:p>
                      <a:pPr algn="ctr">
                        <a:spcAft>
                          <a:spcPts val="0"/>
                        </a:spcAft>
                      </a:pPr>
                      <a:r>
                        <a:rPr lang="en-US" sz="1200">
                          <a:effectLst/>
                        </a:rPr>
                        <a:t> </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spcAft>
                          <a:spcPts val="0"/>
                        </a:spcAft>
                      </a:pPr>
                      <a:r>
                        <a:rPr lang="en-US" sz="2400" dirty="0">
                          <a:effectLst/>
                        </a:rPr>
                        <a:t>3</a:t>
                      </a:r>
                      <a:r>
                        <a:rPr lang="en-US" sz="2400" baseline="30000" dirty="0">
                          <a:effectLst/>
                        </a:rPr>
                        <a:t>rd</a:t>
                      </a:r>
                      <a:r>
                        <a:rPr lang="en-US" sz="2400" dirty="0">
                          <a:effectLst/>
                        </a:rPr>
                        <a:t> circuit</a:t>
                      </a:r>
                      <a:endParaRPr lang="en-US" sz="24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787389161"/>
                  </a:ext>
                </a:extLst>
              </a:tr>
              <a:tr h="0">
                <a:tc>
                  <a:txBody>
                    <a:bodyPr/>
                    <a:lstStyle/>
                    <a:p>
                      <a:pPr algn="ctr">
                        <a:spcAft>
                          <a:spcPts val="0"/>
                        </a:spcAft>
                      </a:pPr>
                      <a:r>
                        <a:rPr lang="en-US" sz="1800" dirty="0">
                          <a:effectLst/>
                        </a:rPr>
                        <a:t>Type of amplifier used </a:t>
                      </a:r>
                      <a:endParaRPr lang="en-US" sz="1800" dirty="0">
                        <a:effectLst/>
                        <a:latin typeface="Times New Roman" panose="02020603050405020304" pitchFamily="18" charset="0"/>
                        <a:ea typeface="Times New Roman" panose="02020603050405020304" pitchFamily="18" charset="0"/>
                      </a:endParaRPr>
                    </a:p>
                  </a:txBody>
                  <a:tcPr marL="68580" marR="68580" marT="0" marB="0" anchor="ctr" anchorCtr="1"/>
                </a:tc>
                <a:tc>
                  <a:txBody>
                    <a:bodyPr/>
                    <a:lstStyle/>
                    <a:p>
                      <a:pPr algn="ctr">
                        <a:spcAft>
                          <a:spcPts val="0"/>
                        </a:spcAft>
                      </a:pPr>
                      <a:r>
                        <a:rPr lang="en-US" sz="1600" dirty="0">
                          <a:effectLst/>
                        </a:rPr>
                        <a:t>Differential version of peak detector using current mirror</a:t>
                      </a:r>
                      <a:endParaRPr lang="en-US" sz="1600" dirty="0">
                        <a:effectLst/>
                        <a:latin typeface="Times New Roman" panose="02020603050405020304" pitchFamily="18" charset="0"/>
                        <a:ea typeface="Times New Roman" panose="02020603050405020304" pitchFamily="18" charset="0"/>
                      </a:endParaRPr>
                    </a:p>
                  </a:txBody>
                  <a:tcPr marL="68580" marR="68580" marT="0" marB="0" anchor="ctr" anchorCtr="1"/>
                </a:tc>
                <a:extLst>
                  <a:ext uri="{0D108BD9-81ED-4DB2-BD59-A6C34878D82A}">
                    <a16:rowId xmlns:a16="http://schemas.microsoft.com/office/drawing/2014/main" val="2900663096"/>
                  </a:ext>
                </a:extLst>
              </a:tr>
              <a:tr h="160050">
                <a:tc>
                  <a:txBody>
                    <a:bodyPr/>
                    <a:lstStyle/>
                    <a:p>
                      <a:pPr algn="ctr">
                        <a:spcAft>
                          <a:spcPts val="0"/>
                        </a:spcAft>
                      </a:pPr>
                      <a:r>
                        <a:rPr lang="en-US" sz="1800" dirty="0">
                          <a:effectLst/>
                        </a:rPr>
                        <a:t>Operation of the circuits</a:t>
                      </a:r>
                      <a:endParaRPr lang="en-US" sz="1800" dirty="0">
                        <a:effectLst/>
                        <a:latin typeface="Times New Roman" panose="02020603050405020304" pitchFamily="18" charset="0"/>
                        <a:ea typeface="Times New Roman" panose="02020603050405020304" pitchFamily="18" charset="0"/>
                      </a:endParaRPr>
                    </a:p>
                  </a:txBody>
                  <a:tcPr marL="68580" marR="68580" marT="0" marB="0" anchor="ctr" anchorCtr="1"/>
                </a:tc>
                <a:tc>
                  <a:txBody>
                    <a:bodyPr/>
                    <a:lstStyle/>
                    <a:p>
                      <a:pPr algn="ctr">
                        <a:spcAft>
                          <a:spcPts val="0"/>
                        </a:spcAft>
                      </a:pPr>
                      <a:r>
                        <a:rPr lang="en-US" sz="1600" dirty="0"/>
                        <a:t>Two input signals are fed into the circuit. The single ended output peak voltage is thus the maximum of the two peak voltages.</a:t>
                      </a:r>
                      <a:endParaRPr lang="en-US" sz="1600" dirty="0">
                        <a:effectLst/>
                        <a:latin typeface="Times New Roman" panose="02020603050405020304" pitchFamily="18" charset="0"/>
                        <a:ea typeface="Times New Roman" panose="02020603050405020304" pitchFamily="18" charset="0"/>
                      </a:endParaRPr>
                    </a:p>
                  </a:txBody>
                  <a:tcPr marL="68580" marR="68580" marT="0" marB="0" anchor="ctr" anchorCtr="1"/>
                </a:tc>
                <a:extLst>
                  <a:ext uri="{0D108BD9-81ED-4DB2-BD59-A6C34878D82A}">
                    <a16:rowId xmlns:a16="http://schemas.microsoft.com/office/drawing/2014/main" val="1607256247"/>
                  </a:ext>
                </a:extLst>
              </a:tr>
              <a:tr h="0">
                <a:tc>
                  <a:txBody>
                    <a:bodyPr/>
                    <a:lstStyle/>
                    <a:p>
                      <a:pPr algn="ctr">
                        <a:spcAft>
                          <a:spcPts val="0"/>
                        </a:spcAft>
                      </a:pPr>
                      <a:r>
                        <a:rPr lang="en-US" sz="1800" dirty="0">
                          <a:effectLst/>
                        </a:rPr>
                        <a:t>Droop rate control </a:t>
                      </a:r>
                      <a:endParaRPr lang="en-US" sz="1800" dirty="0">
                        <a:effectLst/>
                        <a:latin typeface="Times New Roman" panose="02020603050405020304" pitchFamily="18" charset="0"/>
                        <a:ea typeface="Times New Roman" panose="02020603050405020304" pitchFamily="18" charset="0"/>
                      </a:endParaRPr>
                    </a:p>
                  </a:txBody>
                  <a:tcPr marL="68580" marR="68580" marT="0" marB="0" anchor="ctr" anchorCtr="1"/>
                </a:tc>
                <a:tc>
                  <a:txBody>
                    <a:bodyPr/>
                    <a:lstStyle/>
                    <a:p>
                      <a:pPr algn="ctr">
                        <a:spcAft>
                          <a:spcPts val="0"/>
                        </a:spcAft>
                      </a:pPr>
                      <a:r>
                        <a:rPr lang="en-US" sz="1600" dirty="0">
                          <a:effectLst/>
                        </a:rPr>
                        <a:t>controlled by adjusting the values of capacitance and current source.   </a:t>
                      </a:r>
                      <a:endParaRPr lang="en-US" sz="1600" dirty="0">
                        <a:effectLst/>
                        <a:latin typeface="Times New Roman" panose="02020603050405020304" pitchFamily="18" charset="0"/>
                        <a:ea typeface="Times New Roman" panose="02020603050405020304" pitchFamily="18" charset="0"/>
                      </a:endParaRPr>
                    </a:p>
                  </a:txBody>
                  <a:tcPr marL="68580" marR="68580" marT="0" marB="0" anchor="ctr" anchorCtr="1"/>
                </a:tc>
                <a:extLst>
                  <a:ext uri="{0D108BD9-81ED-4DB2-BD59-A6C34878D82A}">
                    <a16:rowId xmlns:a16="http://schemas.microsoft.com/office/drawing/2014/main" val="115978184"/>
                  </a:ext>
                </a:extLst>
              </a:tr>
            </a:tbl>
          </a:graphicData>
        </a:graphic>
      </p:graphicFrame>
      <p:sp>
        <p:nvSpPr>
          <p:cNvPr id="6" name="מציין מיקום של כותרת תחתונה 5">
            <a:extLst>
              <a:ext uri="{FF2B5EF4-FFF2-40B4-BE49-F238E27FC236}">
                <a16:creationId xmlns:a16="http://schemas.microsoft.com/office/drawing/2014/main" id="{7C471B1F-A307-4F19-B846-BAD940EC611E}"/>
              </a:ext>
            </a:extLst>
          </p:cNvPr>
          <p:cNvSpPr>
            <a:spLocks noGrp="1"/>
          </p:cNvSpPr>
          <p:nvPr>
            <p:ph type="ftr" sz="quarter" idx="11"/>
          </p:nvPr>
        </p:nvSpPr>
        <p:spPr>
          <a:xfrm>
            <a:off x="4038600" y="6492875"/>
            <a:ext cx="4114800" cy="365125"/>
          </a:xfrm>
        </p:spPr>
        <p:txBody>
          <a:bodyPr/>
          <a:lstStyle/>
          <a:p>
            <a:r>
              <a:rPr lang="en-US" sz="1800" dirty="0"/>
              <a:t>18</a:t>
            </a:r>
            <a:endParaRPr lang="he-IL" sz="1800" dirty="0"/>
          </a:p>
        </p:txBody>
      </p:sp>
    </p:spTree>
    <p:extLst>
      <p:ext uri="{BB962C8B-B14F-4D97-AF65-F5344CB8AC3E}">
        <p14:creationId xmlns:p14="http://schemas.microsoft.com/office/powerpoint/2010/main" val="233427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364BAEF-E982-425B-97CA-CC3A154C766C}"/>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5185648" y="1194793"/>
            <a:ext cx="6581775" cy="4819650"/>
          </a:xfrm>
          <a:prstGeom prst="rect">
            <a:avLst/>
          </a:prstGeom>
        </p:spPr>
      </p:pic>
      <p:sp>
        <p:nvSpPr>
          <p:cNvPr id="2" name="Rectangle 1">
            <a:extLst>
              <a:ext uri="{FF2B5EF4-FFF2-40B4-BE49-F238E27FC236}">
                <a16:creationId xmlns:a16="http://schemas.microsoft.com/office/drawing/2014/main" id="{3C31B1CA-F62F-4ED4-A1B2-FA5C6569778F}"/>
              </a:ext>
            </a:extLst>
          </p:cNvPr>
          <p:cNvSpPr/>
          <p:nvPr/>
        </p:nvSpPr>
        <p:spPr>
          <a:xfrm>
            <a:off x="2859105" y="281236"/>
            <a:ext cx="6227795" cy="830997"/>
          </a:xfrm>
          <a:prstGeom prst="rect">
            <a:avLst/>
          </a:prstGeom>
          <a:noFill/>
        </p:spPr>
        <p:txBody>
          <a:bodyPr wrap="none" lIns="91440" tIns="45720" rIns="91440" bIns="45720">
            <a:spAutoFit/>
          </a:bodyPr>
          <a:lstStyle/>
          <a:p>
            <a:pPr algn="ctr"/>
            <a:r>
              <a:rPr lang="en-US" sz="4800" dirty="0">
                <a:ln w="0"/>
                <a:effectLst>
                  <a:outerShdw blurRad="38100" dist="19050" dir="2700000" algn="tl" rotWithShape="0">
                    <a:schemeClr val="dk1">
                      <a:alpha val="40000"/>
                    </a:schemeClr>
                  </a:outerShdw>
                </a:effectLst>
                <a:latin typeface="Bahnschrift Light Condensed" panose="020B0502040204020203" pitchFamily="34" charset="0"/>
              </a:rPr>
              <a:t>Learning the technology</a:t>
            </a:r>
          </a:p>
        </p:txBody>
      </p:sp>
      <p:sp>
        <p:nvSpPr>
          <p:cNvPr id="3" name="Rectangle 2">
            <a:extLst>
              <a:ext uri="{FF2B5EF4-FFF2-40B4-BE49-F238E27FC236}">
                <a16:creationId xmlns:a16="http://schemas.microsoft.com/office/drawing/2014/main" id="{5E38B3AF-5EC0-490E-A25F-5DA997C67E2A}"/>
              </a:ext>
            </a:extLst>
          </p:cNvPr>
          <p:cNvSpPr/>
          <p:nvPr/>
        </p:nvSpPr>
        <p:spPr>
          <a:xfrm>
            <a:off x="651113" y="1764206"/>
            <a:ext cx="3817370" cy="2862322"/>
          </a:xfrm>
          <a:prstGeom prst="rect">
            <a:avLst/>
          </a:prstGeom>
        </p:spPr>
        <p:txBody>
          <a:bodyPr wrap="square">
            <a:spAutoFit/>
          </a:bodyPr>
          <a:lstStyle/>
          <a:p>
            <a:r>
              <a:rPr lang="en-US" sz="4000" dirty="0">
                <a:latin typeface="Bahnschrift Light Condensed" panose="020B0502040204020203" pitchFamily="34" charset="0"/>
              </a:rPr>
              <a:t>  180nm technology</a:t>
            </a:r>
          </a:p>
          <a:p>
            <a:r>
              <a:rPr lang="en-US" sz="2800" dirty="0">
                <a:latin typeface="Bahnschrift Light Condensed" panose="020B0502040204020203" pitchFamily="34" charset="0"/>
              </a:rPr>
              <a:t>was selected for this project.</a:t>
            </a:r>
          </a:p>
          <a:p>
            <a:endParaRPr lang="en-US" sz="2800" dirty="0">
              <a:latin typeface="Bahnschrift Light Condensed" panose="020B0502040204020203" pitchFamily="34" charset="0"/>
            </a:endParaRPr>
          </a:p>
          <a:p>
            <a:r>
              <a:rPr lang="en-US" sz="2800" dirty="0">
                <a:latin typeface="Bahnschrift Light Condensed" panose="020B0502040204020203" pitchFamily="34" charset="0"/>
              </a:rPr>
              <a:t>     We tested the CMOS behaviors in terms of DC, transient and AC analysis.</a:t>
            </a:r>
          </a:p>
        </p:txBody>
      </p:sp>
      <p:graphicFrame>
        <p:nvGraphicFramePr>
          <p:cNvPr id="10" name="Object 9">
            <a:extLst>
              <a:ext uri="{FF2B5EF4-FFF2-40B4-BE49-F238E27FC236}">
                <a16:creationId xmlns:a16="http://schemas.microsoft.com/office/drawing/2014/main" id="{DC71B28F-E6CF-4702-A309-4C720FDD61BE}"/>
              </a:ext>
            </a:extLst>
          </p:cNvPr>
          <p:cNvGraphicFramePr>
            <a:graphicFrameLocks noChangeAspect="1"/>
          </p:cNvGraphicFramePr>
          <p:nvPr>
            <p:extLst>
              <p:ext uri="{D42A27DB-BD31-4B8C-83A1-F6EECF244321}">
                <p14:modId xmlns:p14="http://schemas.microsoft.com/office/powerpoint/2010/main" val="1211265199"/>
              </p:ext>
            </p:extLst>
          </p:nvPr>
        </p:nvGraphicFramePr>
        <p:xfrm>
          <a:off x="424577" y="6014443"/>
          <a:ext cx="5697538" cy="467265"/>
        </p:xfrm>
        <a:graphic>
          <a:graphicData uri="http://schemas.openxmlformats.org/presentationml/2006/ole">
            <mc:AlternateContent xmlns:mc="http://schemas.openxmlformats.org/markup-compatibility/2006">
              <mc:Choice xmlns:v="urn:schemas-microsoft-com:vml" Requires="v">
                <p:oleObj spid="_x0000_s4120" name="Equation" r:id="rId5" imgW="2590560" imgH="228600" progId="Equation.DSMT4">
                  <p:embed/>
                </p:oleObj>
              </mc:Choice>
              <mc:Fallback>
                <p:oleObj name="Equation" r:id="rId5" imgW="2590560" imgH="228600" progId="Equation.DSMT4">
                  <p:embed/>
                  <p:pic>
                    <p:nvPicPr>
                      <p:cNvPr id="2" name="Object 1">
                        <a:extLst>
                          <a:ext uri="{FF2B5EF4-FFF2-40B4-BE49-F238E27FC236}">
                            <a16:creationId xmlns:a16="http://schemas.microsoft.com/office/drawing/2014/main" id="{B921FE9D-580F-4212-9F08-E30D180CE5B5}"/>
                          </a:ext>
                        </a:extLst>
                      </p:cNvPr>
                      <p:cNvPicPr/>
                      <p:nvPr/>
                    </p:nvPicPr>
                    <p:blipFill>
                      <a:blip r:embed="rId6"/>
                      <a:stretch>
                        <a:fillRect/>
                      </a:stretch>
                    </p:blipFill>
                    <p:spPr>
                      <a:xfrm>
                        <a:off x="424577" y="6014443"/>
                        <a:ext cx="5697538" cy="467265"/>
                      </a:xfrm>
                      <a:prstGeom prst="rect">
                        <a:avLst/>
                      </a:prstGeom>
                    </p:spPr>
                  </p:pic>
                </p:oleObj>
              </mc:Fallback>
            </mc:AlternateContent>
          </a:graphicData>
        </a:graphic>
      </p:graphicFrame>
      <p:sp>
        <p:nvSpPr>
          <p:cNvPr id="11" name="מציין מיקום של כותרת תחתונה 10">
            <a:extLst>
              <a:ext uri="{FF2B5EF4-FFF2-40B4-BE49-F238E27FC236}">
                <a16:creationId xmlns:a16="http://schemas.microsoft.com/office/drawing/2014/main" id="{D963B991-5FFF-4033-84F8-34B944F82A82}"/>
              </a:ext>
            </a:extLst>
          </p:cNvPr>
          <p:cNvSpPr>
            <a:spLocks noGrp="1"/>
          </p:cNvSpPr>
          <p:nvPr>
            <p:ph type="ftr" sz="quarter" idx="11"/>
          </p:nvPr>
        </p:nvSpPr>
        <p:spPr>
          <a:xfrm>
            <a:off x="4038600" y="6387132"/>
            <a:ext cx="4114800" cy="365125"/>
          </a:xfrm>
        </p:spPr>
        <p:txBody>
          <a:bodyPr/>
          <a:lstStyle/>
          <a:p>
            <a:r>
              <a:rPr lang="en-US" sz="1800" dirty="0"/>
              <a:t>19</a:t>
            </a:r>
            <a:endParaRPr lang="he-IL" sz="1800" dirty="0"/>
          </a:p>
        </p:txBody>
      </p:sp>
    </p:spTree>
    <p:extLst>
      <p:ext uri="{BB962C8B-B14F-4D97-AF65-F5344CB8AC3E}">
        <p14:creationId xmlns:p14="http://schemas.microsoft.com/office/powerpoint/2010/main" val="889824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ABEA0B-05A1-4515-BA2B-A4DFEBF843C1}"/>
              </a:ext>
            </a:extLst>
          </p:cNvPr>
          <p:cNvSpPr/>
          <p:nvPr/>
        </p:nvSpPr>
        <p:spPr>
          <a:xfrm>
            <a:off x="1192184" y="1352967"/>
            <a:ext cx="10401300" cy="5505033"/>
          </a:xfrm>
          <a:prstGeom prst="rect">
            <a:avLst/>
          </a:prstGeom>
        </p:spPr>
        <p:txBody>
          <a:bodyPr wrap="square">
            <a:spAutoFit/>
          </a:bodyPr>
          <a:lstStyle/>
          <a:p>
            <a:pPr marL="342900" indent="-342900">
              <a:lnSpc>
                <a:spcPct val="150000"/>
              </a:lnSpc>
              <a:buFont typeface="Wingdings" panose="05000000000000000000" pitchFamily="2" charset="2"/>
              <a:buChar char="Ø"/>
            </a:pPr>
            <a:r>
              <a:rPr lang="en-US" sz="3400" dirty="0">
                <a:latin typeface="Bahnschrift Light Condensed" panose="020B0502040204020203" pitchFamily="34" charset="0"/>
              </a:rPr>
              <a:t>  Background – What is a peak detector?</a:t>
            </a:r>
          </a:p>
          <a:p>
            <a:pPr marL="342900" indent="-342900">
              <a:lnSpc>
                <a:spcPct val="150000"/>
              </a:lnSpc>
              <a:buFont typeface="Wingdings" panose="05000000000000000000" pitchFamily="2" charset="2"/>
              <a:buChar char="Ø"/>
            </a:pPr>
            <a:r>
              <a:rPr lang="en-US" sz="3400" dirty="0">
                <a:latin typeface="Bahnschrift Light Condensed" panose="020B0502040204020203" pitchFamily="34" charset="0"/>
              </a:rPr>
              <a:t>  So, what’s the problem? - Naive peak detector implementation</a:t>
            </a:r>
          </a:p>
          <a:p>
            <a:pPr marL="342900" indent="-342900">
              <a:lnSpc>
                <a:spcPct val="150000"/>
              </a:lnSpc>
              <a:buFont typeface="Wingdings" panose="05000000000000000000" pitchFamily="2" charset="2"/>
              <a:buChar char="Ø"/>
            </a:pPr>
            <a:r>
              <a:rPr lang="en-US" sz="3400" dirty="0">
                <a:latin typeface="Bahnschrift Light Condensed" panose="020B0502040204020203" pitchFamily="34" charset="0"/>
              </a:rPr>
              <a:t>  Project definition and goals</a:t>
            </a:r>
          </a:p>
          <a:p>
            <a:pPr marL="342900" indent="-342900">
              <a:lnSpc>
                <a:spcPct val="150000"/>
              </a:lnSpc>
              <a:buFont typeface="Wingdings" panose="05000000000000000000" pitchFamily="2" charset="2"/>
              <a:buChar char="Ø"/>
            </a:pPr>
            <a:r>
              <a:rPr lang="en-US" sz="3400" dirty="0">
                <a:latin typeface="Bahnschrift Light Condensed" panose="020B0502040204020203" pitchFamily="34" charset="0"/>
              </a:rPr>
              <a:t>  Possible solutions and proposed Architectural designs</a:t>
            </a:r>
          </a:p>
          <a:p>
            <a:pPr marL="342900" indent="-342900">
              <a:lnSpc>
                <a:spcPct val="150000"/>
              </a:lnSpc>
              <a:buFont typeface="Wingdings" panose="05000000000000000000" pitchFamily="2" charset="2"/>
              <a:buChar char="Ø"/>
            </a:pPr>
            <a:r>
              <a:rPr lang="en-US" sz="3400" dirty="0">
                <a:latin typeface="Bahnschrift Light Condensed" panose="020B0502040204020203" pitchFamily="34" charset="0"/>
              </a:rPr>
              <a:t>  </a:t>
            </a:r>
            <a:r>
              <a:rPr lang="en-US" sz="3400">
                <a:latin typeface="Bahnschrift Light Condensed" panose="020B0502040204020203" pitchFamily="34" charset="0"/>
              </a:rPr>
              <a:t>What has </a:t>
            </a:r>
            <a:r>
              <a:rPr lang="en-US" sz="3400" dirty="0">
                <a:latin typeface="Bahnschrift Light Condensed" panose="020B0502040204020203" pitchFamily="34" charset="0"/>
              </a:rPr>
              <a:t>been done</a:t>
            </a:r>
          </a:p>
          <a:p>
            <a:pPr marL="342900" indent="-342900">
              <a:lnSpc>
                <a:spcPct val="150000"/>
              </a:lnSpc>
              <a:buFont typeface="Wingdings" panose="05000000000000000000" pitchFamily="2" charset="2"/>
              <a:buChar char="Ø"/>
            </a:pPr>
            <a:r>
              <a:rPr lang="en-US" sz="3400" dirty="0">
                <a:latin typeface="Bahnschrift Light Condensed" panose="020B0502040204020203" pitchFamily="34" charset="0"/>
              </a:rPr>
              <a:t>  Summary</a:t>
            </a:r>
          </a:p>
        </p:txBody>
      </p:sp>
      <p:sp>
        <p:nvSpPr>
          <p:cNvPr id="5" name="Rectangle 4">
            <a:extLst>
              <a:ext uri="{FF2B5EF4-FFF2-40B4-BE49-F238E27FC236}">
                <a16:creationId xmlns:a16="http://schemas.microsoft.com/office/drawing/2014/main" id="{8E3DFF2C-57E4-4915-93AF-7FF8427177A5}"/>
              </a:ext>
            </a:extLst>
          </p:cNvPr>
          <p:cNvSpPr/>
          <p:nvPr/>
        </p:nvSpPr>
        <p:spPr>
          <a:xfrm>
            <a:off x="4686299" y="164645"/>
            <a:ext cx="2268570" cy="1107996"/>
          </a:xfrm>
          <a:prstGeom prst="rect">
            <a:avLst/>
          </a:prstGeom>
          <a:noFill/>
        </p:spPr>
        <p:txBody>
          <a:bodyPr wrap="none" lIns="91440" tIns="45720" rIns="91440" bIns="45720">
            <a:spAutoFit/>
          </a:bodyPr>
          <a:lstStyle/>
          <a:p>
            <a:pPr algn="ctr"/>
            <a:r>
              <a:rPr lang="en-US" sz="6600" dirty="0">
                <a:ln w="0"/>
                <a:effectLst>
                  <a:outerShdw blurRad="38100" dist="19050" dir="2700000" algn="tl" rotWithShape="0">
                    <a:schemeClr val="dk1">
                      <a:alpha val="40000"/>
                    </a:schemeClr>
                  </a:outerShdw>
                </a:effectLst>
                <a:latin typeface="Bahnschrift Light Condensed" panose="020B0502040204020203" pitchFamily="34" charset="0"/>
              </a:rPr>
              <a:t>Agenda</a:t>
            </a:r>
            <a:endParaRPr lang="en-US" sz="5400" b="0" cap="none" spc="0" dirty="0">
              <a:ln w="0"/>
              <a:solidFill>
                <a:schemeClr val="tx1"/>
              </a:solidFill>
              <a:effectLst>
                <a:outerShdw blurRad="38100" dist="19050" dir="2700000" algn="tl" rotWithShape="0">
                  <a:schemeClr val="dk1">
                    <a:alpha val="40000"/>
                  </a:schemeClr>
                </a:outerShdw>
              </a:effectLst>
              <a:latin typeface="Bahnschrift Light Condensed" panose="020B0502040204020203" pitchFamily="34" charset="0"/>
            </a:endParaRPr>
          </a:p>
        </p:txBody>
      </p:sp>
      <p:sp>
        <p:nvSpPr>
          <p:cNvPr id="2" name="מציין מיקום של כותרת תחתונה 1">
            <a:extLst>
              <a:ext uri="{FF2B5EF4-FFF2-40B4-BE49-F238E27FC236}">
                <a16:creationId xmlns:a16="http://schemas.microsoft.com/office/drawing/2014/main" id="{0E7712F8-E532-4CF4-931D-09E1F61A14C0}"/>
              </a:ext>
            </a:extLst>
          </p:cNvPr>
          <p:cNvSpPr>
            <a:spLocks noGrp="1"/>
          </p:cNvSpPr>
          <p:nvPr>
            <p:ph type="ftr" sz="quarter" idx="11"/>
          </p:nvPr>
        </p:nvSpPr>
        <p:spPr/>
        <p:txBody>
          <a:bodyPr/>
          <a:lstStyle/>
          <a:p>
            <a:r>
              <a:rPr lang="en-US" sz="1800" dirty="0"/>
              <a:t>2</a:t>
            </a:r>
            <a:endParaRPr lang="he-IL" sz="1800" dirty="0"/>
          </a:p>
        </p:txBody>
      </p:sp>
    </p:spTree>
    <p:extLst>
      <p:ext uri="{BB962C8B-B14F-4D97-AF65-F5344CB8AC3E}">
        <p14:creationId xmlns:p14="http://schemas.microsoft.com/office/powerpoint/2010/main" val="217047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 calcmode="lin" valueType="num">
                                      <p:cBhvr additive="base">
                                        <p:cTn id="18" dur="500" fill="hold"/>
                                        <p:tgtEl>
                                          <p:spTgt spid="4">
                                            <p:txEl>
                                              <p:pRg st="1" end="1"/>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 calcmode="lin" valueType="num">
                                      <p:cBhvr additive="base">
                                        <p:cTn id="24" dur="5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4">
                                            <p:txEl>
                                              <p:pRg st="3" end="3"/>
                                            </p:txEl>
                                          </p:spTgt>
                                        </p:tgtEl>
                                        <p:attrNameLst>
                                          <p:attrName>style.visibility</p:attrName>
                                        </p:attrNameLst>
                                      </p:cBhvr>
                                      <p:to>
                                        <p:strVal val="visible"/>
                                      </p:to>
                                    </p:set>
                                    <p:anim calcmode="lin" valueType="num">
                                      <p:cBhvr additive="base">
                                        <p:cTn id="30" dur="500" fill="hold"/>
                                        <p:tgtEl>
                                          <p:spTgt spid="4">
                                            <p:txEl>
                                              <p:pRg st="3" end="3"/>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4">
                                            <p:txEl>
                                              <p:pRg st="4" end="4"/>
                                            </p:txEl>
                                          </p:spTgt>
                                        </p:tgtEl>
                                        <p:attrNameLst>
                                          <p:attrName>style.visibility</p:attrName>
                                        </p:attrNameLst>
                                      </p:cBhvr>
                                      <p:to>
                                        <p:strVal val="visible"/>
                                      </p:to>
                                    </p:set>
                                    <p:anim calcmode="lin" valueType="num">
                                      <p:cBhvr additive="base">
                                        <p:cTn id="36" dur="500" fill="hold"/>
                                        <p:tgtEl>
                                          <p:spTgt spid="4">
                                            <p:txEl>
                                              <p:pRg st="4" end="4"/>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 calcmode="lin" valueType="num">
                                      <p:cBhvr additive="base">
                                        <p:cTn id="42" dur="500" fill="hold"/>
                                        <p:tgtEl>
                                          <p:spTgt spid="4">
                                            <p:txEl>
                                              <p:pRg st="5" end="5"/>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4">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C00999-4AC9-4F3C-8217-130B826674C6}"/>
              </a:ext>
            </a:extLst>
          </p:cNvPr>
          <p:cNvSpPr/>
          <p:nvPr/>
        </p:nvSpPr>
        <p:spPr>
          <a:xfrm>
            <a:off x="2267789" y="381241"/>
            <a:ext cx="7363747" cy="646331"/>
          </a:xfrm>
          <a:prstGeom prst="rect">
            <a:avLst/>
          </a:prstGeom>
          <a:noFill/>
        </p:spPr>
        <p:txBody>
          <a:bodyPr wrap="none" lIns="91440" tIns="45720" rIns="91440" bIns="45720">
            <a:spAutoFit/>
          </a:bodyPr>
          <a:lstStyle/>
          <a:p>
            <a:pPr algn="ctr"/>
            <a:r>
              <a:rPr lang="en-US" sz="3600" dirty="0">
                <a:ln w="0"/>
                <a:effectLst>
                  <a:outerShdw blurRad="38100" dist="19050" dir="2700000" algn="tl" rotWithShape="0">
                    <a:schemeClr val="dk1">
                      <a:alpha val="40000"/>
                    </a:schemeClr>
                  </a:outerShdw>
                </a:effectLst>
                <a:latin typeface="Bahnschrift Light Condensed" panose="020B0502040204020203" pitchFamily="34" charset="0"/>
              </a:rPr>
              <a:t>Simulation results: NMOS CS Amplifier</a:t>
            </a:r>
          </a:p>
        </p:txBody>
      </p:sp>
      <p:grpSp>
        <p:nvGrpSpPr>
          <p:cNvPr id="14" name="Group 13">
            <a:extLst>
              <a:ext uri="{FF2B5EF4-FFF2-40B4-BE49-F238E27FC236}">
                <a16:creationId xmlns:a16="http://schemas.microsoft.com/office/drawing/2014/main" id="{5228E8DB-888C-442A-9387-B97C3013CBF1}"/>
              </a:ext>
            </a:extLst>
          </p:cNvPr>
          <p:cNvGrpSpPr/>
          <p:nvPr/>
        </p:nvGrpSpPr>
        <p:grpSpPr>
          <a:xfrm>
            <a:off x="1360403" y="1631427"/>
            <a:ext cx="9178517" cy="4961543"/>
            <a:chOff x="3165977" y="1995958"/>
            <a:chExt cx="8238119" cy="4580806"/>
          </a:xfrm>
          <a:effectLst>
            <a:outerShdw blurRad="50800" dist="38100" dir="2700000" algn="tl" rotWithShape="0">
              <a:prstClr val="black">
                <a:alpha val="40000"/>
              </a:prstClr>
            </a:outerShdw>
          </a:effectLst>
        </p:grpSpPr>
        <p:grpSp>
          <p:nvGrpSpPr>
            <p:cNvPr id="4" name="Group 3">
              <a:extLst>
                <a:ext uri="{FF2B5EF4-FFF2-40B4-BE49-F238E27FC236}">
                  <a16:creationId xmlns:a16="http://schemas.microsoft.com/office/drawing/2014/main" id="{8D4089D0-C600-414B-ADCD-60B260124DE4}"/>
                </a:ext>
              </a:extLst>
            </p:cNvPr>
            <p:cNvGrpSpPr/>
            <p:nvPr/>
          </p:nvGrpSpPr>
          <p:grpSpPr>
            <a:xfrm>
              <a:off x="3165977" y="2311824"/>
              <a:ext cx="8238119" cy="4264940"/>
              <a:chOff x="1976939" y="2273019"/>
              <a:chExt cx="8238119" cy="4264940"/>
            </a:xfrm>
          </p:grpSpPr>
          <p:pic>
            <p:nvPicPr>
              <p:cNvPr id="5" name="Picture 4">
                <a:extLst>
                  <a:ext uri="{FF2B5EF4-FFF2-40B4-BE49-F238E27FC236}">
                    <a16:creationId xmlns:a16="http://schemas.microsoft.com/office/drawing/2014/main" id="{A6921D41-BAEB-4AC9-A023-EBE07390B727}"/>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10897" t="8319"/>
              <a:stretch/>
            </p:blipFill>
            <p:spPr>
              <a:xfrm>
                <a:off x="1976939" y="2273019"/>
                <a:ext cx="8238119" cy="4264940"/>
              </a:xfrm>
              <a:prstGeom prst="rect">
                <a:avLst/>
              </a:prstGeom>
            </p:spPr>
          </p:pic>
          <p:sp>
            <p:nvSpPr>
              <p:cNvPr id="6" name="Rectangle 5">
                <a:extLst>
                  <a:ext uri="{FF2B5EF4-FFF2-40B4-BE49-F238E27FC236}">
                    <a16:creationId xmlns:a16="http://schemas.microsoft.com/office/drawing/2014/main" id="{00124C7B-0528-4FE4-BF73-3F8EF8215254}"/>
                  </a:ext>
                </a:extLst>
              </p:cNvPr>
              <p:cNvSpPr/>
              <p:nvPr/>
            </p:nvSpPr>
            <p:spPr>
              <a:xfrm>
                <a:off x="3639158" y="2495358"/>
                <a:ext cx="2319867" cy="646331"/>
              </a:xfrm>
              <a:prstGeom prst="rect">
                <a:avLst/>
              </a:prstGeom>
              <a:noFill/>
            </p:spPr>
            <p:txBody>
              <a:bodyPr wrap="none" lIns="91440" tIns="45720" rIns="91440" bIns="45720">
                <a:spAutoFit/>
              </a:bodyPr>
              <a:lstStyle/>
              <a:p>
                <a:pPr algn="ctr"/>
                <a:r>
                  <a:rPr lang="en-US" sz="3600" dirty="0">
                    <a:ln w="0"/>
                    <a:solidFill>
                      <a:srgbClr val="E30000"/>
                    </a:solidFill>
                    <a:effectLst>
                      <a:outerShdw blurRad="38100" dist="19050" dir="2700000" algn="tl" rotWithShape="0">
                        <a:schemeClr val="dk1">
                          <a:alpha val="40000"/>
                        </a:schemeClr>
                      </a:outerShdw>
                    </a:effectLst>
                    <a:latin typeface="Bahnschrift Light Condensed" panose="020B0502040204020203" pitchFamily="34" charset="0"/>
                  </a:rPr>
                  <a:t>Bode Gain plot</a:t>
                </a:r>
              </a:p>
            </p:txBody>
          </p:sp>
          <p:sp>
            <p:nvSpPr>
              <p:cNvPr id="7" name="Rectangle 6">
                <a:extLst>
                  <a:ext uri="{FF2B5EF4-FFF2-40B4-BE49-F238E27FC236}">
                    <a16:creationId xmlns:a16="http://schemas.microsoft.com/office/drawing/2014/main" id="{7F9FE832-B252-4B0F-A150-2371061C1CFE}"/>
                  </a:ext>
                </a:extLst>
              </p:cNvPr>
              <p:cNvSpPr/>
              <p:nvPr/>
            </p:nvSpPr>
            <p:spPr>
              <a:xfrm>
                <a:off x="3141261" y="5057183"/>
                <a:ext cx="2310945" cy="596733"/>
              </a:xfrm>
              <a:prstGeom prst="rect">
                <a:avLst/>
              </a:prstGeom>
              <a:noFill/>
            </p:spPr>
            <p:txBody>
              <a:bodyPr wrap="none" lIns="91440" tIns="45720" rIns="91440" bIns="45720">
                <a:spAutoFit/>
              </a:bodyPr>
              <a:lstStyle/>
              <a:p>
                <a:pPr algn="ctr"/>
                <a:r>
                  <a:rPr lang="en-US" sz="3600" dirty="0">
                    <a:ln w="0"/>
                    <a:solidFill>
                      <a:srgbClr val="0070C0"/>
                    </a:solidFill>
                    <a:effectLst>
                      <a:outerShdw blurRad="38100" dist="19050" dir="2700000" algn="tl" rotWithShape="0">
                        <a:schemeClr val="dk1">
                          <a:alpha val="40000"/>
                        </a:schemeClr>
                      </a:outerShdw>
                    </a:effectLst>
                    <a:latin typeface="Bahnschrift Light Condensed" panose="020B0502040204020203" pitchFamily="34" charset="0"/>
                  </a:rPr>
                  <a:t>Bode Phase plot</a:t>
                </a:r>
              </a:p>
            </p:txBody>
          </p:sp>
        </p:grpSp>
        <p:sp>
          <p:nvSpPr>
            <p:cNvPr id="8" name="Rectangle 7">
              <a:extLst>
                <a:ext uri="{FF2B5EF4-FFF2-40B4-BE49-F238E27FC236}">
                  <a16:creationId xmlns:a16="http://schemas.microsoft.com/office/drawing/2014/main" id="{FCE6D5A3-3B4C-4307-84E2-2F45FFFB3729}"/>
                </a:ext>
              </a:extLst>
            </p:cNvPr>
            <p:cNvSpPr/>
            <p:nvPr/>
          </p:nvSpPr>
          <p:spPr>
            <a:xfrm>
              <a:off x="9621315" y="4726656"/>
              <a:ext cx="1686520" cy="340990"/>
            </a:xfrm>
            <a:prstGeom prst="rect">
              <a:avLst/>
            </a:prstGeom>
            <a:noFill/>
            <a:ln>
              <a:noFill/>
            </a:ln>
          </p:spPr>
          <p:txBody>
            <a:bodyPr wrap="none" lIns="91440" tIns="45720" rIns="91440" bIns="45720">
              <a:spAutoFit/>
            </a:bodyPr>
            <a:lstStyle/>
            <a:p>
              <a:pPr algn="ctr"/>
              <a:r>
                <a:rPr lang="en-US" dirty="0">
                  <a:ln w="0"/>
                  <a:solidFill>
                    <a:srgbClr val="0070C0"/>
                  </a:solidFill>
                  <a:effectLst>
                    <a:outerShdw blurRad="38100" dist="19050" dir="2700000" algn="tl" rotWithShape="0">
                      <a:schemeClr val="dk1">
                        <a:alpha val="40000"/>
                      </a:schemeClr>
                    </a:outerShdw>
                  </a:effectLst>
                  <a:latin typeface="Bahnschrift Light Condensed" panose="020B0502040204020203" pitchFamily="34" charset="0"/>
                </a:rPr>
                <a:t>Phase Margin: 111.5deg</a:t>
              </a:r>
            </a:p>
          </p:txBody>
        </p:sp>
        <p:sp>
          <p:nvSpPr>
            <p:cNvPr id="9" name="Rectangle 8">
              <a:extLst>
                <a:ext uri="{FF2B5EF4-FFF2-40B4-BE49-F238E27FC236}">
                  <a16:creationId xmlns:a16="http://schemas.microsoft.com/office/drawing/2014/main" id="{D469ED55-7793-42B7-A92B-8B5B34FDC2E7}"/>
                </a:ext>
              </a:extLst>
            </p:cNvPr>
            <p:cNvSpPr/>
            <p:nvPr/>
          </p:nvSpPr>
          <p:spPr>
            <a:xfrm>
              <a:off x="3724561" y="1995958"/>
              <a:ext cx="1199367" cy="369332"/>
            </a:xfrm>
            <a:prstGeom prst="rect">
              <a:avLst/>
            </a:prstGeom>
            <a:noFill/>
            <a:ln>
              <a:solidFill>
                <a:srgbClr val="E30000"/>
              </a:solidFill>
            </a:ln>
          </p:spPr>
          <p:txBody>
            <a:bodyPr wrap="none" lIns="91440" tIns="45720" rIns="91440" bIns="45720">
              <a:spAutoFit/>
            </a:bodyPr>
            <a:lstStyle/>
            <a:p>
              <a:pPr algn="ctr"/>
              <a:r>
                <a:rPr lang="en-US" dirty="0">
                  <a:ln w="0"/>
                  <a:solidFill>
                    <a:srgbClr val="E30000"/>
                  </a:solidFill>
                  <a:effectLst>
                    <a:outerShdw blurRad="38100" dist="19050" dir="2700000" algn="tl" rotWithShape="0">
                      <a:schemeClr val="dk1">
                        <a:alpha val="40000"/>
                      </a:schemeClr>
                    </a:outerShdw>
                  </a:effectLst>
                  <a:latin typeface="Bahnschrift Light Condensed" panose="020B0502040204020203" pitchFamily="34" charset="0"/>
                </a:rPr>
                <a:t>Gain: 55.42db</a:t>
              </a:r>
            </a:p>
          </p:txBody>
        </p:sp>
        <p:sp>
          <p:nvSpPr>
            <p:cNvPr id="10" name="Rectangle 9">
              <a:extLst>
                <a:ext uri="{FF2B5EF4-FFF2-40B4-BE49-F238E27FC236}">
                  <a16:creationId xmlns:a16="http://schemas.microsoft.com/office/drawing/2014/main" id="{E8358C3A-0B71-4CCA-92D7-B8214322F50A}"/>
                </a:ext>
              </a:extLst>
            </p:cNvPr>
            <p:cNvSpPr/>
            <p:nvPr/>
          </p:nvSpPr>
          <p:spPr>
            <a:xfrm>
              <a:off x="5485772" y="3625997"/>
              <a:ext cx="1931939" cy="369332"/>
            </a:xfrm>
            <a:prstGeom prst="rect">
              <a:avLst/>
            </a:prstGeom>
          </p:spPr>
          <p:txBody>
            <a:bodyPr wrap="none">
              <a:spAutoFit/>
            </a:bodyPr>
            <a:lstStyle/>
            <a:p>
              <a:pPr algn="ctr"/>
              <a:r>
                <a:rPr lang="en-US" dirty="0">
                  <a:ln w="0"/>
                  <a:solidFill>
                    <a:srgbClr val="E30000"/>
                  </a:solidFill>
                  <a:effectLst>
                    <a:outerShdw blurRad="38100" dist="19050" dir="2700000" algn="tl" rotWithShape="0">
                      <a:schemeClr val="dk1">
                        <a:alpha val="40000"/>
                      </a:schemeClr>
                    </a:outerShdw>
                  </a:effectLst>
                  <a:latin typeface="Bahnschrift Light Condensed" panose="020B0502040204020203" pitchFamily="34" charset="0"/>
                </a:rPr>
                <a:t>Gain Bandwidth: 74MHz</a:t>
              </a:r>
            </a:p>
          </p:txBody>
        </p:sp>
        <p:cxnSp>
          <p:nvCxnSpPr>
            <p:cNvPr id="11" name="Straight Arrow Connector 10">
              <a:extLst>
                <a:ext uri="{FF2B5EF4-FFF2-40B4-BE49-F238E27FC236}">
                  <a16:creationId xmlns:a16="http://schemas.microsoft.com/office/drawing/2014/main" id="{BBFFA717-4C8B-446C-8562-03972A3A319F}"/>
                </a:ext>
              </a:extLst>
            </p:cNvPr>
            <p:cNvCxnSpPr>
              <a:cxnSpLocks/>
            </p:cNvCxnSpPr>
            <p:nvPr/>
          </p:nvCxnSpPr>
          <p:spPr>
            <a:xfrm flipV="1">
              <a:off x="7285037" y="2931661"/>
              <a:ext cx="371984" cy="747802"/>
            </a:xfrm>
            <a:prstGeom prst="straightConnector1">
              <a:avLst/>
            </a:prstGeom>
            <a:ln w="9525">
              <a:solidFill>
                <a:srgbClr val="E30000"/>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מציין מיקום של כותרת תחתונה 11">
            <a:extLst>
              <a:ext uri="{FF2B5EF4-FFF2-40B4-BE49-F238E27FC236}">
                <a16:creationId xmlns:a16="http://schemas.microsoft.com/office/drawing/2014/main" id="{903DF97D-92AB-46A2-B4EC-3D345EEAB962}"/>
              </a:ext>
            </a:extLst>
          </p:cNvPr>
          <p:cNvSpPr>
            <a:spLocks noGrp="1"/>
          </p:cNvSpPr>
          <p:nvPr>
            <p:ph type="ftr" sz="quarter" idx="11"/>
          </p:nvPr>
        </p:nvSpPr>
        <p:spPr>
          <a:xfrm>
            <a:off x="4038600" y="6516187"/>
            <a:ext cx="4114800" cy="365125"/>
          </a:xfrm>
        </p:spPr>
        <p:txBody>
          <a:bodyPr/>
          <a:lstStyle/>
          <a:p>
            <a:r>
              <a:rPr lang="en-US" sz="1800" dirty="0"/>
              <a:t>20</a:t>
            </a:r>
            <a:endParaRPr lang="he-IL" sz="1800" dirty="0"/>
          </a:p>
        </p:txBody>
      </p:sp>
      <p:sp>
        <p:nvSpPr>
          <p:cNvPr id="13" name="מלבן 12">
            <a:extLst>
              <a:ext uri="{FF2B5EF4-FFF2-40B4-BE49-F238E27FC236}">
                <a16:creationId xmlns:a16="http://schemas.microsoft.com/office/drawing/2014/main" id="{791908C3-C94A-471D-8C44-01225B3DE59A}"/>
              </a:ext>
            </a:extLst>
          </p:cNvPr>
          <p:cNvSpPr/>
          <p:nvPr/>
        </p:nvSpPr>
        <p:spPr>
          <a:xfrm>
            <a:off x="5021244" y="1008144"/>
            <a:ext cx="1799339" cy="523220"/>
          </a:xfrm>
          <a:prstGeom prst="rect">
            <a:avLst/>
          </a:prstGeom>
        </p:spPr>
        <p:txBody>
          <a:bodyPr wrap="none">
            <a:spAutoFit/>
          </a:bodyPr>
          <a:lstStyle/>
          <a:p>
            <a:r>
              <a:rPr lang="en-US" sz="2800" dirty="0">
                <a:ln w="0"/>
                <a:effectLst>
                  <a:outerShdw blurRad="38100" dist="19050" dir="2700000" algn="tl" rotWithShape="0">
                    <a:schemeClr val="dk1">
                      <a:alpha val="40000"/>
                    </a:schemeClr>
                  </a:outerShdw>
                </a:effectLst>
                <a:latin typeface="Bahnschrift Light Condensed" panose="020B0502040204020203" pitchFamily="34" charset="0"/>
              </a:rPr>
              <a:t>AC analysis</a:t>
            </a:r>
            <a:endParaRPr lang="he-IL" sz="2800" dirty="0"/>
          </a:p>
        </p:txBody>
      </p:sp>
    </p:spTree>
    <p:extLst>
      <p:ext uri="{BB962C8B-B14F-4D97-AF65-F5344CB8AC3E}">
        <p14:creationId xmlns:p14="http://schemas.microsoft.com/office/powerpoint/2010/main" val="16035329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E54C0F-8EED-4831-A0EF-CB14ADBF3C80}"/>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19330" t="5426"/>
          <a:stretch/>
        </p:blipFill>
        <p:spPr>
          <a:xfrm>
            <a:off x="3659233" y="1626797"/>
            <a:ext cx="7928585" cy="4691627"/>
          </a:xfrm>
          <a:prstGeom prst="rect">
            <a:avLst/>
          </a:prstGeom>
          <a:effectLst>
            <a:outerShdw blurRad="50800" dist="38100" dir="2700000" algn="tl" rotWithShape="0">
              <a:prstClr val="black">
                <a:alpha val="40000"/>
              </a:prstClr>
            </a:outerShdw>
          </a:effectLst>
        </p:spPr>
      </p:pic>
      <p:sp>
        <p:nvSpPr>
          <p:cNvPr id="3" name="Rectangle 2">
            <a:extLst>
              <a:ext uri="{FF2B5EF4-FFF2-40B4-BE49-F238E27FC236}">
                <a16:creationId xmlns:a16="http://schemas.microsoft.com/office/drawing/2014/main" id="{FD26E9D1-634F-4419-AC63-1A70E0B82A0C}"/>
              </a:ext>
            </a:extLst>
          </p:cNvPr>
          <p:cNvSpPr/>
          <p:nvPr/>
        </p:nvSpPr>
        <p:spPr>
          <a:xfrm>
            <a:off x="4109205" y="360946"/>
            <a:ext cx="3683073" cy="646331"/>
          </a:xfrm>
          <a:prstGeom prst="rect">
            <a:avLst/>
          </a:prstGeom>
          <a:noFill/>
        </p:spPr>
        <p:txBody>
          <a:bodyPr wrap="square" lIns="91440" tIns="45720" rIns="91440" bIns="45720">
            <a:spAutoFit/>
          </a:bodyPr>
          <a:lstStyle/>
          <a:p>
            <a:pPr algn="ctr"/>
            <a:r>
              <a:rPr lang="en-US" sz="3600" dirty="0">
                <a:ln w="0"/>
                <a:effectLst>
                  <a:outerShdw blurRad="38100" dist="19050" dir="2700000" algn="tl" rotWithShape="0">
                    <a:schemeClr val="dk1">
                      <a:alpha val="40000"/>
                    </a:schemeClr>
                  </a:outerShdw>
                </a:effectLst>
                <a:latin typeface="Bahnschrift Light Condensed" panose="020B0502040204020203" pitchFamily="34" charset="0"/>
              </a:rPr>
              <a:t>Transient Analysis</a:t>
            </a:r>
          </a:p>
        </p:txBody>
      </p:sp>
      <p:graphicFrame>
        <p:nvGraphicFramePr>
          <p:cNvPr id="4" name="טבלה 3">
            <a:extLst>
              <a:ext uri="{FF2B5EF4-FFF2-40B4-BE49-F238E27FC236}">
                <a16:creationId xmlns:a16="http://schemas.microsoft.com/office/drawing/2014/main" id="{47DC38BC-3934-4EC2-B926-86C1813827AF}"/>
              </a:ext>
            </a:extLst>
          </p:cNvPr>
          <p:cNvGraphicFramePr>
            <a:graphicFrameLocks noGrp="1"/>
          </p:cNvGraphicFramePr>
          <p:nvPr>
            <p:extLst>
              <p:ext uri="{D42A27DB-BD31-4B8C-83A1-F6EECF244321}">
                <p14:modId xmlns:p14="http://schemas.microsoft.com/office/powerpoint/2010/main" val="3561700099"/>
              </p:ext>
            </p:extLst>
          </p:nvPr>
        </p:nvGraphicFramePr>
        <p:xfrm>
          <a:off x="424918" y="1996440"/>
          <a:ext cx="3015318" cy="1859280"/>
        </p:xfrm>
        <a:graphic>
          <a:graphicData uri="http://schemas.openxmlformats.org/drawingml/2006/table">
            <a:tbl>
              <a:tblPr rtl="1" firstRow="1" bandRow="1">
                <a:tableStyleId>{5C22544A-7EE6-4342-B048-85BDC9FD1C3A}</a:tableStyleId>
              </a:tblPr>
              <a:tblGrid>
                <a:gridCol w="1507659">
                  <a:extLst>
                    <a:ext uri="{9D8B030D-6E8A-4147-A177-3AD203B41FA5}">
                      <a16:colId xmlns:a16="http://schemas.microsoft.com/office/drawing/2014/main" val="3299189184"/>
                    </a:ext>
                  </a:extLst>
                </a:gridCol>
                <a:gridCol w="1507659">
                  <a:extLst>
                    <a:ext uri="{9D8B030D-6E8A-4147-A177-3AD203B41FA5}">
                      <a16:colId xmlns:a16="http://schemas.microsoft.com/office/drawing/2014/main" val="2025229872"/>
                    </a:ext>
                  </a:extLst>
                </a:gridCol>
              </a:tblGrid>
              <a:tr h="322244">
                <a:tc>
                  <a:txBody>
                    <a:bodyPr/>
                    <a:lstStyle/>
                    <a:p>
                      <a:pPr algn="ctr" rtl="1"/>
                      <a:r>
                        <a:rPr lang="en-US" sz="2800" b="0" kern="1200" dirty="0">
                          <a:ln w="0"/>
                          <a:solidFill>
                            <a:schemeClr val="bg1"/>
                          </a:solidFill>
                          <a:effectLst>
                            <a:outerShdw blurRad="38100" dist="38100" dir="2700000" algn="tl">
                              <a:srgbClr val="000000">
                                <a:alpha val="43137"/>
                              </a:srgbClr>
                            </a:outerShdw>
                          </a:effectLst>
                          <a:latin typeface="Bahnschrift Light Condensed" panose="020B0502040204020203" pitchFamily="34" charset="0"/>
                          <a:ea typeface="+mn-ea"/>
                          <a:cs typeface="+mn-cs"/>
                        </a:rPr>
                        <a:t>Value</a:t>
                      </a:r>
                      <a:endParaRPr lang="he-IL" sz="2800" b="0" kern="1200" dirty="0">
                        <a:ln w="0"/>
                        <a:solidFill>
                          <a:schemeClr val="bg1"/>
                        </a:solidFill>
                        <a:effectLst>
                          <a:outerShdw blurRad="38100" dist="38100" dir="2700000" algn="tl">
                            <a:srgbClr val="000000">
                              <a:alpha val="43137"/>
                            </a:srgbClr>
                          </a:outerShdw>
                        </a:effectLst>
                        <a:latin typeface="Bahnschrift Light Condensed" panose="020B0502040204020203" pitchFamily="34" charset="0"/>
                        <a:ea typeface="+mn-ea"/>
                        <a:cs typeface="+mn-cs"/>
                      </a:endParaRPr>
                    </a:p>
                  </a:txBody>
                  <a:tcPr/>
                </a:tc>
                <a:tc>
                  <a:txBody>
                    <a:bodyPr/>
                    <a:lstStyle/>
                    <a:p>
                      <a:pPr algn="ctr" rtl="1"/>
                      <a:r>
                        <a:rPr lang="en-US" sz="2800" b="0" kern="1200" dirty="0">
                          <a:ln w="0"/>
                          <a:solidFill>
                            <a:schemeClr val="bg1"/>
                          </a:solidFill>
                          <a:effectLst>
                            <a:outerShdw blurRad="38100" dist="38100" dir="2700000" algn="tl">
                              <a:srgbClr val="000000">
                                <a:alpha val="43137"/>
                              </a:srgbClr>
                            </a:outerShdw>
                          </a:effectLst>
                          <a:latin typeface="Bahnschrift Light Condensed" panose="020B0502040204020203" pitchFamily="34" charset="0"/>
                          <a:ea typeface="+mn-ea"/>
                          <a:cs typeface="+mn-cs"/>
                        </a:rPr>
                        <a:t>Parameter</a:t>
                      </a:r>
                      <a:endParaRPr lang="he-IL" sz="2800" b="0" kern="1200" dirty="0">
                        <a:ln w="0"/>
                        <a:solidFill>
                          <a:schemeClr val="bg1"/>
                        </a:solidFill>
                        <a:effectLst>
                          <a:outerShdw blurRad="38100" dist="38100" dir="2700000" algn="tl">
                            <a:srgbClr val="000000">
                              <a:alpha val="43137"/>
                            </a:srgbClr>
                          </a:outerShdw>
                        </a:effectLst>
                        <a:latin typeface="Bahnschrift Light Condensed" panose="020B0502040204020203" pitchFamily="34" charset="0"/>
                        <a:ea typeface="+mn-ea"/>
                        <a:cs typeface="+mn-cs"/>
                      </a:endParaRPr>
                    </a:p>
                  </a:txBody>
                  <a:tcPr/>
                </a:tc>
                <a:extLst>
                  <a:ext uri="{0D108BD9-81ED-4DB2-BD59-A6C34878D82A}">
                    <a16:rowId xmlns:a16="http://schemas.microsoft.com/office/drawing/2014/main" val="1866962435"/>
                  </a:ext>
                </a:extLst>
              </a:tr>
              <a:tr h="370840">
                <a:tc>
                  <a:txBody>
                    <a:bodyPr/>
                    <a:lstStyle/>
                    <a:p>
                      <a:pPr algn="ctr" rtl="1"/>
                      <a:r>
                        <a:rPr lang="en-US" sz="2400" b="0" kern="1200" dirty="0">
                          <a:ln w="0"/>
                          <a:solidFill>
                            <a:schemeClr val="tx1"/>
                          </a:solidFill>
                          <a:effectLst>
                            <a:outerShdw blurRad="38100" dist="19050" dir="2700000" algn="tl" rotWithShape="0">
                              <a:schemeClr val="dk1">
                                <a:alpha val="40000"/>
                              </a:schemeClr>
                            </a:outerShdw>
                          </a:effectLst>
                          <a:latin typeface="Bahnschrift Light Condensed" panose="020B0502040204020203" pitchFamily="34" charset="0"/>
                          <a:ea typeface="+mn-ea"/>
                          <a:cs typeface="+mn-cs"/>
                        </a:rPr>
                        <a:t>2mV</a:t>
                      </a:r>
                      <a:endParaRPr lang="he-IL" sz="2400" b="0" kern="1200" dirty="0">
                        <a:ln w="0"/>
                        <a:solidFill>
                          <a:schemeClr val="tx1"/>
                        </a:solidFill>
                        <a:effectLst>
                          <a:outerShdw blurRad="38100" dist="19050" dir="2700000" algn="tl" rotWithShape="0">
                            <a:schemeClr val="dk1">
                              <a:alpha val="40000"/>
                            </a:schemeClr>
                          </a:outerShdw>
                        </a:effectLst>
                        <a:latin typeface="Bahnschrift Light Condensed" panose="020B0502040204020203" pitchFamily="34" charset="0"/>
                        <a:ea typeface="+mn-ea"/>
                        <a:cs typeface="+mn-cs"/>
                      </a:endParaRPr>
                    </a:p>
                  </a:txBody>
                  <a:tcPr/>
                </a:tc>
                <a:tc>
                  <a:txBody>
                    <a:bodyPr/>
                    <a:lstStyle/>
                    <a:p>
                      <a:pPr algn="ctr" rtl="1"/>
                      <a:r>
                        <a:rPr lang="en-US" sz="2400" b="0" kern="1200" dirty="0" err="1">
                          <a:ln w="0"/>
                          <a:solidFill>
                            <a:schemeClr val="tx1"/>
                          </a:solidFill>
                          <a:effectLst>
                            <a:outerShdw blurRad="38100" dist="19050" dir="2700000" algn="tl" rotWithShape="0">
                              <a:schemeClr val="dk1">
                                <a:alpha val="40000"/>
                              </a:schemeClr>
                            </a:outerShdw>
                          </a:effectLst>
                          <a:latin typeface="Bahnschrift Light Condensed" panose="020B0502040204020203" pitchFamily="34" charset="0"/>
                          <a:ea typeface="+mn-ea"/>
                          <a:cs typeface="+mn-cs"/>
                        </a:rPr>
                        <a:t>Vin,ptp</a:t>
                      </a:r>
                      <a:endParaRPr lang="he-IL" sz="2400" b="0" kern="1200" dirty="0">
                        <a:ln w="0"/>
                        <a:solidFill>
                          <a:schemeClr val="tx1"/>
                        </a:solidFill>
                        <a:effectLst>
                          <a:outerShdw blurRad="38100" dist="19050" dir="2700000" algn="tl" rotWithShape="0">
                            <a:schemeClr val="dk1">
                              <a:alpha val="40000"/>
                            </a:schemeClr>
                          </a:outerShdw>
                        </a:effectLst>
                        <a:latin typeface="Bahnschrift Light Condensed" panose="020B0502040204020203" pitchFamily="34" charset="0"/>
                        <a:ea typeface="+mn-ea"/>
                        <a:cs typeface="+mn-cs"/>
                      </a:endParaRPr>
                    </a:p>
                  </a:txBody>
                  <a:tcPr/>
                </a:tc>
                <a:extLst>
                  <a:ext uri="{0D108BD9-81ED-4DB2-BD59-A6C34878D82A}">
                    <a16:rowId xmlns:a16="http://schemas.microsoft.com/office/drawing/2014/main" val="3264016101"/>
                  </a:ext>
                </a:extLst>
              </a:tr>
              <a:tr h="418403">
                <a:tc>
                  <a:txBody>
                    <a:bodyPr/>
                    <a:lstStyle/>
                    <a:p>
                      <a:pPr algn="ctr" rtl="1"/>
                      <a:r>
                        <a:rPr lang="en-US" sz="2400" b="0" kern="1200" dirty="0">
                          <a:ln w="0"/>
                          <a:solidFill>
                            <a:schemeClr val="tx1"/>
                          </a:solidFill>
                          <a:effectLst>
                            <a:outerShdw blurRad="38100" dist="19050" dir="2700000" algn="tl" rotWithShape="0">
                              <a:schemeClr val="dk1">
                                <a:alpha val="40000"/>
                              </a:schemeClr>
                            </a:outerShdw>
                          </a:effectLst>
                          <a:latin typeface="Bahnschrift Light Condensed" panose="020B0502040204020203" pitchFamily="34" charset="0"/>
                          <a:ea typeface="+mn-ea"/>
                          <a:cs typeface="+mn-cs"/>
                        </a:rPr>
                        <a:t>1kHz</a:t>
                      </a:r>
                      <a:endParaRPr lang="he-IL" sz="2400" b="0" kern="1200" dirty="0">
                        <a:ln w="0"/>
                        <a:solidFill>
                          <a:schemeClr val="tx1"/>
                        </a:solidFill>
                        <a:effectLst>
                          <a:outerShdw blurRad="38100" dist="19050" dir="2700000" algn="tl" rotWithShape="0">
                            <a:schemeClr val="dk1">
                              <a:alpha val="40000"/>
                            </a:schemeClr>
                          </a:outerShdw>
                        </a:effectLst>
                        <a:latin typeface="Bahnschrift Light Condensed" panose="020B0502040204020203" pitchFamily="34" charset="0"/>
                        <a:ea typeface="+mn-ea"/>
                        <a:cs typeface="+mn-cs"/>
                      </a:endParaRPr>
                    </a:p>
                  </a:txBody>
                  <a:tcPr/>
                </a:tc>
                <a:tc>
                  <a:txBody>
                    <a:bodyPr/>
                    <a:lstStyle/>
                    <a:p>
                      <a:pPr algn="ctr" rtl="1"/>
                      <a:r>
                        <a:rPr lang="en-US" sz="2400" b="0" kern="1200" dirty="0">
                          <a:ln w="0"/>
                          <a:solidFill>
                            <a:schemeClr val="tx1"/>
                          </a:solidFill>
                          <a:effectLst>
                            <a:outerShdw blurRad="38100" dist="19050" dir="2700000" algn="tl" rotWithShape="0">
                              <a:schemeClr val="dk1">
                                <a:alpha val="40000"/>
                              </a:schemeClr>
                            </a:outerShdw>
                          </a:effectLst>
                          <a:latin typeface="Bahnschrift Light Condensed" panose="020B0502040204020203" pitchFamily="34" charset="0"/>
                          <a:ea typeface="+mn-ea"/>
                          <a:cs typeface="+mn-cs"/>
                        </a:rPr>
                        <a:t>Frequency</a:t>
                      </a:r>
                      <a:endParaRPr lang="he-IL" sz="2400" b="0" kern="1200" dirty="0">
                        <a:ln w="0"/>
                        <a:solidFill>
                          <a:schemeClr val="tx1"/>
                        </a:solidFill>
                        <a:effectLst>
                          <a:outerShdw blurRad="38100" dist="19050" dir="2700000" algn="tl" rotWithShape="0">
                            <a:schemeClr val="dk1">
                              <a:alpha val="40000"/>
                            </a:schemeClr>
                          </a:outerShdw>
                        </a:effectLst>
                        <a:latin typeface="Bahnschrift Light Condensed" panose="020B0502040204020203" pitchFamily="34" charset="0"/>
                        <a:ea typeface="+mn-ea"/>
                        <a:cs typeface="+mn-cs"/>
                      </a:endParaRPr>
                    </a:p>
                  </a:txBody>
                  <a:tcPr/>
                </a:tc>
                <a:extLst>
                  <a:ext uri="{0D108BD9-81ED-4DB2-BD59-A6C34878D82A}">
                    <a16:rowId xmlns:a16="http://schemas.microsoft.com/office/drawing/2014/main" val="1783239669"/>
                  </a:ext>
                </a:extLst>
              </a:tr>
            </a:tbl>
          </a:graphicData>
        </a:graphic>
      </p:graphicFrame>
      <p:sp>
        <p:nvSpPr>
          <p:cNvPr id="5" name="מלבן 12">
            <a:extLst>
              <a:ext uri="{FF2B5EF4-FFF2-40B4-BE49-F238E27FC236}">
                <a16:creationId xmlns:a16="http://schemas.microsoft.com/office/drawing/2014/main" id="{2D772036-91EF-4644-A3DC-062F7359D413}"/>
              </a:ext>
            </a:extLst>
          </p:cNvPr>
          <p:cNvSpPr/>
          <p:nvPr/>
        </p:nvSpPr>
        <p:spPr>
          <a:xfrm>
            <a:off x="771240" y="3972610"/>
            <a:ext cx="2668996" cy="830997"/>
          </a:xfrm>
          <a:prstGeom prst="rect">
            <a:avLst/>
          </a:prstGeom>
        </p:spPr>
        <p:txBody>
          <a:bodyPr wrap="square">
            <a:spAutoFit/>
          </a:bodyPr>
          <a:lstStyle/>
          <a:p>
            <a:pPr indent="-285750">
              <a:buFont typeface="Arial" panose="020B0604020202020204" pitchFamily="34" charset="0"/>
              <a:buChar char="•"/>
            </a:pPr>
            <a:r>
              <a:rPr lang="en-US" sz="2400" dirty="0" err="1">
                <a:ln w="0"/>
                <a:effectLst>
                  <a:outerShdw blurRad="38100" dist="19050" dir="2700000" algn="tl" rotWithShape="0">
                    <a:schemeClr val="dk1">
                      <a:alpha val="40000"/>
                    </a:schemeClr>
                  </a:outerShdw>
                </a:effectLst>
                <a:latin typeface="Bahnschrift Light Condensed" panose="020B0502040204020203" pitchFamily="34" charset="0"/>
              </a:rPr>
              <a:t>Vout,ptp</a:t>
            </a:r>
            <a:r>
              <a:rPr lang="en-US" sz="2400" dirty="0">
                <a:ln w="0"/>
                <a:effectLst>
                  <a:outerShdw blurRad="38100" dist="19050" dir="2700000" algn="tl" rotWithShape="0">
                    <a:schemeClr val="dk1">
                      <a:alpha val="40000"/>
                    </a:schemeClr>
                  </a:outerShdw>
                </a:effectLst>
                <a:latin typeface="Bahnschrift Light Condensed" panose="020B0502040204020203" pitchFamily="34" charset="0"/>
              </a:rPr>
              <a:t> = 1.12V</a:t>
            </a:r>
          </a:p>
          <a:p>
            <a:pPr indent="-285750">
              <a:buFont typeface="Arial" panose="020B0604020202020204" pitchFamily="34" charset="0"/>
              <a:buChar char="•"/>
            </a:pPr>
            <a:r>
              <a:rPr lang="en-US" sz="2400" dirty="0">
                <a:ln w="0"/>
                <a:effectLst>
                  <a:outerShdw blurRad="38100" dist="19050" dir="2700000" algn="tl" rotWithShape="0">
                    <a:schemeClr val="dk1">
                      <a:alpha val="40000"/>
                    </a:schemeClr>
                  </a:outerShdw>
                </a:effectLst>
                <a:latin typeface="Bahnschrift Light Condensed" panose="020B0502040204020203" pitchFamily="34" charset="0"/>
              </a:rPr>
              <a:t> Gain = 56      </a:t>
            </a:r>
          </a:p>
        </p:txBody>
      </p:sp>
      <p:sp>
        <p:nvSpPr>
          <p:cNvPr id="7" name="מציין מיקום של כותרת תחתונה 6">
            <a:extLst>
              <a:ext uri="{FF2B5EF4-FFF2-40B4-BE49-F238E27FC236}">
                <a16:creationId xmlns:a16="http://schemas.microsoft.com/office/drawing/2014/main" id="{708C2666-7472-4122-8EB7-2661028C9CE4}"/>
              </a:ext>
            </a:extLst>
          </p:cNvPr>
          <p:cNvSpPr>
            <a:spLocks noGrp="1"/>
          </p:cNvSpPr>
          <p:nvPr>
            <p:ph type="ftr" sz="quarter" idx="11"/>
          </p:nvPr>
        </p:nvSpPr>
        <p:spPr/>
        <p:txBody>
          <a:bodyPr/>
          <a:lstStyle/>
          <a:p>
            <a:r>
              <a:rPr lang="en-US" sz="1800" dirty="0"/>
              <a:t>21</a:t>
            </a:r>
            <a:endParaRPr lang="he-IL" sz="1800" dirty="0"/>
          </a:p>
        </p:txBody>
      </p:sp>
      <p:sp>
        <p:nvSpPr>
          <p:cNvPr id="8" name="מלבן 7">
            <a:extLst>
              <a:ext uri="{FF2B5EF4-FFF2-40B4-BE49-F238E27FC236}">
                <a16:creationId xmlns:a16="http://schemas.microsoft.com/office/drawing/2014/main" id="{73E97A10-B004-435C-A429-555C2509CF23}"/>
              </a:ext>
            </a:extLst>
          </p:cNvPr>
          <p:cNvSpPr/>
          <p:nvPr/>
        </p:nvSpPr>
        <p:spPr>
          <a:xfrm>
            <a:off x="4957725" y="2152762"/>
            <a:ext cx="518091" cy="369332"/>
          </a:xfrm>
          <a:prstGeom prst="rect">
            <a:avLst/>
          </a:prstGeom>
          <a:noFill/>
          <a:ln>
            <a:noFill/>
          </a:ln>
        </p:spPr>
        <p:txBody>
          <a:bodyPr wrap="none">
            <a:spAutoFit/>
          </a:bodyPr>
          <a:lstStyle/>
          <a:p>
            <a:r>
              <a:rPr lang="en-US" dirty="0">
                <a:ln w="0"/>
                <a:solidFill>
                  <a:schemeClr val="accent6">
                    <a:lumMod val="75000"/>
                  </a:schemeClr>
                </a:solidFill>
                <a:effectLst>
                  <a:outerShdw blurRad="38100" dist="19050" dir="2700000" algn="tl" rotWithShape="0">
                    <a:schemeClr val="dk1">
                      <a:alpha val="40000"/>
                    </a:schemeClr>
                  </a:outerShdw>
                </a:effectLst>
                <a:latin typeface="Bahnschrift Light Condensed" panose="020B0502040204020203" pitchFamily="34" charset="0"/>
              </a:rPr>
              <a:t>Vout</a:t>
            </a:r>
            <a:endParaRPr lang="he-IL" dirty="0">
              <a:solidFill>
                <a:schemeClr val="accent6">
                  <a:lumMod val="75000"/>
                </a:schemeClr>
              </a:solidFill>
            </a:endParaRPr>
          </a:p>
        </p:txBody>
      </p:sp>
      <p:sp>
        <p:nvSpPr>
          <p:cNvPr id="9" name="מלבן 17">
            <a:extLst>
              <a:ext uri="{FF2B5EF4-FFF2-40B4-BE49-F238E27FC236}">
                <a16:creationId xmlns:a16="http://schemas.microsoft.com/office/drawing/2014/main" id="{A5887D2B-1581-4C2E-BC21-D0542BA9A1D6}"/>
              </a:ext>
            </a:extLst>
          </p:cNvPr>
          <p:cNvSpPr/>
          <p:nvPr/>
        </p:nvSpPr>
        <p:spPr>
          <a:xfrm>
            <a:off x="5021477" y="4803607"/>
            <a:ext cx="576277" cy="369332"/>
          </a:xfrm>
          <a:prstGeom prst="rect">
            <a:avLst/>
          </a:prstGeom>
          <a:noFill/>
          <a:ln>
            <a:noFill/>
          </a:ln>
        </p:spPr>
        <p:txBody>
          <a:bodyPr wrap="square">
            <a:spAutoFit/>
          </a:bodyPr>
          <a:lstStyle/>
          <a:p>
            <a:r>
              <a:rPr lang="en-US" dirty="0">
                <a:ln w="0"/>
                <a:solidFill>
                  <a:srgbClr val="E30000"/>
                </a:solidFill>
                <a:effectLst>
                  <a:outerShdw blurRad="38100" dist="19050" dir="2700000" algn="tl" rotWithShape="0">
                    <a:schemeClr val="dk1">
                      <a:alpha val="40000"/>
                    </a:schemeClr>
                  </a:outerShdw>
                </a:effectLst>
                <a:latin typeface="Bahnschrift Light Condensed" panose="020B0502040204020203" pitchFamily="34" charset="0"/>
              </a:rPr>
              <a:t>Vin</a:t>
            </a:r>
            <a:endParaRPr lang="he-IL" dirty="0">
              <a:solidFill>
                <a:srgbClr val="E30000"/>
              </a:solidFill>
            </a:endParaRPr>
          </a:p>
        </p:txBody>
      </p:sp>
    </p:spTree>
    <p:extLst>
      <p:ext uri="{BB962C8B-B14F-4D97-AF65-F5344CB8AC3E}">
        <p14:creationId xmlns:p14="http://schemas.microsoft.com/office/powerpoint/2010/main" val="1575679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DF07F4-E4DC-4905-97D1-53C8BF79B2F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3481525" y="1034986"/>
            <a:ext cx="4381500" cy="3867150"/>
          </a:xfrm>
          <a:prstGeom prst="rect">
            <a:avLst/>
          </a:prstGeom>
        </p:spPr>
      </p:pic>
      <p:sp>
        <p:nvSpPr>
          <p:cNvPr id="9" name="Rectangle 8">
            <a:extLst>
              <a:ext uri="{FF2B5EF4-FFF2-40B4-BE49-F238E27FC236}">
                <a16:creationId xmlns:a16="http://schemas.microsoft.com/office/drawing/2014/main" id="{59BAECA6-21DA-49E2-8C34-26CBBED8D5C3}"/>
              </a:ext>
            </a:extLst>
          </p:cNvPr>
          <p:cNvSpPr/>
          <p:nvPr/>
        </p:nvSpPr>
        <p:spPr>
          <a:xfrm>
            <a:off x="2598495" y="0"/>
            <a:ext cx="5913222" cy="646331"/>
          </a:xfrm>
          <a:prstGeom prst="rect">
            <a:avLst/>
          </a:prstGeom>
          <a:noFill/>
        </p:spPr>
        <p:txBody>
          <a:bodyPr wrap="none" lIns="91440" tIns="45720" rIns="91440" bIns="45720">
            <a:spAutoFit/>
          </a:bodyPr>
          <a:lstStyle/>
          <a:p>
            <a:pPr algn="ctr"/>
            <a:r>
              <a:rPr lang="en-US" sz="3600" dirty="0">
                <a:ln w="0"/>
                <a:effectLst>
                  <a:outerShdw blurRad="38100" dist="19050" dir="2700000" algn="tl" rotWithShape="0">
                    <a:schemeClr val="dk1">
                      <a:alpha val="40000"/>
                    </a:schemeClr>
                  </a:outerShdw>
                </a:effectLst>
                <a:latin typeface="Bahnschrift Light Condensed" panose="020B0502040204020203" pitchFamily="34" charset="0"/>
              </a:rPr>
              <a:t>1</a:t>
            </a:r>
            <a:r>
              <a:rPr lang="en-US" sz="3600" baseline="30000" dirty="0">
                <a:ln w="0"/>
                <a:effectLst>
                  <a:outerShdw blurRad="38100" dist="19050" dir="2700000" algn="tl" rotWithShape="0">
                    <a:schemeClr val="dk1">
                      <a:alpha val="40000"/>
                    </a:schemeClr>
                  </a:outerShdw>
                </a:effectLst>
                <a:latin typeface="Bahnschrift Light Condensed" panose="020B0502040204020203" pitchFamily="34" charset="0"/>
              </a:rPr>
              <a:t>st</a:t>
            </a:r>
            <a:r>
              <a:rPr lang="en-US" sz="3600" dirty="0">
                <a:ln w="0"/>
                <a:effectLst>
                  <a:outerShdw blurRad="38100" dist="19050" dir="2700000" algn="tl" rotWithShape="0">
                    <a:schemeClr val="dk1">
                      <a:alpha val="40000"/>
                    </a:schemeClr>
                  </a:outerShdw>
                </a:effectLst>
                <a:latin typeface="Bahnschrift Light Condensed" panose="020B0502040204020203" pitchFamily="34" charset="0"/>
              </a:rPr>
              <a:t> circuit Amplifier-Open Loop</a:t>
            </a:r>
          </a:p>
        </p:txBody>
      </p:sp>
      <p:cxnSp>
        <p:nvCxnSpPr>
          <p:cNvPr id="10" name="Straight Arrow Connector 9">
            <a:extLst>
              <a:ext uri="{FF2B5EF4-FFF2-40B4-BE49-F238E27FC236}">
                <a16:creationId xmlns:a16="http://schemas.microsoft.com/office/drawing/2014/main" id="{A5B352F8-EF03-4D7D-940D-E8877DD0D0B9}"/>
              </a:ext>
            </a:extLst>
          </p:cNvPr>
          <p:cNvCxnSpPr>
            <a:cxnSpLocks/>
          </p:cNvCxnSpPr>
          <p:nvPr/>
        </p:nvCxnSpPr>
        <p:spPr>
          <a:xfrm flipV="1">
            <a:off x="7417665" y="2400302"/>
            <a:ext cx="1031284" cy="152398"/>
          </a:xfrm>
          <a:prstGeom prst="straightConnector1">
            <a:avLst/>
          </a:prstGeom>
          <a:ln w="28575">
            <a:gradFill flip="none" rotWithShape="1">
              <a:gsLst>
                <a:gs pos="32000">
                  <a:schemeClr val="bg1">
                    <a:lumMod val="50000"/>
                  </a:schemeClr>
                </a:gs>
                <a:gs pos="100000">
                  <a:schemeClr val="bg1"/>
                </a:gs>
              </a:gsLst>
              <a:lin ang="10800000" scaled="1"/>
              <a:tileRect/>
            </a:gradFill>
            <a:tailEnd type="triangle"/>
          </a:ln>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6D712A41-E563-4AFB-81B1-0E21B2C0DB58}"/>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b="24371"/>
          <a:stretch/>
        </p:blipFill>
        <p:spPr>
          <a:xfrm>
            <a:off x="4200052" y="4982605"/>
            <a:ext cx="7391400" cy="1584822"/>
          </a:xfrm>
          <a:prstGeom prst="rect">
            <a:avLst/>
          </a:prstGeom>
        </p:spPr>
      </p:pic>
      <p:graphicFrame>
        <p:nvGraphicFramePr>
          <p:cNvPr id="12" name="טבלה 3">
            <a:extLst>
              <a:ext uri="{FF2B5EF4-FFF2-40B4-BE49-F238E27FC236}">
                <a16:creationId xmlns:a16="http://schemas.microsoft.com/office/drawing/2014/main" id="{ED54EF65-0524-4453-AFA7-5636958D3034}"/>
              </a:ext>
            </a:extLst>
          </p:cNvPr>
          <p:cNvGraphicFramePr>
            <a:graphicFrameLocks noGrp="1"/>
          </p:cNvGraphicFramePr>
          <p:nvPr>
            <p:extLst>
              <p:ext uri="{D42A27DB-BD31-4B8C-83A1-F6EECF244321}">
                <p14:modId xmlns:p14="http://schemas.microsoft.com/office/powerpoint/2010/main" val="2600240697"/>
              </p:ext>
            </p:extLst>
          </p:nvPr>
        </p:nvGraphicFramePr>
        <p:xfrm>
          <a:off x="455517" y="1977951"/>
          <a:ext cx="2430557" cy="2743200"/>
        </p:xfrm>
        <a:graphic>
          <a:graphicData uri="http://schemas.openxmlformats.org/drawingml/2006/table">
            <a:tbl>
              <a:tblPr rtl="1" firstRow="1" bandRow="1">
                <a:tableStyleId>{5C22544A-7EE6-4342-B048-85BDC9FD1C3A}</a:tableStyleId>
              </a:tblPr>
              <a:tblGrid>
                <a:gridCol w="1243302">
                  <a:extLst>
                    <a:ext uri="{9D8B030D-6E8A-4147-A177-3AD203B41FA5}">
                      <a16:colId xmlns:a16="http://schemas.microsoft.com/office/drawing/2014/main" val="3299189184"/>
                    </a:ext>
                  </a:extLst>
                </a:gridCol>
                <a:gridCol w="1187255">
                  <a:extLst>
                    <a:ext uri="{9D8B030D-6E8A-4147-A177-3AD203B41FA5}">
                      <a16:colId xmlns:a16="http://schemas.microsoft.com/office/drawing/2014/main" val="2025229872"/>
                    </a:ext>
                  </a:extLst>
                </a:gridCol>
              </a:tblGrid>
              <a:tr h="218450">
                <a:tc>
                  <a:txBody>
                    <a:bodyPr/>
                    <a:lstStyle/>
                    <a:p>
                      <a:pPr algn="ctr" rtl="1"/>
                      <a:r>
                        <a:rPr lang="en-US" sz="2400" b="1" dirty="0">
                          <a:solidFill>
                            <a:schemeClr val="bg1"/>
                          </a:solidFill>
                          <a:latin typeface="Bahnschrift Light Condensed" panose="020B0502040204020203" pitchFamily="34" charset="0"/>
                        </a:rPr>
                        <a:t>Value</a:t>
                      </a:r>
                      <a:endParaRPr lang="he-IL" sz="2400" b="1" dirty="0">
                        <a:solidFill>
                          <a:schemeClr val="bg1"/>
                        </a:solidFill>
                        <a:latin typeface="Bahnschrift Light Condensed" panose="020B0502040204020203" pitchFamily="34" charset="0"/>
                      </a:endParaRPr>
                    </a:p>
                  </a:txBody>
                  <a:tcPr/>
                </a:tc>
                <a:tc>
                  <a:txBody>
                    <a:bodyPr/>
                    <a:lstStyle/>
                    <a:p>
                      <a:pPr algn="ctr" rtl="1"/>
                      <a:r>
                        <a:rPr lang="en-US" sz="2400" b="1" dirty="0">
                          <a:solidFill>
                            <a:schemeClr val="bg1"/>
                          </a:solidFill>
                          <a:latin typeface="Bahnschrift Light Condensed" panose="020B0502040204020203" pitchFamily="34" charset="0"/>
                        </a:rPr>
                        <a:t>Param</a:t>
                      </a:r>
                      <a:endParaRPr lang="he-IL" sz="2400" b="1" dirty="0">
                        <a:solidFill>
                          <a:schemeClr val="bg1"/>
                        </a:solidFill>
                        <a:latin typeface="Bahnschrift Light Condensed" panose="020B0502040204020203" pitchFamily="34" charset="0"/>
                      </a:endParaRPr>
                    </a:p>
                  </a:txBody>
                  <a:tcPr/>
                </a:tc>
                <a:extLst>
                  <a:ext uri="{0D108BD9-81ED-4DB2-BD59-A6C34878D82A}">
                    <a16:rowId xmlns:a16="http://schemas.microsoft.com/office/drawing/2014/main" val="1866962435"/>
                  </a:ext>
                </a:extLst>
              </a:tr>
              <a:tr h="196977">
                <a:tc>
                  <a:txBody>
                    <a:bodyPr/>
                    <a:lstStyle/>
                    <a:p>
                      <a:pPr algn="ctr" rtl="1"/>
                      <a:r>
                        <a:rPr lang="en-US" sz="2400" dirty="0">
                          <a:solidFill>
                            <a:schemeClr val="tx1"/>
                          </a:solidFill>
                          <a:latin typeface="Bahnschrift Light Condensed" panose="020B0502040204020203" pitchFamily="34" charset="0"/>
                        </a:rPr>
                        <a:t>15uA</a:t>
                      </a:r>
                      <a:endParaRPr lang="he-IL" sz="2400" dirty="0">
                        <a:solidFill>
                          <a:schemeClr val="tx1"/>
                        </a:solidFill>
                        <a:latin typeface="Bahnschrift Light Condensed" panose="020B0502040204020203" pitchFamily="34" charset="0"/>
                      </a:endParaRPr>
                    </a:p>
                  </a:txBody>
                  <a:tcPr/>
                </a:tc>
                <a:tc>
                  <a:txBody>
                    <a:bodyPr/>
                    <a:lstStyle/>
                    <a:p>
                      <a:pPr algn="ctr" rtl="1"/>
                      <a:r>
                        <a:rPr lang="en-US" sz="2400" dirty="0">
                          <a:solidFill>
                            <a:schemeClr val="tx1"/>
                          </a:solidFill>
                          <a:latin typeface="Bahnschrift Light Condensed" panose="020B0502040204020203" pitchFamily="34" charset="0"/>
                        </a:rPr>
                        <a:t>Idc</a:t>
                      </a:r>
                      <a:endParaRPr lang="he-IL" sz="2400" dirty="0">
                        <a:solidFill>
                          <a:schemeClr val="tx1"/>
                        </a:solidFill>
                        <a:latin typeface="Bahnschrift Light Condensed" panose="020B0502040204020203" pitchFamily="34" charset="0"/>
                      </a:endParaRPr>
                    </a:p>
                  </a:txBody>
                  <a:tcPr/>
                </a:tc>
                <a:extLst>
                  <a:ext uri="{0D108BD9-81ED-4DB2-BD59-A6C34878D82A}">
                    <a16:rowId xmlns:a16="http://schemas.microsoft.com/office/drawing/2014/main" val="3868870631"/>
                  </a:ext>
                </a:extLst>
              </a:tr>
              <a:tr h="196977">
                <a:tc>
                  <a:txBody>
                    <a:bodyPr/>
                    <a:lstStyle/>
                    <a:p>
                      <a:pPr algn="ctr" rtl="1"/>
                      <a:r>
                        <a:rPr lang="en-US" sz="2400" dirty="0">
                          <a:latin typeface="Bahnschrift Light Condensed" panose="020B0502040204020203" pitchFamily="34" charset="0"/>
                        </a:rPr>
                        <a:t>3.3V</a:t>
                      </a:r>
                      <a:endParaRPr lang="he-IL" sz="2400" dirty="0">
                        <a:latin typeface="Bahnschrift Light Condensed" panose="020B0502040204020203" pitchFamily="34" charset="0"/>
                      </a:endParaRPr>
                    </a:p>
                  </a:txBody>
                  <a:tcPr/>
                </a:tc>
                <a:tc>
                  <a:txBody>
                    <a:bodyPr/>
                    <a:lstStyle/>
                    <a:p>
                      <a:pPr algn="ctr" rtl="1"/>
                      <a:r>
                        <a:rPr lang="en-US" sz="2400" dirty="0">
                          <a:latin typeface="Bahnschrift Light Condensed" panose="020B0502040204020203" pitchFamily="34" charset="0"/>
                        </a:rPr>
                        <a:t>Vdc</a:t>
                      </a:r>
                      <a:endParaRPr lang="he-IL" sz="2400" dirty="0">
                        <a:latin typeface="Bahnschrift Light Condensed" panose="020B0502040204020203" pitchFamily="34" charset="0"/>
                      </a:endParaRPr>
                    </a:p>
                  </a:txBody>
                  <a:tcPr/>
                </a:tc>
                <a:extLst>
                  <a:ext uri="{0D108BD9-81ED-4DB2-BD59-A6C34878D82A}">
                    <a16:rowId xmlns:a16="http://schemas.microsoft.com/office/drawing/2014/main" val="3264016101"/>
                  </a:ext>
                </a:extLst>
              </a:tr>
              <a:tr h="344710">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2400" dirty="0">
                          <a:latin typeface="Bahnschrift Light Condensed" panose="020B0502040204020203" pitchFamily="34" charset="0"/>
                        </a:rPr>
                        <a:t>1.5V</a:t>
                      </a:r>
                      <a:endParaRPr lang="he-IL" sz="2400" dirty="0">
                        <a:latin typeface="Bahnschrift Light Condensed" panose="020B0502040204020203" pitchFamily="34" charset="0"/>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2400" dirty="0" err="1">
                          <a:latin typeface="Bahnschrift Light Condensed" panose="020B0502040204020203" pitchFamily="34" charset="0"/>
                        </a:rPr>
                        <a:t>Vin,p</a:t>
                      </a:r>
                      <a:endParaRPr lang="he-IL" sz="2400" dirty="0">
                        <a:latin typeface="Bahnschrift Light Condensed" panose="020B0502040204020203" pitchFamily="34" charset="0"/>
                      </a:endParaRPr>
                    </a:p>
                  </a:txBody>
                  <a:tcPr/>
                </a:tc>
                <a:extLst>
                  <a:ext uri="{0D108BD9-81ED-4DB2-BD59-A6C34878D82A}">
                    <a16:rowId xmlns:a16="http://schemas.microsoft.com/office/drawing/2014/main" val="2996786442"/>
                  </a:ext>
                </a:extLst>
              </a:tr>
              <a:tr h="344710">
                <a:tc>
                  <a:txBody>
                    <a:bodyPr/>
                    <a:lstStyle/>
                    <a:p>
                      <a:pPr algn="ctr" rtl="1"/>
                      <a:r>
                        <a:rPr lang="en-US" sz="2400" dirty="0">
                          <a:latin typeface="Bahnschrift Light Condensed" panose="020B0502040204020203" pitchFamily="34" charset="0"/>
                        </a:rPr>
                        <a:t>1.5V</a:t>
                      </a:r>
                      <a:endParaRPr lang="he-IL" sz="2400" dirty="0">
                        <a:latin typeface="Bahnschrift Light Condensed" panose="020B0502040204020203" pitchFamily="34" charset="0"/>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2400" dirty="0" err="1">
                          <a:latin typeface="Bahnschrift Light Condensed" panose="020B0502040204020203" pitchFamily="34" charset="0"/>
                        </a:rPr>
                        <a:t>Vin,n</a:t>
                      </a:r>
                      <a:endParaRPr lang="he-IL" sz="2400" dirty="0">
                        <a:latin typeface="Bahnschrift Light Condensed" panose="020B0502040204020203" pitchFamily="34" charset="0"/>
                      </a:endParaRPr>
                    </a:p>
                  </a:txBody>
                  <a:tcPr/>
                </a:tc>
                <a:extLst>
                  <a:ext uri="{0D108BD9-81ED-4DB2-BD59-A6C34878D82A}">
                    <a16:rowId xmlns:a16="http://schemas.microsoft.com/office/drawing/2014/main" val="1124025230"/>
                  </a:ext>
                </a:extLst>
              </a:tr>
              <a:tr h="196977">
                <a:tc>
                  <a:txBody>
                    <a:bodyPr/>
                    <a:lstStyle/>
                    <a:p>
                      <a:pPr algn="ctr" rtl="1"/>
                      <a:r>
                        <a:rPr lang="en-US" sz="2400" dirty="0">
                          <a:latin typeface="Bahnschrift Light Condensed" panose="020B0502040204020203" pitchFamily="34" charset="0"/>
                        </a:rPr>
                        <a:t>1kHz</a:t>
                      </a:r>
                      <a:endParaRPr lang="he-IL" sz="2400" dirty="0">
                        <a:latin typeface="Bahnschrift Light Condensed" panose="020B0502040204020203" pitchFamily="34" charset="0"/>
                      </a:endParaRPr>
                    </a:p>
                  </a:txBody>
                  <a:tcPr/>
                </a:tc>
                <a:tc>
                  <a:txBody>
                    <a:bodyPr/>
                    <a:lstStyle/>
                    <a:p>
                      <a:pPr algn="ctr" rtl="1"/>
                      <a:r>
                        <a:rPr lang="en-US" sz="2400" dirty="0">
                          <a:latin typeface="Bahnschrift Light Condensed" panose="020B0502040204020203" pitchFamily="34" charset="0"/>
                        </a:rPr>
                        <a:t>Freq.</a:t>
                      </a:r>
                      <a:endParaRPr lang="he-IL" sz="2400" dirty="0">
                        <a:latin typeface="Bahnschrift Light Condensed" panose="020B0502040204020203" pitchFamily="34" charset="0"/>
                      </a:endParaRPr>
                    </a:p>
                  </a:txBody>
                  <a:tcPr/>
                </a:tc>
                <a:extLst>
                  <a:ext uri="{0D108BD9-81ED-4DB2-BD59-A6C34878D82A}">
                    <a16:rowId xmlns:a16="http://schemas.microsoft.com/office/drawing/2014/main" val="1783239669"/>
                  </a:ext>
                </a:extLst>
              </a:tr>
            </a:tbl>
          </a:graphicData>
        </a:graphic>
      </p:graphicFrame>
      <p:sp>
        <p:nvSpPr>
          <p:cNvPr id="13" name="מלבן 12">
            <a:extLst>
              <a:ext uri="{FF2B5EF4-FFF2-40B4-BE49-F238E27FC236}">
                <a16:creationId xmlns:a16="http://schemas.microsoft.com/office/drawing/2014/main" id="{D0B25438-4E44-4F47-9562-AB59BB20E909}"/>
              </a:ext>
            </a:extLst>
          </p:cNvPr>
          <p:cNvSpPr/>
          <p:nvPr/>
        </p:nvSpPr>
        <p:spPr>
          <a:xfrm>
            <a:off x="600548" y="5367098"/>
            <a:ext cx="2430557" cy="1200329"/>
          </a:xfrm>
          <a:prstGeom prst="rect">
            <a:avLst/>
          </a:prstGeom>
        </p:spPr>
        <p:txBody>
          <a:bodyPr wrap="square">
            <a:spAutoFit/>
          </a:bodyPr>
          <a:lstStyle/>
          <a:p>
            <a:pPr marL="285750" indent="-285750">
              <a:buFont typeface="Arial" panose="020B0604020202020204" pitchFamily="34" charset="0"/>
              <a:buChar char="•"/>
            </a:pPr>
            <a:r>
              <a:rPr lang="en-US" sz="2400" dirty="0">
                <a:latin typeface="Bahnschrift Light Condensed" panose="020B0502040204020203" pitchFamily="34" charset="0"/>
              </a:rPr>
              <a:t> Vout = 2.45 V</a:t>
            </a:r>
          </a:p>
          <a:p>
            <a:pPr marL="285750" indent="-285750">
              <a:buFont typeface="Arial" panose="020B0604020202020204" pitchFamily="34" charset="0"/>
              <a:buChar char="•"/>
            </a:pPr>
            <a:r>
              <a:rPr lang="en-US" sz="2400" dirty="0">
                <a:latin typeface="Bahnschrift Light Condensed" panose="020B0502040204020203" pitchFamily="34" charset="0"/>
              </a:rPr>
              <a:t> I = 30uA</a:t>
            </a:r>
          </a:p>
          <a:p>
            <a:pPr marL="285750" indent="-285750">
              <a:buFont typeface="Arial" panose="020B0604020202020204" pitchFamily="34" charset="0"/>
              <a:buChar char="•"/>
            </a:pPr>
            <a:r>
              <a:rPr lang="en-US" sz="2400" dirty="0">
                <a:latin typeface="Bahnschrift Light Condensed" panose="020B0502040204020203" pitchFamily="34" charset="0"/>
              </a:rPr>
              <a:t>Power = 97uW</a:t>
            </a:r>
          </a:p>
        </p:txBody>
      </p:sp>
      <p:sp>
        <p:nvSpPr>
          <p:cNvPr id="2" name="מציין מיקום של כותרת תחתונה 1">
            <a:extLst>
              <a:ext uri="{FF2B5EF4-FFF2-40B4-BE49-F238E27FC236}">
                <a16:creationId xmlns:a16="http://schemas.microsoft.com/office/drawing/2014/main" id="{0AA0E2C2-2528-4027-BCCC-68E4C3877554}"/>
              </a:ext>
            </a:extLst>
          </p:cNvPr>
          <p:cNvSpPr>
            <a:spLocks noGrp="1"/>
          </p:cNvSpPr>
          <p:nvPr>
            <p:ph type="ftr" sz="quarter" idx="11"/>
          </p:nvPr>
        </p:nvSpPr>
        <p:spPr>
          <a:xfrm>
            <a:off x="4038600" y="6524991"/>
            <a:ext cx="4114800" cy="365125"/>
          </a:xfrm>
        </p:spPr>
        <p:txBody>
          <a:bodyPr/>
          <a:lstStyle/>
          <a:p>
            <a:r>
              <a:rPr lang="en-US" sz="1800" dirty="0"/>
              <a:t>22</a:t>
            </a:r>
            <a:endParaRPr lang="he-IL" sz="1800" dirty="0"/>
          </a:p>
        </p:txBody>
      </p:sp>
      <p:sp>
        <p:nvSpPr>
          <p:cNvPr id="3" name="מלבן 2">
            <a:extLst>
              <a:ext uri="{FF2B5EF4-FFF2-40B4-BE49-F238E27FC236}">
                <a16:creationId xmlns:a16="http://schemas.microsoft.com/office/drawing/2014/main" id="{496014F3-CA65-46BF-9DA7-D663A5891C97}"/>
              </a:ext>
            </a:extLst>
          </p:cNvPr>
          <p:cNvSpPr/>
          <p:nvPr/>
        </p:nvSpPr>
        <p:spPr>
          <a:xfrm>
            <a:off x="3449399" y="492852"/>
            <a:ext cx="4148380" cy="461665"/>
          </a:xfrm>
          <a:prstGeom prst="rect">
            <a:avLst/>
          </a:prstGeom>
        </p:spPr>
        <p:txBody>
          <a:bodyPr wrap="none">
            <a:spAutoFit/>
          </a:bodyPr>
          <a:lstStyle/>
          <a:p>
            <a:pPr algn="ctr"/>
            <a:r>
              <a:rPr lang="en-US" sz="2400" dirty="0">
                <a:ln w="0"/>
                <a:effectLst>
                  <a:outerShdw blurRad="38100" dist="19050" dir="2700000" algn="tl" rotWithShape="0">
                    <a:schemeClr val="dk1">
                      <a:alpha val="40000"/>
                    </a:schemeClr>
                  </a:outerShdw>
                </a:effectLst>
                <a:latin typeface="Bahnschrift Light Condensed" panose="020B0502040204020203" pitchFamily="34" charset="0"/>
              </a:rPr>
              <a:t>DC Analysis and operating point</a:t>
            </a:r>
          </a:p>
        </p:txBody>
      </p:sp>
      <p:pic>
        <p:nvPicPr>
          <p:cNvPr id="5" name="Picture 4">
            <a:extLst>
              <a:ext uri="{FF2B5EF4-FFF2-40B4-BE49-F238E27FC236}">
                <a16:creationId xmlns:a16="http://schemas.microsoft.com/office/drawing/2014/main" id="{2D7E00AC-C80D-4403-BDF0-CAA0E896A2ED}"/>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Lst>
          </a:blip>
          <a:stretch>
            <a:fillRect/>
          </a:stretch>
        </p:blipFill>
        <p:spPr>
          <a:xfrm>
            <a:off x="8821833" y="954517"/>
            <a:ext cx="2914650" cy="3829050"/>
          </a:xfrm>
          <a:prstGeom prst="rect">
            <a:avLst/>
          </a:prstGeom>
        </p:spPr>
      </p:pic>
    </p:spTree>
    <p:extLst>
      <p:ext uri="{BB962C8B-B14F-4D97-AF65-F5344CB8AC3E}">
        <p14:creationId xmlns:p14="http://schemas.microsoft.com/office/powerpoint/2010/main" val="28968881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A6C883B-037F-480C-9BDE-605642584F4B}"/>
              </a:ext>
            </a:extLst>
          </p:cNvPr>
          <p:cNvSpPr/>
          <p:nvPr/>
        </p:nvSpPr>
        <p:spPr>
          <a:xfrm>
            <a:off x="3022653" y="238163"/>
            <a:ext cx="5504264" cy="646331"/>
          </a:xfrm>
          <a:prstGeom prst="rect">
            <a:avLst/>
          </a:prstGeom>
          <a:noFill/>
        </p:spPr>
        <p:txBody>
          <a:bodyPr wrap="none" lIns="91440" tIns="45720" rIns="91440" bIns="45720">
            <a:spAutoFit/>
          </a:bodyPr>
          <a:lstStyle/>
          <a:p>
            <a:pPr algn="ctr"/>
            <a:r>
              <a:rPr lang="en-US" sz="3600" dirty="0">
                <a:ln w="0"/>
                <a:effectLst>
                  <a:outerShdw blurRad="38100" dist="19050" dir="2700000" algn="tl" rotWithShape="0">
                    <a:schemeClr val="dk1">
                      <a:alpha val="40000"/>
                    </a:schemeClr>
                  </a:outerShdw>
                </a:effectLst>
                <a:latin typeface="Bahnschrift Light Condensed" panose="020B0502040204020203" pitchFamily="34" charset="0"/>
              </a:rPr>
              <a:t>Simulation results Amplifier</a:t>
            </a:r>
          </a:p>
        </p:txBody>
      </p:sp>
      <p:grpSp>
        <p:nvGrpSpPr>
          <p:cNvPr id="2" name="Group 1">
            <a:extLst>
              <a:ext uri="{FF2B5EF4-FFF2-40B4-BE49-F238E27FC236}">
                <a16:creationId xmlns:a16="http://schemas.microsoft.com/office/drawing/2014/main" id="{BCF5B27A-CF68-409F-BCA8-75640D02447B}"/>
              </a:ext>
            </a:extLst>
          </p:cNvPr>
          <p:cNvGrpSpPr/>
          <p:nvPr/>
        </p:nvGrpSpPr>
        <p:grpSpPr>
          <a:xfrm>
            <a:off x="1616880" y="1373244"/>
            <a:ext cx="8795043" cy="5020576"/>
            <a:chOff x="1616603" y="1720562"/>
            <a:chExt cx="8712786" cy="5137438"/>
          </a:xfrm>
          <a:effectLst>
            <a:outerShdw blurRad="50800" dist="38100" dir="2700000" algn="tl" rotWithShape="0">
              <a:prstClr val="black">
                <a:alpha val="40000"/>
              </a:prstClr>
            </a:outerShdw>
          </a:effectLst>
        </p:grpSpPr>
        <p:pic>
          <p:nvPicPr>
            <p:cNvPr id="13" name="Picture 12">
              <a:extLst>
                <a:ext uri="{FF2B5EF4-FFF2-40B4-BE49-F238E27FC236}">
                  <a16:creationId xmlns:a16="http://schemas.microsoft.com/office/drawing/2014/main" id="{82CE32EB-98A0-4875-AF70-B13EE19AB39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19761" t="6502"/>
            <a:stretch/>
          </p:blipFill>
          <p:spPr>
            <a:xfrm>
              <a:off x="1616603" y="1720562"/>
              <a:ext cx="8712786" cy="5137438"/>
            </a:xfrm>
            <a:prstGeom prst="rect">
              <a:avLst/>
            </a:prstGeom>
          </p:spPr>
        </p:pic>
        <p:sp>
          <p:nvSpPr>
            <p:cNvPr id="15" name="Rectangle 14">
              <a:extLst>
                <a:ext uri="{FF2B5EF4-FFF2-40B4-BE49-F238E27FC236}">
                  <a16:creationId xmlns:a16="http://schemas.microsoft.com/office/drawing/2014/main" id="{0B4F7341-2E28-4C84-8436-D48E90BF56D5}"/>
                </a:ext>
              </a:extLst>
            </p:cNvPr>
            <p:cNvSpPr/>
            <p:nvPr/>
          </p:nvSpPr>
          <p:spPr>
            <a:xfrm>
              <a:off x="2329256" y="2450681"/>
              <a:ext cx="2319867" cy="646331"/>
            </a:xfrm>
            <a:prstGeom prst="rect">
              <a:avLst/>
            </a:prstGeom>
            <a:noFill/>
          </p:spPr>
          <p:txBody>
            <a:bodyPr wrap="none" lIns="91440" tIns="45720" rIns="91440" bIns="45720">
              <a:spAutoFit/>
            </a:bodyPr>
            <a:lstStyle/>
            <a:p>
              <a:pPr algn="ctr"/>
              <a:r>
                <a:rPr lang="en-US" sz="3600" dirty="0">
                  <a:ln w="0"/>
                  <a:solidFill>
                    <a:srgbClr val="E30000"/>
                  </a:solidFill>
                  <a:effectLst>
                    <a:outerShdw blurRad="38100" dist="19050" dir="2700000" algn="tl" rotWithShape="0">
                      <a:schemeClr val="dk1">
                        <a:alpha val="40000"/>
                      </a:schemeClr>
                    </a:outerShdw>
                  </a:effectLst>
                  <a:latin typeface="Bahnschrift Light Condensed" panose="020B0502040204020203" pitchFamily="34" charset="0"/>
                </a:rPr>
                <a:t>Bode Gain plot</a:t>
              </a:r>
            </a:p>
          </p:txBody>
        </p:sp>
        <p:sp>
          <p:nvSpPr>
            <p:cNvPr id="16" name="Rectangle 15">
              <a:extLst>
                <a:ext uri="{FF2B5EF4-FFF2-40B4-BE49-F238E27FC236}">
                  <a16:creationId xmlns:a16="http://schemas.microsoft.com/office/drawing/2014/main" id="{63752BE3-E96B-4CE4-B0F1-A34F809D9F08}"/>
                </a:ext>
              </a:extLst>
            </p:cNvPr>
            <p:cNvSpPr/>
            <p:nvPr/>
          </p:nvSpPr>
          <p:spPr>
            <a:xfrm>
              <a:off x="2341296" y="5722213"/>
              <a:ext cx="2550662" cy="661375"/>
            </a:xfrm>
            <a:prstGeom prst="rect">
              <a:avLst/>
            </a:prstGeom>
            <a:noFill/>
          </p:spPr>
          <p:txBody>
            <a:bodyPr wrap="none" lIns="91440" tIns="45720" rIns="91440" bIns="45720">
              <a:spAutoFit/>
            </a:bodyPr>
            <a:lstStyle/>
            <a:p>
              <a:pPr algn="ctr"/>
              <a:r>
                <a:rPr lang="en-US" sz="3600" dirty="0">
                  <a:ln w="0"/>
                  <a:solidFill>
                    <a:srgbClr val="0070C0"/>
                  </a:solidFill>
                  <a:effectLst>
                    <a:outerShdw blurRad="38100" dist="19050" dir="2700000" algn="tl" rotWithShape="0">
                      <a:schemeClr val="dk1">
                        <a:alpha val="40000"/>
                      </a:schemeClr>
                    </a:outerShdw>
                  </a:effectLst>
                  <a:latin typeface="Bahnschrift Light Condensed" panose="020B0502040204020203" pitchFamily="34" charset="0"/>
                </a:rPr>
                <a:t>Bode</a:t>
              </a:r>
              <a:r>
                <a:rPr lang="en-US" sz="3600" dirty="0">
                  <a:ln w="0"/>
                  <a:solidFill>
                    <a:srgbClr val="B6BB34"/>
                  </a:solidFill>
                  <a:effectLst>
                    <a:outerShdw blurRad="38100" dist="19050" dir="2700000" algn="tl" rotWithShape="0">
                      <a:schemeClr val="dk1">
                        <a:alpha val="40000"/>
                      </a:schemeClr>
                    </a:outerShdw>
                  </a:effectLst>
                  <a:latin typeface="Bahnschrift Light Condensed" panose="020B0502040204020203" pitchFamily="34" charset="0"/>
                </a:rPr>
                <a:t> </a:t>
              </a:r>
              <a:r>
                <a:rPr lang="en-US" sz="3600" dirty="0">
                  <a:ln w="0"/>
                  <a:solidFill>
                    <a:srgbClr val="0070C0"/>
                  </a:solidFill>
                  <a:effectLst>
                    <a:outerShdw blurRad="38100" dist="19050" dir="2700000" algn="tl" rotWithShape="0">
                      <a:schemeClr val="dk1">
                        <a:alpha val="40000"/>
                      </a:schemeClr>
                    </a:outerShdw>
                  </a:effectLst>
                  <a:latin typeface="Bahnschrift Light Condensed" panose="020B0502040204020203" pitchFamily="34" charset="0"/>
                </a:rPr>
                <a:t>Phase</a:t>
              </a:r>
              <a:r>
                <a:rPr lang="en-US" sz="3600" dirty="0">
                  <a:ln w="0"/>
                  <a:solidFill>
                    <a:srgbClr val="B6BB34"/>
                  </a:solidFill>
                  <a:effectLst>
                    <a:outerShdw blurRad="38100" dist="19050" dir="2700000" algn="tl" rotWithShape="0">
                      <a:schemeClr val="dk1">
                        <a:alpha val="40000"/>
                      </a:schemeClr>
                    </a:outerShdw>
                  </a:effectLst>
                  <a:latin typeface="Bahnschrift Light Condensed" panose="020B0502040204020203" pitchFamily="34" charset="0"/>
                </a:rPr>
                <a:t> </a:t>
              </a:r>
              <a:r>
                <a:rPr lang="en-US" sz="3600" dirty="0">
                  <a:ln w="0"/>
                  <a:solidFill>
                    <a:srgbClr val="0070C0"/>
                  </a:solidFill>
                  <a:effectLst>
                    <a:outerShdw blurRad="38100" dist="19050" dir="2700000" algn="tl" rotWithShape="0">
                      <a:schemeClr val="dk1">
                        <a:alpha val="40000"/>
                      </a:schemeClr>
                    </a:outerShdw>
                  </a:effectLst>
                  <a:latin typeface="Bahnschrift Light Condensed" panose="020B0502040204020203" pitchFamily="34" charset="0"/>
                </a:rPr>
                <a:t>plot</a:t>
              </a:r>
            </a:p>
          </p:txBody>
        </p:sp>
        <p:sp>
          <p:nvSpPr>
            <p:cNvPr id="17" name="Rectangle 16">
              <a:extLst>
                <a:ext uri="{FF2B5EF4-FFF2-40B4-BE49-F238E27FC236}">
                  <a16:creationId xmlns:a16="http://schemas.microsoft.com/office/drawing/2014/main" id="{1300D9F2-ADAE-4B92-86BE-91280B611DEF}"/>
                </a:ext>
              </a:extLst>
            </p:cNvPr>
            <p:cNvSpPr/>
            <p:nvPr/>
          </p:nvSpPr>
          <p:spPr>
            <a:xfrm>
              <a:off x="6256413" y="4227283"/>
              <a:ext cx="1958334" cy="377929"/>
            </a:xfrm>
            <a:prstGeom prst="rect">
              <a:avLst/>
            </a:prstGeom>
            <a:noFill/>
            <a:ln>
              <a:noFill/>
            </a:ln>
          </p:spPr>
          <p:txBody>
            <a:bodyPr wrap="none" lIns="91440" tIns="45720" rIns="91440" bIns="45720">
              <a:spAutoFit/>
            </a:bodyPr>
            <a:lstStyle/>
            <a:p>
              <a:pPr algn="ctr"/>
              <a:r>
                <a:rPr lang="en-US" dirty="0">
                  <a:ln w="0"/>
                  <a:solidFill>
                    <a:srgbClr val="0070C0"/>
                  </a:solidFill>
                  <a:effectLst>
                    <a:outerShdw blurRad="38100" dist="19050" dir="2700000" algn="tl" rotWithShape="0">
                      <a:schemeClr val="dk1">
                        <a:alpha val="40000"/>
                      </a:schemeClr>
                    </a:outerShdw>
                  </a:effectLst>
                  <a:latin typeface="Bahnschrift Light Condensed" panose="020B0502040204020203" pitchFamily="34" charset="0"/>
                </a:rPr>
                <a:t>Phase Margin: 102.8 deg</a:t>
              </a:r>
            </a:p>
          </p:txBody>
        </p:sp>
        <p:sp>
          <p:nvSpPr>
            <p:cNvPr id="18" name="Rectangle 17">
              <a:extLst>
                <a:ext uri="{FF2B5EF4-FFF2-40B4-BE49-F238E27FC236}">
                  <a16:creationId xmlns:a16="http://schemas.microsoft.com/office/drawing/2014/main" id="{6651260C-454C-4E09-A6C1-33ADA9DABC16}"/>
                </a:ext>
              </a:extLst>
            </p:cNvPr>
            <p:cNvSpPr/>
            <p:nvPr/>
          </p:nvSpPr>
          <p:spPr>
            <a:xfrm>
              <a:off x="4963607" y="1917550"/>
              <a:ext cx="1262748" cy="661375"/>
            </a:xfrm>
            <a:prstGeom prst="rect">
              <a:avLst/>
            </a:prstGeom>
            <a:noFill/>
            <a:ln>
              <a:noFill/>
            </a:ln>
          </p:spPr>
          <p:txBody>
            <a:bodyPr wrap="square" lIns="91440" tIns="45720" rIns="91440" bIns="45720">
              <a:spAutoFit/>
            </a:bodyPr>
            <a:lstStyle/>
            <a:p>
              <a:pPr algn="ctr"/>
              <a:r>
                <a:rPr lang="en-US" dirty="0">
                  <a:ln w="0"/>
                  <a:solidFill>
                    <a:srgbClr val="E30000"/>
                  </a:solidFill>
                  <a:effectLst>
                    <a:outerShdw blurRad="38100" dist="19050" dir="2700000" algn="tl" rotWithShape="0">
                      <a:schemeClr val="dk1">
                        <a:alpha val="40000"/>
                      </a:schemeClr>
                    </a:outerShdw>
                  </a:effectLst>
                  <a:latin typeface="Bahnschrift Light Condensed" panose="020B0502040204020203" pitchFamily="34" charset="0"/>
                </a:rPr>
                <a:t>Gain: 50.7dB</a:t>
              </a:r>
            </a:p>
          </p:txBody>
        </p:sp>
        <p:sp>
          <p:nvSpPr>
            <p:cNvPr id="19" name="Rectangle 18">
              <a:extLst>
                <a:ext uri="{FF2B5EF4-FFF2-40B4-BE49-F238E27FC236}">
                  <a16:creationId xmlns:a16="http://schemas.microsoft.com/office/drawing/2014/main" id="{49113527-13BB-4AC0-88B4-C6CA9F326C58}"/>
                </a:ext>
              </a:extLst>
            </p:cNvPr>
            <p:cNvSpPr/>
            <p:nvPr/>
          </p:nvSpPr>
          <p:spPr>
            <a:xfrm>
              <a:off x="5093962" y="2753053"/>
              <a:ext cx="2004075" cy="369332"/>
            </a:xfrm>
            <a:prstGeom prst="rect">
              <a:avLst/>
            </a:prstGeom>
          </p:spPr>
          <p:txBody>
            <a:bodyPr wrap="none">
              <a:spAutoFit/>
            </a:bodyPr>
            <a:lstStyle/>
            <a:p>
              <a:pPr algn="ctr"/>
              <a:r>
                <a:rPr lang="en-US" dirty="0">
                  <a:ln w="0"/>
                  <a:solidFill>
                    <a:srgbClr val="E30000"/>
                  </a:solidFill>
                  <a:effectLst>
                    <a:outerShdw blurRad="38100" dist="19050" dir="2700000" algn="tl" rotWithShape="0">
                      <a:schemeClr val="dk1">
                        <a:alpha val="40000"/>
                      </a:schemeClr>
                    </a:outerShdw>
                  </a:effectLst>
                  <a:latin typeface="Bahnschrift Light Condensed" panose="020B0502040204020203" pitchFamily="34" charset="0"/>
                </a:rPr>
                <a:t>Gain Bandwidth: 4.9 MHz</a:t>
              </a:r>
            </a:p>
          </p:txBody>
        </p:sp>
        <p:cxnSp>
          <p:nvCxnSpPr>
            <p:cNvPr id="20" name="Straight Arrow Connector 19">
              <a:extLst>
                <a:ext uri="{FF2B5EF4-FFF2-40B4-BE49-F238E27FC236}">
                  <a16:creationId xmlns:a16="http://schemas.microsoft.com/office/drawing/2014/main" id="{E605016C-6353-4B9F-A144-1E83073EB306}"/>
                </a:ext>
              </a:extLst>
            </p:cNvPr>
            <p:cNvCxnSpPr>
              <a:cxnSpLocks/>
              <a:stCxn id="19" idx="0"/>
            </p:cNvCxnSpPr>
            <p:nvPr/>
          </p:nvCxnSpPr>
          <p:spPr>
            <a:xfrm flipV="1">
              <a:off x="6096000" y="2104222"/>
              <a:ext cx="403952" cy="648831"/>
            </a:xfrm>
            <a:prstGeom prst="straightConnector1">
              <a:avLst/>
            </a:prstGeom>
            <a:ln w="9525">
              <a:solidFill>
                <a:srgbClr val="E3000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מציין מיקום של כותרת תחתונה 2">
            <a:extLst>
              <a:ext uri="{FF2B5EF4-FFF2-40B4-BE49-F238E27FC236}">
                <a16:creationId xmlns:a16="http://schemas.microsoft.com/office/drawing/2014/main" id="{EA4B0EC8-996C-455B-ADF9-2A283F70E673}"/>
              </a:ext>
            </a:extLst>
          </p:cNvPr>
          <p:cNvSpPr>
            <a:spLocks noGrp="1"/>
          </p:cNvSpPr>
          <p:nvPr>
            <p:ph type="ftr" sz="quarter" idx="11"/>
          </p:nvPr>
        </p:nvSpPr>
        <p:spPr>
          <a:xfrm>
            <a:off x="3717385" y="6431885"/>
            <a:ext cx="4114800" cy="365125"/>
          </a:xfrm>
        </p:spPr>
        <p:txBody>
          <a:bodyPr/>
          <a:lstStyle/>
          <a:p>
            <a:r>
              <a:rPr lang="en-US" sz="1800" dirty="0"/>
              <a:t>23</a:t>
            </a:r>
          </a:p>
        </p:txBody>
      </p:sp>
      <p:sp>
        <p:nvSpPr>
          <p:cNvPr id="4" name="מלבן 3">
            <a:extLst>
              <a:ext uri="{FF2B5EF4-FFF2-40B4-BE49-F238E27FC236}">
                <a16:creationId xmlns:a16="http://schemas.microsoft.com/office/drawing/2014/main" id="{B997F271-F973-4066-8E01-1265B8063004}"/>
              </a:ext>
            </a:extLst>
          </p:cNvPr>
          <p:cNvSpPr/>
          <p:nvPr/>
        </p:nvSpPr>
        <p:spPr>
          <a:xfrm>
            <a:off x="4997329" y="788469"/>
            <a:ext cx="2034147" cy="584775"/>
          </a:xfrm>
          <a:prstGeom prst="rect">
            <a:avLst/>
          </a:prstGeom>
        </p:spPr>
        <p:txBody>
          <a:bodyPr wrap="none">
            <a:spAutoFit/>
          </a:bodyPr>
          <a:lstStyle/>
          <a:p>
            <a:r>
              <a:rPr lang="en-US" sz="3200" dirty="0">
                <a:ln w="0"/>
                <a:effectLst>
                  <a:outerShdw blurRad="38100" dist="19050" dir="2700000" algn="tl" rotWithShape="0">
                    <a:schemeClr val="dk1">
                      <a:alpha val="40000"/>
                    </a:schemeClr>
                  </a:outerShdw>
                </a:effectLst>
                <a:latin typeface="Bahnschrift Light Condensed" panose="020B0502040204020203" pitchFamily="34" charset="0"/>
              </a:rPr>
              <a:t>AC analysis</a:t>
            </a:r>
            <a:endParaRPr lang="he-IL" sz="3200" dirty="0"/>
          </a:p>
        </p:txBody>
      </p:sp>
    </p:spTree>
    <p:extLst>
      <p:ext uri="{BB962C8B-B14F-4D97-AF65-F5344CB8AC3E}">
        <p14:creationId xmlns:p14="http://schemas.microsoft.com/office/powerpoint/2010/main" val="28233039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08448A-0741-4C21-A1E5-CCEA1ED8B39D}"/>
              </a:ext>
            </a:extLst>
          </p:cNvPr>
          <p:cNvSpPr/>
          <p:nvPr/>
        </p:nvSpPr>
        <p:spPr>
          <a:xfrm>
            <a:off x="3845512" y="168365"/>
            <a:ext cx="2963119" cy="523220"/>
          </a:xfrm>
          <a:prstGeom prst="rect">
            <a:avLst/>
          </a:prstGeom>
          <a:noFill/>
        </p:spPr>
        <p:txBody>
          <a:bodyPr wrap="none" lIns="91440" tIns="45720" rIns="91440" bIns="45720">
            <a:spAutoFit/>
          </a:bodyPr>
          <a:lstStyle/>
          <a:p>
            <a:r>
              <a:rPr lang="en-US" sz="2800" dirty="0">
                <a:ln w="0"/>
                <a:effectLst>
                  <a:outerShdw blurRad="38100" dist="19050" dir="2700000" algn="tl" rotWithShape="0">
                    <a:schemeClr val="dk1">
                      <a:alpha val="40000"/>
                    </a:schemeClr>
                  </a:outerShdw>
                </a:effectLst>
                <a:latin typeface="Bahnschrift Light Condensed" panose="020B0502040204020203" pitchFamily="34" charset="0"/>
              </a:rPr>
              <a:t> AC analysis- CMRR</a:t>
            </a:r>
          </a:p>
        </p:txBody>
      </p:sp>
      <p:grpSp>
        <p:nvGrpSpPr>
          <p:cNvPr id="8" name="Group 7">
            <a:extLst>
              <a:ext uri="{FF2B5EF4-FFF2-40B4-BE49-F238E27FC236}">
                <a16:creationId xmlns:a16="http://schemas.microsoft.com/office/drawing/2014/main" id="{3781EDE4-40C5-45E0-AEC5-2B5959755081}"/>
              </a:ext>
            </a:extLst>
          </p:cNvPr>
          <p:cNvGrpSpPr/>
          <p:nvPr/>
        </p:nvGrpSpPr>
        <p:grpSpPr>
          <a:xfrm>
            <a:off x="1546081" y="1733550"/>
            <a:ext cx="8939983" cy="4590984"/>
            <a:chOff x="3579000" y="2117507"/>
            <a:chExt cx="8185532" cy="4622664"/>
          </a:xfrm>
          <a:effectLst>
            <a:outerShdw blurRad="50800" dist="38100" dir="2700000" algn="tl" rotWithShape="0">
              <a:prstClr val="black">
                <a:alpha val="40000"/>
              </a:prstClr>
            </a:outerShdw>
          </a:effectLst>
        </p:grpSpPr>
        <p:pic>
          <p:nvPicPr>
            <p:cNvPr id="9" name="Picture 8">
              <a:extLst>
                <a:ext uri="{FF2B5EF4-FFF2-40B4-BE49-F238E27FC236}">
                  <a16:creationId xmlns:a16="http://schemas.microsoft.com/office/drawing/2014/main" id="{188226EA-D9D1-4A99-9823-B4391429DEEF}"/>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17079" t="6880"/>
            <a:stretch/>
          </p:blipFill>
          <p:spPr>
            <a:xfrm>
              <a:off x="3579000" y="2117507"/>
              <a:ext cx="8185532" cy="4622664"/>
            </a:xfrm>
            <a:prstGeom prst="rect">
              <a:avLst/>
            </a:prstGeom>
          </p:spPr>
        </p:pic>
        <p:sp>
          <p:nvSpPr>
            <p:cNvPr id="10" name="Rectangle 9">
              <a:extLst>
                <a:ext uri="{FF2B5EF4-FFF2-40B4-BE49-F238E27FC236}">
                  <a16:creationId xmlns:a16="http://schemas.microsoft.com/office/drawing/2014/main" id="{8533E2B5-4EDB-4C6E-B3DB-8F1C0E1EED94}"/>
                </a:ext>
              </a:extLst>
            </p:cNvPr>
            <p:cNvSpPr/>
            <p:nvPr/>
          </p:nvSpPr>
          <p:spPr>
            <a:xfrm>
              <a:off x="5633070" y="2214540"/>
              <a:ext cx="1407841" cy="960691"/>
            </a:xfrm>
            <a:prstGeom prst="rect">
              <a:avLst/>
            </a:prstGeom>
            <a:noFill/>
          </p:spPr>
          <p:txBody>
            <a:bodyPr wrap="none" lIns="91440" tIns="45720" rIns="91440" bIns="45720">
              <a:spAutoFit/>
            </a:bodyPr>
            <a:lstStyle/>
            <a:p>
              <a:r>
                <a:rPr lang="en-US" sz="3200" dirty="0">
                  <a:ln w="0"/>
                  <a:solidFill>
                    <a:srgbClr val="0070C0"/>
                  </a:solidFill>
                  <a:effectLst>
                    <a:outerShdw blurRad="38100" dist="19050" dir="2700000" algn="tl" rotWithShape="0">
                      <a:schemeClr val="dk1">
                        <a:alpha val="40000"/>
                      </a:schemeClr>
                    </a:outerShdw>
                  </a:effectLst>
                  <a:latin typeface="Bahnschrift Light Condensed" panose="020B0502040204020203" pitchFamily="34" charset="0"/>
                </a:rPr>
                <a:t>Adm</a:t>
              </a:r>
            </a:p>
            <a:p>
              <a:r>
                <a:rPr lang="en-US" sz="2400" dirty="0">
                  <a:ln w="0"/>
                  <a:solidFill>
                    <a:srgbClr val="0070C0"/>
                  </a:solidFill>
                  <a:effectLst>
                    <a:outerShdw blurRad="38100" dist="19050" dir="2700000" algn="tl" rotWithShape="0">
                      <a:schemeClr val="dk1">
                        <a:alpha val="40000"/>
                      </a:schemeClr>
                    </a:outerShdw>
                  </a:effectLst>
                  <a:latin typeface="Bahnschrift Light Condensed" panose="020B0502040204020203" pitchFamily="34" charset="0"/>
                </a:rPr>
                <a:t>   Gain: 50.7dB</a:t>
              </a:r>
              <a:endParaRPr lang="en-US" sz="3200" dirty="0">
                <a:ln w="0"/>
                <a:solidFill>
                  <a:srgbClr val="0070C0"/>
                </a:solidFill>
                <a:effectLst>
                  <a:outerShdw blurRad="38100" dist="19050" dir="2700000" algn="tl" rotWithShape="0">
                    <a:schemeClr val="dk1">
                      <a:alpha val="40000"/>
                    </a:schemeClr>
                  </a:outerShdw>
                </a:effectLst>
                <a:latin typeface="Bahnschrift Light Condensed" panose="020B0502040204020203" pitchFamily="34" charset="0"/>
              </a:endParaRPr>
            </a:p>
          </p:txBody>
        </p:sp>
        <p:sp>
          <p:nvSpPr>
            <p:cNvPr id="11" name="Rectangle 10">
              <a:extLst>
                <a:ext uri="{FF2B5EF4-FFF2-40B4-BE49-F238E27FC236}">
                  <a16:creationId xmlns:a16="http://schemas.microsoft.com/office/drawing/2014/main" id="{F3ABB92A-4764-426F-866D-2EAB2F15BA6E}"/>
                </a:ext>
              </a:extLst>
            </p:cNvPr>
            <p:cNvSpPr/>
            <p:nvPr/>
          </p:nvSpPr>
          <p:spPr>
            <a:xfrm>
              <a:off x="5633070" y="3915988"/>
              <a:ext cx="1774845" cy="954107"/>
            </a:xfrm>
            <a:prstGeom prst="rect">
              <a:avLst/>
            </a:prstGeom>
            <a:noFill/>
          </p:spPr>
          <p:txBody>
            <a:bodyPr wrap="none" lIns="91440" tIns="45720" rIns="91440" bIns="45720">
              <a:spAutoFit/>
            </a:bodyPr>
            <a:lstStyle/>
            <a:p>
              <a:r>
                <a:rPr lang="en-US" sz="3200" dirty="0">
                  <a:ln w="0"/>
                  <a:solidFill>
                    <a:srgbClr val="E30000"/>
                  </a:solidFill>
                  <a:effectLst>
                    <a:outerShdw blurRad="38100" dist="19050" dir="2700000" algn="tl" rotWithShape="0">
                      <a:schemeClr val="dk1">
                        <a:alpha val="40000"/>
                      </a:schemeClr>
                    </a:outerShdw>
                  </a:effectLst>
                  <a:latin typeface="Bahnschrift Light Condensed" panose="020B0502040204020203" pitchFamily="34" charset="0"/>
                </a:rPr>
                <a:t>Acm</a:t>
              </a:r>
            </a:p>
            <a:p>
              <a:r>
                <a:rPr lang="en-US" sz="2400" dirty="0">
                  <a:ln w="0"/>
                  <a:solidFill>
                    <a:srgbClr val="E30000"/>
                  </a:solidFill>
                  <a:effectLst>
                    <a:outerShdw blurRad="38100" dist="19050" dir="2700000" algn="tl" rotWithShape="0">
                      <a:schemeClr val="dk1">
                        <a:alpha val="40000"/>
                      </a:schemeClr>
                    </a:outerShdw>
                  </a:effectLst>
                  <a:latin typeface="Bahnschrift Light Condensed" panose="020B0502040204020203" pitchFamily="34" charset="0"/>
                </a:rPr>
                <a:t>   Gain: -49.89dB</a:t>
              </a:r>
              <a:endParaRPr lang="en-US" sz="3200" dirty="0">
                <a:ln w="0"/>
                <a:solidFill>
                  <a:srgbClr val="E30000"/>
                </a:solidFill>
                <a:effectLst>
                  <a:outerShdw blurRad="38100" dist="19050" dir="2700000" algn="tl" rotWithShape="0">
                    <a:schemeClr val="dk1">
                      <a:alpha val="40000"/>
                    </a:schemeClr>
                  </a:outerShdw>
                </a:effectLst>
                <a:latin typeface="Bahnschrift Light Condensed" panose="020B0502040204020203" pitchFamily="34" charset="0"/>
              </a:endParaRPr>
            </a:p>
          </p:txBody>
        </p:sp>
        <p:sp>
          <p:nvSpPr>
            <p:cNvPr id="12" name="Rectangle 11">
              <a:extLst>
                <a:ext uri="{FF2B5EF4-FFF2-40B4-BE49-F238E27FC236}">
                  <a16:creationId xmlns:a16="http://schemas.microsoft.com/office/drawing/2014/main" id="{E554EEB9-98D8-4315-B482-4D82BF7B7AFB}"/>
                </a:ext>
              </a:extLst>
            </p:cNvPr>
            <p:cNvSpPr/>
            <p:nvPr/>
          </p:nvSpPr>
          <p:spPr>
            <a:xfrm>
              <a:off x="5303652" y="5800371"/>
              <a:ext cx="2011076" cy="588810"/>
            </a:xfrm>
            <a:prstGeom prst="rect">
              <a:avLst/>
            </a:prstGeom>
            <a:noFill/>
          </p:spPr>
          <p:txBody>
            <a:bodyPr wrap="none" lIns="91440" tIns="45720" rIns="91440" bIns="45720">
              <a:spAutoFit/>
            </a:bodyPr>
            <a:lstStyle/>
            <a:p>
              <a:r>
                <a:rPr lang="en-US" sz="3200" dirty="0">
                  <a:ln w="0"/>
                  <a:solidFill>
                    <a:schemeClr val="accent6">
                      <a:lumMod val="75000"/>
                    </a:schemeClr>
                  </a:solidFill>
                  <a:effectLst>
                    <a:outerShdw blurRad="38100" dist="19050" dir="2700000" algn="tl" rotWithShape="0">
                      <a:schemeClr val="dk1">
                        <a:alpha val="40000"/>
                      </a:schemeClr>
                    </a:outerShdw>
                  </a:effectLst>
                  <a:latin typeface="Bahnschrift Light Condensed" panose="020B0502040204020203" pitchFamily="34" charset="0"/>
                </a:rPr>
                <a:t>CMRR : 98.62dB</a:t>
              </a:r>
            </a:p>
          </p:txBody>
        </p:sp>
      </p:grpSp>
      <p:sp>
        <p:nvSpPr>
          <p:cNvPr id="2" name="מציין מיקום של כותרת תחתונה 1">
            <a:extLst>
              <a:ext uri="{FF2B5EF4-FFF2-40B4-BE49-F238E27FC236}">
                <a16:creationId xmlns:a16="http://schemas.microsoft.com/office/drawing/2014/main" id="{B38CFC68-565A-42FE-A290-0AD91C21A1E8}"/>
              </a:ext>
            </a:extLst>
          </p:cNvPr>
          <p:cNvSpPr>
            <a:spLocks noGrp="1"/>
          </p:cNvSpPr>
          <p:nvPr>
            <p:ph type="ftr" sz="quarter" idx="11"/>
          </p:nvPr>
        </p:nvSpPr>
        <p:spPr/>
        <p:txBody>
          <a:bodyPr/>
          <a:lstStyle/>
          <a:p>
            <a:r>
              <a:rPr lang="en-US" sz="1800" dirty="0"/>
              <a:t>24</a:t>
            </a:r>
            <a:endParaRPr lang="he-IL" sz="1800" dirty="0"/>
          </a:p>
        </p:txBody>
      </p:sp>
      <mc:AlternateContent xmlns:mc="http://schemas.openxmlformats.org/markup-compatibility/2006" xmlns:a14="http://schemas.microsoft.com/office/drawing/2010/main">
        <mc:Choice Requires="a14">
          <p:sp>
            <p:nvSpPr>
              <p:cNvPr id="3" name="מלבן 2">
                <a:extLst>
                  <a:ext uri="{FF2B5EF4-FFF2-40B4-BE49-F238E27FC236}">
                    <a16:creationId xmlns:a16="http://schemas.microsoft.com/office/drawing/2014/main" id="{382A2E34-EB65-46A6-88D8-8676256395A5}"/>
                  </a:ext>
                </a:extLst>
              </p:cNvPr>
              <p:cNvSpPr/>
              <p:nvPr/>
            </p:nvSpPr>
            <p:spPr>
              <a:xfrm>
                <a:off x="4192689" y="651026"/>
                <a:ext cx="2866875"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he-IL" i="1">
                          <a:latin typeface="Cambria Math" panose="02040503050406030204" pitchFamily="18" charset="0"/>
                        </a:rPr>
                        <m:t>𝐶𝑀𝑅𝑅</m:t>
                      </m:r>
                      <m:r>
                        <a:rPr lang="he-IL" i="0">
                          <a:latin typeface="Cambria Math" panose="02040503050406030204" pitchFamily="18" charset="0"/>
                        </a:rPr>
                        <m:t>=</m:t>
                      </m:r>
                      <m:r>
                        <a:rPr lang="he-IL" i="0">
                          <a:latin typeface="Cambria Math" panose="02040503050406030204" pitchFamily="18" charset="0"/>
                        </a:rPr>
                        <m:t>20</m:t>
                      </m:r>
                      <m:func>
                        <m:funcPr>
                          <m:ctrlPr>
                            <a:rPr lang="he-IL" i="1">
                              <a:latin typeface="Cambria Math" panose="02040503050406030204" pitchFamily="18" charset="0"/>
                            </a:rPr>
                          </m:ctrlPr>
                        </m:funcPr>
                        <m:fName>
                          <m:sSub>
                            <m:sSubPr>
                              <m:ctrlPr>
                                <a:rPr lang="he-IL" i="1">
                                  <a:latin typeface="Cambria Math" panose="02040503050406030204" pitchFamily="18" charset="0"/>
                                </a:rPr>
                              </m:ctrlPr>
                            </m:sSubPr>
                            <m:e>
                              <m:r>
                                <m:rPr>
                                  <m:sty m:val="p"/>
                                </m:rPr>
                                <a:rPr lang="he-IL" i="0">
                                  <a:latin typeface="Cambria Math" panose="02040503050406030204" pitchFamily="18" charset="0"/>
                                </a:rPr>
                                <m:t>log</m:t>
                              </m:r>
                            </m:e>
                            <m:sub>
                              <m:r>
                                <a:rPr lang="he-IL" i="0">
                                  <a:latin typeface="Cambria Math" panose="02040503050406030204" pitchFamily="18" charset="0"/>
                                </a:rPr>
                                <m:t>10</m:t>
                              </m:r>
                            </m:sub>
                          </m:sSub>
                        </m:fName>
                        <m:e>
                          <m:d>
                            <m:dPr>
                              <m:ctrlPr>
                                <a:rPr lang="he-IL" i="1">
                                  <a:latin typeface="Cambria Math" panose="02040503050406030204" pitchFamily="18" charset="0"/>
                                </a:rPr>
                              </m:ctrlPr>
                            </m:dPr>
                            <m:e>
                              <m:d>
                                <m:dPr>
                                  <m:begChr m:val="|"/>
                                  <m:endChr m:val="|"/>
                                  <m:ctrlPr>
                                    <a:rPr lang="he-IL" i="1">
                                      <a:latin typeface="Cambria Math" panose="02040503050406030204" pitchFamily="18" charset="0"/>
                                    </a:rPr>
                                  </m:ctrlPr>
                                </m:dPr>
                                <m:e>
                                  <m:f>
                                    <m:fPr>
                                      <m:ctrlPr>
                                        <a:rPr lang="he-IL" i="1">
                                          <a:latin typeface="Cambria Math" panose="02040503050406030204" pitchFamily="18" charset="0"/>
                                        </a:rPr>
                                      </m:ctrlPr>
                                    </m:fPr>
                                    <m:num>
                                      <m:sSub>
                                        <m:sSubPr>
                                          <m:ctrlPr>
                                            <a:rPr lang="he-IL" i="1">
                                              <a:latin typeface="Cambria Math" panose="02040503050406030204" pitchFamily="18" charset="0"/>
                                            </a:rPr>
                                          </m:ctrlPr>
                                        </m:sSubPr>
                                        <m:e>
                                          <m:r>
                                            <a:rPr lang="he-IL" i="1">
                                              <a:latin typeface="Cambria Math" panose="02040503050406030204" pitchFamily="18" charset="0"/>
                                            </a:rPr>
                                            <m:t>𝐴</m:t>
                                          </m:r>
                                        </m:e>
                                        <m:sub>
                                          <m:r>
                                            <a:rPr lang="he-IL" i="1">
                                              <a:latin typeface="Cambria Math" panose="02040503050406030204" pitchFamily="18" charset="0"/>
                                            </a:rPr>
                                            <m:t>𝑑𝑚</m:t>
                                          </m:r>
                                        </m:sub>
                                      </m:sSub>
                                    </m:num>
                                    <m:den>
                                      <m:sSub>
                                        <m:sSubPr>
                                          <m:ctrlPr>
                                            <a:rPr lang="he-IL" i="1">
                                              <a:latin typeface="Cambria Math" panose="02040503050406030204" pitchFamily="18" charset="0"/>
                                            </a:rPr>
                                          </m:ctrlPr>
                                        </m:sSubPr>
                                        <m:e>
                                          <m:r>
                                            <a:rPr lang="he-IL" i="1">
                                              <a:latin typeface="Cambria Math" panose="02040503050406030204" pitchFamily="18" charset="0"/>
                                            </a:rPr>
                                            <m:t>𝐴</m:t>
                                          </m:r>
                                        </m:e>
                                        <m:sub>
                                          <m:r>
                                            <a:rPr lang="he-IL" i="1">
                                              <a:latin typeface="Cambria Math" panose="02040503050406030204" pitchFamily="18" charset="0"/>
                                            </a:rPr>
                                            <m:t>𝑐𝑚</m:t>
                                          </m:r>
                                        </m:sub>
                                      </m:sSub>
                                    </m:den>
                                  </m:f>
                                </m:e>
                              </m:d>
                            </m:e>
                          </m:d>
                        </m:e>
                      </m:func>
                    </m:oMath>
                  </m:oMathPara>
                </a14:m>
                <a:endParaRPr lang="he-IL" dirty="0"/>
              </a:p>
            </p:txBody>
          </p:sp>
        </mc:Choice>
        <mc:Fallback xmlns="">
          <p:sp>
            <p:nvSpPr>
              <p:cNvPr id="3" name="מלבן 2">
                <a:extLst>
                  <a:ext uri="{FF2B5EF4-FFF2-40B4-BE49-F238E27FC236}">
                    <a16:creationId xmlns:a16="http://schemas.microsoft.com/office/drawing/2014/main" id="{382A2E34-EB65-46A6-88D8-8676256395A5}"/>
                  </a:ext>
                </a:extLst>
              </p:cNvPr>
              <p:cNvSpPr>
                <a:spLocks noRot="1" noChangeAspect="1" noMove="1" noResize="1" noEditPoints="1" noAdjustHandles="1" noChangeArrowheads="1" noChangeShapeType="1" noTextEdit="1"/>
              </p:cNvSpPr>
              <p:nvPr/>
            </p:nvSpPr>
            <p:spPr>
              <a:xfrm>
                <a:off x="4192689" y="651026"/>
                <a:ext cx="2866875" cy="714683"/>
              </a:xfrm>
              <a:prstGeom prst="rect">
                <a:avLst/>
              </a:prstGeom>
              <a:blipFill>
                <a:blip r:embed="rId5"/>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22295874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4CE65F6-14CC-4E72-A31E-12F1CBD556FC}"/>
              </a:ext>
            </a:extLst>
          </p:cNvPr>
          <p:cNvSpPr/>
          <p:nvPr/>
        </p:nvSpPr>
        <p:spPr>
          <a:xfrm>
            <a:off x="1091482" y="1112233"/>
            <a:ext cx="9228175" cy="477054"/>
          </a:xfrm>
          <a:prstGeom prst="rect">
            <a:avLst/>
          </a:prstGeom>
          <a:noFill/>
        </p:spPr>
        <p:txBody>
          <a:bodyPr wrap="square" lIns="91440" tIns="45720" rIns="91440" bIns="45720">
            <a:spAutoFit/>
          </a:bodyPr>
          <a:lstStyle/>
          <a:p>
            <a:pPr algn="ctr"/>
            <a:r>
              <a:rPr lang="en-US" sz="2500" dirty="0">
                <a:ln w="0"/>
                <a:effectLst>
                  <a:outerShdw blurRad="38100" dist="19050" dir="2700000" algn="tl" rotWithShape="0">
                    <a:schemeClr val="dk1">
                      <a:alpha val="40000"/>
                    </a:schemeClr>
                  </a:outerShdw>
                </a:effectLst>
                <a:latin typeface="Bahnschrift Light Condensed" panose="020B0502040204020203" pitchFamily="34" charset="0"/>
              </a:rPr>
              <a:t>Non-inverting differential amplifier (vin,p&gt;vin,n)</a:t>
            </a:r>
          </a:p>
        </p:txBody>
      </p:sp>
      <p:graphicFrame>
        <p:nvGraphicFramePr>
          <p:cNvPr id="4" name="טבלה 3">
            <a:extLst>
              <a:ext uri="{FF2B5EF4-FFF2-40B4-BE49-F238E27FC236}">
                <a16:creationId xmlns:a16="http://schemas.microsoft.com/office/drawing/2014/main" id="{788E16E9-D1E5-4AD2-8663-DEB5BD80EC75}"/>
              </a:ext>
            </a:extLst>
          </p:cNvPr>
          <p:cNvGraphicFramePr>
            <a:graphicFrameLocks noGrp="1"/>
          </p:cNvGraphicFramePr>
          <p:nvPr>
            <p:extLst>
              <p:ext uri="{D42A27DB-BD31-4B8C-83A1-F6EECF244321}">
                <p14:modId xmlns:p14="http://schemas.microsoft.com/office/powerpoint/2010/main" val="4259558497"/>
              </p:ext>
            </p:extLst>
          </p:nvPr>
        </p:nvGraphicFramePr>
        <p:xfrm>
          <a:off x="327609" y="2276113"/>
          <a:ext cx="2763948" cy="1889760"/>
        </p:xfrm>
        <a:graphic>
          <a:graphicData uri="http://schemas.openxmlformats.org/drawingml/2006/table">
            <a:tbl>
              <a:tblPr rtl="1" firstRow="1" bandRow="1">
                <a:tableStyleId>{5C22544A-7EE6-4342-B048-85BDC9FD1C3A}</a:tableStyleId>
              </a:tblPr>
              <a:tblGrid>
                <a:gridCol w="1427203">
                  <a:extLst>
                    <a:ext uri="{9D8B030D-6E8A-4147-A177-3AD203B41FA5}">
                      <a16:colId xmlns:a16="http://schemas.microsoft.com/office/drawing/2014/main" val="3299189184"/>
                    </a:ext>
                  </a:extLst>
                </a:gridCol>
                <a:gridCol w="1336745">
                  <a:extLst>
                    <a:ext uri="{9D8B030D-6E8A-4147-A177-3AD203B41FA5}">
                      <a16:colId xmlns:a16="http://schemas.microsoft.com/office/drawing/2014/main" val="2025229872"/>
                    </a:ext>
                  </a:extLst>
                </a:gridCol>
              </a:tblGrid>
              <a:tr h="370840">
                <a:tc>
                  <a:txBody>
                    <a:bodyPr/>
                    <a:lstStyle/>
                    <a:p>
                      <a:pPr algn="ctr" rtl="1"/>
                      <a:r>
                        <a:rPr lang="en-US" sz="2800" b="1" dirty="0">
                          <a:solidFill>
                            <a:schemeClr val="bg1"/>
                          </a:solidFill>
                          <a:effectLst>
                            <a:outerShdw blurRad="38100" dist="38100" dir="2700000" algn="tl">
                              <a:srgbClr val="000000">
                                <a:alpha val="43137"/>
                              </a:srgbClr>
                            </a:outerShdw>
                          </a:effectLst>
                          <a:latin typeface="Bahnschrift Light Condensed" panose="020B0502040204020203" pitchFamily="34" charset="0"/>
                        </a:rPr>
                        <a:t>Value</a:t>
                      </a:r>
                      <a:endParaRPr lang="he-IL" sz="2800" b="1" dirty="0">
                        <a:solidFill>
                          <a:schemeClr val="bg1"/>
                        </a:solidFill>
                        <a:effectLst>
                          <a:outerShdw blurRad="38100" dist="38100" dir="2700000" algn="tl">
                            <a:srgbClr val="000000">
                              <a:alpha val="43137"/>
                            </a:srgbClr>
                          </a:outerShdw>
                        </a:effectLst>
                        <a:latin typeface="Bahnschrift Light Condensed" panose="020B0502040204020203" pitchFamily="34" charset="0"/>
                      </a:endParaRPr>
                    </a:p>
                  </a:txBody>
                  <a:tcPr/>
                </a:tc>
                <a:tc>
                  <a:txBody>
                    <a:bodyPr/>
                    <a:lstStyle/>
                    <a:p>
                      <a:pPr algn="ctr" rtl="1"/>
                      <a:r>
                        <a:rPr lang="en-US" sz="2800" b="1" dirty="0">
                          <a:solidFill>
                            <a:schemeClr val="bg1"/>
                          </a:solidFill>
                          <a:effectLst>
                            <a:outerShdw blurRad="38100" dist="38100" dir="2700000" algn="tl">
                              <a:srgbClr val="000000">
                                <a:alpha val="43137"/>
                              </a:srgbClr>
                            </a:outerShdw>
                          </a:effectLst>
                          <a:latin typeface="Bahnschrift Light Condensed" panose="020B0502040204020203" pitchFamily="34" charset="0"/>
                        </a:rPr>
                        <a:t>Param</a:t>
                      </a:r>
                      <a:endParaRPr lang="he-IL" sz="2800" b="1" dirty="0">
                        <a:solidFill>
                          <a:schemeClr val="bg1"/>
                        </a:solidFill>
                        <a:effectLst>
                          <a:outerShdw blurRad="38100" dist="38100" dir="2700000" algn="tl">
                            <a:srgbClr val="000000">
                              <a:alpha val="43137"/>
                            </a:srgbClr>
                          </a:outerShdw>
                        </a:effectLst>
                        <a:latin typeface="Bahnschrift Light Condensed" panose="020B0502040204020203" pitchFamily="34" charset="0"/>
                      </a:endParaRPr>
                    </a:p>
                  </a:txBody>
                  <a:tcPr/>
                </a:tc>
                <a:extLst>
                  <a:ext uri="{0D108BD9-81ED-4DB2-BD59-A6C34878D82A}">
                    <a16:rowId xmlns:a16="http://schemas.microsoft.com/office/drawing/2014/main" val="1866962435"/>
                  </a:ext>
                </a:extLst>
              </a:tr>
              <a:tr h="370840">
                <a:tc>
                  <a:txBody>
                    <a:bodyPr/>
                    <a:lstStyle/>
                    <a:p>
                      <a:pPr algn="ctr" rtl="1"/>
                      <a:r>
                        <a:rPr lang="en-US" sz="2400" dirty="0">
                          <a:latin typeface="Bahnschrift Light Condensed" panose="020B0502040204020203" pitchFamily="34" charset="0"/>
                        </a:rPr>
                        <a:t>4mV</a:t>
                      </a:r>
                      <a:endParaRPr lang="he-IL" sz="2400" dirty="0">
                        <a:latin typeface="Bahnschrift Light Condensed" panose="020B0502040204020203" pitchFamily="34" charset="0"/>
                      </a:endParaRPr>
                    </a:p>
                  </a:txBody>
                  <a:tcPr/>
                </a:tc>
                <a:tc>
                  <a:txBody>
                    <a:bodyPr/>
                    <a:lstStyle/>
                    <a:p>
                      <a:pPr algn="ctr" rtl="1"/>
                      <a:r>
                        <a:rPr lang="en-US" sz="2400" dirty="0">
                          <a:latin typeface="Bahnschrift Light Condensed" panose="020B0502040204020203" pitchFamily="34" charset="0"/>
                        </a:rPr>
                        <a:t>Vin,p,ptp</a:t>
                      </a:r>
                      <a:endParaRPr lang="he-IL" sz="2400" dirty="0">
                        <a:latin typeface="Bahnschrift Light Condensed" panose="020B0502040204020203" pitchFamily="34" charset="0"/>
                      </a:endParaRPr>
                    </a:p>
                  </a:txBody>
                  <a:tcPr/>
                </a:tc>
                <a:extLst>
                  <a:ext uri="{0D108BD9-81ED-4DB2-BD59-A6C34878D82A}">
                    <a16:rowId xmlns:a16="http://schemas.microsoft.com/office/drawing/2014/main" val="3264016101"/>
                  </a:ext>
                </a:extLst>
              </a:tr>
              <a:tr h="236556">
                <a:tc>
                  <a:txBody>
                    <a:bodyPr/>
                    <a:lstStyle/>
                    <a:p>
                      <a:pPr algn="ctr" rtl="1"/>
                      <a:r>
                        <a:rPr lang="en-US" sz="2400" dirty="0">
                          <a:latin typeface="Bahnschrift Light Condensed" panose="020B0502040204020203" pitchFamily="34" charset="0"/>
                        </a:rPr>
                        <a:t>1.6mV</a:t>
                      </a:r>
                      <a:endParaRPr lang="he-IL" sz="2400" dirty="0">
                        <a:latin typeface="Bahnschrift Light Condensed" panose="020B0502040204020203" pitchFamily="34" charset="0"/>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2400" dirty="0" err="1">
                          <a:latin typeface="Bahnschrift Light Condensed" panose="020B0502040204020203" pitchFamily="34" charset="0"/>
                        </a:rPr>
                        <a:t>Vin,n,ptp</a:t>
                      </a:r>
                      <a:endParaRPr lang="he-IL" sz="2400" dirty="0">
                        <a:latin typeface="Bahnschrift Light Condensed" panose="020B0502040204020203" pitchFamily="34" charset="0"/>
                      </a:endParaRPr>
                    </a:p>
                  </a:txBody>
                  <a:tcPr/>
                </a:tc>
                <a:extLst>
                  <a:ext uri="{0D108BD9-81ED-4DB2-BD59-A6C34878D82A}">
                    <a16:rowId xmlns:a16="http://schemas.microsoft.com/office/drawing/2014/main" val="1124025230"/>
                  </a:ext>
                </a:extLst>
              </a:tr>
              <a:tr h="370840">
                <a:tc>
                  <a:txBody>
                    <a:bodyPr/>
                    <a:lstStyle/>
                    <a:p>
                      <a:pPr algn="ctr" rtl="1"/>
                      <a:r>
                        <a:rPr lang="en-US" sz="2400" dirty="0">
                          <a:latin typeface="Bahnschrift Light Condensed" panose="020B0502040204020203" pitchFamily="34" charset="0"/>
                        </a:rPr>
                        <a:t>1kHz</a:t>
                      </a:r>
                      <a:endParaRPr lang="he-IL" sz="2400" dirty="0">
                        <a:latin typeface="Bahnschrift Light Condensed" panose="020B0502040204020203" pitchFamily="34" charset="0"/>
                      </a:endParaRPr>
                    </a:p>
                  </a:txBody>
                  <a:tcPr/>
                </a:tc>
                <a:tc>
                  <a:txBody>
                    <a:bodyPr/>
                    <a:lstStyle/>
                    <a:p>
                      <a:pPr algn="ctr" rtl="1"/>
                      <a:r>
                        <a:rPr lang="en-US" sz="2400" dirty="0">
                          <a:latin typeface="Bahnschrift Light Condensed" panose="020B0502040204020203" pitchFamily="34" charset="0"/>
                        </a:rPr>
                        <a:t>Freq</a:t>
                      </a:r>
                      <a:endParaRPr lang="he-IL" sz="2400" dirty="0">
                        <a:latin typeface="Bahnschrift Light Condensed" panose="020B0502040204020203" pitchFamily="34" charset="0"/>
                      </a:endParaRPr>
                    </a:p>
                  </a:txBody>
                  <a:tcPr/>
                </a:tc>
                <a:extLst>
                  <a:ext uri="{0D108BD9-81ED-4DB2-BD59-A6C34878D82A}">
                    <a16:rowId xmlns:a16="http://schemas.microsoft.com/office/drawing/2014/main" val="1783239669"/>
                  </a:ext>
                </a:extLst>
              </a:tr>
            </a:tbl>
          </a:graphicData>
        </a:graphic>
      </p:graphicFrame>
      <p:sp>
        <p:nvSpPr>
          <p:cNvPr id="7" name="מלבן 15">
            <a:extLst>
              <a:ext uri="{FF2B5EF4-FFF2-40B4-BE49-F238E27FC236}">
                <a16:creationId xmlns:a16="http://schemas.microsoft.com/office/drawing/2014/main" id="{3E062B75-63F7-4B0A-A3CE-2BBDB42369CE}"/>
              </a:ext>
            </a:extLst>
          </p:cNvPr>
          <p:cNvSpPr/>
          <p:nvPr/>
        </p:nvSpPr>
        <p:spPr>
          <a:xfrm>
            <a:off x="481906" y="4914770"/>
            <a:ext cx="2609651" cy="830997"/>
          </a:xfrm>
          <a:prstGeom prst="rect">
            <a:avLst/>
          </a:prstGeom>
        </p:spPr>
        <p:txBody>
          <a:bodyPr wrap="square">
            <a:spAutoFit/>
          </a:bodyPr>
          <a:lstStyle/>
          <a:p>
            <a:pPr marL="285750" indent="-285750">
              <a:buFont typeface="Arial" panose="020B0604020202020204" pitchFamily="34" charset="0"/>
              <a:buChar char="•"/>
            </a:pPr>
            <a:r>
              <a:rPr lang="en-US" sz="2400" dirty="0" err="1">
                <a:latin typeface="Bahnschrift Light Condensed" panose="020B0502040204020203" pitchFamily="34" charset="0"/>
              </a:rPr>
              <a:t>Vout,ptp</a:t>
            </a:r>
            <a:r>
              <a:rPr lang="en-US" sz="2400" dirty="0">
                <a:latin typeface="Bahnschrift Light Condensed" panose="020B0502040204020203" pitchFamily="34" charset="0"/>
              </a:rPr>
              <a:t> = 0.77V</a:t>
            </a:r>
          </a:p>
          <a:p>
            <a:pPr marL="285750" indent="-285750">
              <a:buFont typeface="Arial" panose="020B0604020202020204" pitchFamily="34" charset="0"/>
              <a:buChar char="•"/>
            </a:pPr>
            <a:r>
              <a:rPr lang="en-US" sz="2400" dirty="0">
                <a:latin typeface="Bahnschrift Light Condensed" panose="020B0502040204020203" pitchFamily="34" charset="0"/>
              </a:rPr>
              <a:t>Gain = 323</a:t>
            </a:r>
          </a:p>
        </p:txBody>
      </p:sp>
      <p:grpSp>
        <p:nvGrpSpPr>
          <p:cNvPr id="2" name="Group 1">
            <a:extLst>
              <a:ext uri="{FF2B5EF4-FFF2-40B4-BE49-F238E27FC236}">
                <a16:creationId xmlns:a16="http://schemas.microsoft.com/office/drawing/2014/main" id="{E364D38B-2EFA-4F40-A0BF-3F622140A1D5}"/>
              </a:ext>
            </a:extLst>
          </p:cNvPr>
          <p:cNvGrpSpPr/>
          <p:nvPr/>
        </p:nvGrpSpPr>
        <p:grpSpPr>
          <a:xfrm>
            <a:off x="3289994" y="1875565"/>
            <a:ext cx="8420100" cy="4580616"/>
            <a:chOff x="4029625" y="1870588"/>
            <a:chExt cx="7745815" cy="4113652"/>
          </a:xfrm>
          <a:effectLst>
            <a:outerShdw blurRad="50800" dist="38100" dir="2700000" algn="tl" rotWithShape="0">
              <a:prstClr val="black">
                <a:alpha val="40000"/>
              </a:prstClr>
            </a:outerShdw>
          </a:effectLst>
        </p:grpSpPr>
        <p:pic>
          <p:nvPicPr>
            <p:cNvPr id="5" name="תמונה 5" descr="תמונה שמכילה מפה, טקסט&#10;&#10;התיאור נוצר באופן אוטומטי">
              <a:extLst>
                <a:ext uri="{FF2B5EF4-FFF2-40B4-BE49-F238E27FC236}">
                  <a16:creationId xmlns:a16="http://schemas.microsoft.com/office/drawing/2014/main" id="{0EAF746C-F7D8-439F-99EA-E98F8C7D40BA}"/>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8982" t="5387" r="941"/>
            <a:stretch/>
          </p:blipFill>
          <p:spPr>
            <a:xfrm>
              <a:off x="4029625" y="1870588"/>
              <a:ext cx="7745815" cy="4113652"/>
            </a:xfrm>
            <a:prstGeom prst="rect">
              <a:avLst/>
            </a:prstGeom>
          </p:spPr>
        </p:pic>
        <p:sp>
          <p:nvSpPr>
            <p:cNvPr id="8" name="מלבן 7">
              <a:extLst>
                <a:ext uri="{FF2B5EF4-FFF2-40B4-BE49-F238E27FC236}">
                  <a16:creationId xmlns:a16="http://schemas.microsoft.com/office/drawing/2014/main" id="{EECDD999-253E-481E-957F-E62DDD6FA49C}"/>
                </a:ext>
              </a:extLst>
            </p:cNvPr>
            <p:cNvSpPr/>
            <p:nvPr/>
          </p:nvSpPr>
          <p:spPr>
            <a:xfrm>
              <a:off x="6669879" y="2235618"/>
              <a:ext cx="476602" cy="331681"/>
            </a:xfrm>
            <a:prstGeom prst="rect">
              <a:avLst/>
            </a:prstGeom>
            <a:noFill/>
            <a:ln>
              <a:noFill/>
            </a:ln>
          </p:spPr>
          <p:txBody>
            <a:bodyPr wrap="none">
              <a:spAutoFit/>
            </a:bodyPr>
            <a:lstStyle/>
            <a:p>
              <a:r>
                <a:rPr lang="en-US" dirty="0">
                  <a:ln w="0"/>
                  <a:solidFill>
                    <a:schemeClr val="accent6">
                      <a:lumMod val="75000"/>
                    </a:schemeClr>
                  </a:solidFill>
                  <a:effectLst>
                    <a:outerShdw blurRad="38100" dist="19050" dir="2700000" algn="tl" rotWithShape="0">
                      <a:schemeClr val="dk1">
                        <a:alpha val="40000"/>
                      </a:schemeClr>
                    </a:outerShdw>
                  </a:effectLst>
                  <a:latin typeface="Bahnschrift Light Condensed" panose="020B0502040204020203" pitchFamily="34" charset="0"/>
                </a:rPr>
                <a:t>Vout</a:t>
              </a:r>
              <a:endParaRPr lang="he-IL" dirty="0">
                <a:solidFill>
                  <a:schemeClr val="accent6">
                    <a:lumMod val="75000"/>
                  </a:schemeClr>
                </a:solidFill>
              </a:endParaRPr>
            </a:p>
          </p:txBody>
        </p:sp>
        <p:sp>
          <p:nvSpPr>
            <p:cNvPr id="9" name="מלבן 16">
              <a:extLst>
                <a:ext uri="{FF2B5EF4-FFF2-40B4-BE49-F238E27FC236}">
                  <a16:creationId xmlns:a16="http://schemas.microsoft.com/office/drawing/2014/main" id="{7DDE14C2-E62E-4DFB-8B95-06133B8C75C2}"/>
                </a:ext>
              </a:extLst>
            </p:cNvPr>
            <p:cNvSpPr/>
            <p:nvPr/>
          </p:nvSpPr>
          <p:spPr>
            <a:xfrm>
              <a:off x="6546507" y="3429000"/>
              <a:ext cx="534113" cy="331681"/>
            </a:xfrm>
            <a:prstGeom prst="rect">
              <a:avLst/>
            </a:prstGeom>
            <a:noFill/>
            <a:ln>
              <a:noFill/>
            </a:ln>
          </p:spPr>
          <p:txBody>
            <a:bodyPr wrap="none">
              <a:spAutoFit/>
            </a:bodyPr>
            <a:lstStyle/>
            <a:p>
              <a:r>
                <a:rPr lang="en-US" dirty="0">
                  <a:ln w="0"/>
                  <a:solidFill>
                    <a:srgbClr val="0070C0"/>
                  </a:solidFill>
                  <a:effectLst>
                    <a:outerShdw blurRad="38100" dist="19050" dir="2700000" algn="tl" rotWithShape="0">
                      <a:schemeClr val="dk1">
                        <a:alpha val="40000"/>
                      </a:schemeClr>
                    </a:outerShdw>
                  </a:effectLst>
                  <a:latin typeface="Bahnschrift Light Condensed" panose="020B0502040204020203" pitchFamily="34" charset="0"/>
                </a:rPr>
                <a:t>Vin, p</a:t>
              </a:r>
              <a:endParaRPr lang="he-IL" dirty="0">
                <a:solidFill>
                  <a:srgbClr val="0070C0"/>
                </a:solidFill>
              </a:endParaRPr>
            </a:p>
          </p:txBody>
        </p:sp>
        <p:sp>
          <p:nvSpPr>
            <p:cNvPr id="10" name="מלבן 17">
              <a:extLst>
                <a:ext uri="{FF2B5EF4-FFF2-40B4-BE49-F238E27FC236}">
                  <a16:creationId xmlns:a16="http://schemas.microsoft.com/office/drawing/2014/main" id="{C9D1BA78-7360-4D6F-85BE-1A118DB440A2}"/>
                </a:ext>
              </a:extLst>
            </p:cNvPr>
            <p:cNvSpPr/>
            <p:nvPr/>
          </p:nvSpPr>
          <p:spPr>
            <a:xfrm>
              <a:off x="6546507" y="4604601"/>
              <a:ext cx="899322" cy="369332"/>
            </a:xfrm>
            <a:prstGeom prst="rect">
              <a:avLst/>
            </a:prstGeom>
            <a:noFill/>
            <a:ln>
              <a:noFill/>
            </a:ln>
          </p:spPr>
          <p:txBody>
            <a:bodyPr wrap="square">
              <a:spAutoFit/>
            </a:bodyPr>
            <a:lstStyle/>
            <a:p>
              <a:r>
                <a:rPr lang="en-US" dirty="0">
                  <a:ln w="0"/>
                  <a:solidFill>
                    <a:srgbClr val="E30000"/>
                  </a:solidFill>
                  <a:effectLst>
                    <a:outerShdw blurRad="38100" dist="19050" dir="2700000" algn="tl" rotWithShape="0">
                      <a:schemeClr val="dk1">
                        <a:alpha val="40000"/>
                      </a:schemeClr>
                    </a:outerShdw>
                  </a:effectLst>
                  <a:latin typeface="Bahnschrift Light Condensed" panose="020B0502040204020203" pitchFamily="34" charset="0"/>
                </a:rPr>
                <a:t>Vin, n</a:t>
              </a:r>
              <a:endParaRPr lang="he-IL" dirty="0">
                <a:solidFill>
                  <a:srgbClr val="E30000"/>
                </a:solidFill>
              </a:endParaRPr>
            </a:p>
          </p:txBody>
        </p:sp>
      </p:grpSp>
      <p:sp>
        <p:nvSpPr>
          <p:cNvPr id="11" name="מציין מיקום של כותרת תחתונה 10">
            <a:extLst>
              <a:ext uri="{FF2B5EF4-FFF2-40B4-BE49-F238E27FC236}">
                <a16:creationId xmlns:a16="http://schemas.microsoft.com/office/drawing/2014/main" id="{87904593-C429-450B-8620-557C14C74E64}"/>
              </a:ext>
            </a:extLst>
          </p:cNvPr>
          <p:cNvSpPr>
            <a:spLocks noGrp="1"/>
          </p:cNvSpPr>
          <p:nvPr>
            <p:ph type="ftr" sz="quarter" idx="11"/>
          </p:nvPr>
        </p:nvSpPr>
        <p:spPr>
          <a:xfrm>
            <a:off x="3915595" y="6492875"/>
            <a:ext cx="4114800" cy="365125"/>
          </a:xfrm>
        </p:spPr>
        <p:txBody>
          <a:bodyPr/>
          <a:lstStyle/>
          <a:p>
            <a:r>
              <a:rPr lang="en-US" sz="1800" dirty="0"/>
              <a:t>25</a:t>
            </a:r>
            <a:endParaRPr lang="he-IL" sz="1800" dirty="0"/>
          </a:p>
        </p:txBody>
      </p:sp>
      <p:sp>
        <p:nvSpPr>
          <p:cNvPr id="12" name="מלבן 11">
            <a:extLst>
              <a:ext uri="{FF2B5EF4-FFF2-40B4-BE49-F238E27FC236}">
                <a16:creationId xmlns:a16="http://schemas.microsoft.com/office/drawing/2014/main" id="{4936CB06-9CC2-4A17-8708-A7367278F387}"/>
              </a:ext>
            </a:extLst>
          </p:cNvPr>
          <p:cNvSpPr/>
          <p:nvPr/>
        </p:nvSpPr>
        <p:spPr>
          <a:xfrm>
            <a:off x="4215238" y="269717"/>
            <a:ext cx="3515514" cy="646331"/>
          </a:xfrm>
          <a:prstGeom prst="rect">
            <a:avLst/>
          </a:prstGeom>
        </p:spPr>
        <p:txBody>
          <a:bodyPr wrap="none">
            <a:spAutoFit/>
          </a:bodyPr>
          <a:lstStyle/>
          <a:p>
            <a:r>
              <a:rPr lang="en-US" sz="3600" dirty="0">
                <a:ln w="0"/>
                <a:effectLst>
                  <a:outerShdw blurRad="38100" dist="19050" dir="2700000" algn="tl" rotWithShape="0">
                    <a:schemeClr val="dk1">
                      <a:alpha val="40000"/>
                    </a:schemeClr>
                  </a:outerShdw>
                </a:effectLst>
                <a:latin typeface="Bahnschrift Light Condensed" panose="020B0502040204020203" pitchFamily="34" charset="0"/>
              </a:rPr>
              <a:t>Transient Analysis</a:t>
            </a:r>
            <a:endParaRPr lang="he-IL" sz="3600" dirty="0"/>
          </a:p>
        </p:txBody>
      </p:sp>
    </p:spTree>
    <p:extLst>
      <p:ext uri="{BB962C8B-B14F-4D97-AF65-F5344CB8AC3E}">
        <p14:creationId xmlns:p14="http://schemas.microsoft.com/office/powerpoint/2010/main" val="11335201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4CE65F6-14CC-4E72-A31E-12F1CBD556FC}"/>
              </a:ext>
            </a:extLst>
          </p:cNvPr>
          <p:cNvSpPr/>
          <p:nvPr/>
        </p:nvSpPr>
        <p:spPr>
          <a:xfrm>
            <a:off x="1358907" y="1088502"/>
            <a:ext cx="9228175" cy="477054"/>
          </a:xfrm>
          <a:prstGeom prst="rect">
            <a:avLst/>
          </a:prstGeom>
          <a:noFill/>
        </p:spPr>
        <p:txBody>
          <a:bodyPr wrap="square" lIns="91440" tIns="45720" rIns="91440" bIns="45720">
            <a:spAutoFit/>
          </a:bodyPr>
          <a:lstStyle/>
          <a:p>
            <a:pPr algn="ctr"/>
            <a:r>
              <a:rPr lang="en-US" sz="2500" dirty="0">
                <a:ln w="0"/>
                <a:effectLst>
                  <a:outerShdw blurRad="38100" dist="19050" dir="2700000" algn="tl" rotWithShape="0">
                    <a:schemeClr val="dk1">
                      <a:alpha val="40000"/>
                    </a:schemeClr>
                  </a:outerShdw>
                </a:effectLst>
                <a:latin typeface="Bahnschrift Light Condensed" panose="020B0502040204020203" pitchFamily="34" charset="0"/>
              </a:rPr>
              <a:t> inverting differential amplifier (</a:t>
            </a:r>
            <a:r>
              <a:rPr lang="en-US" sz="2500" dirty="0" err="1">
                <a:ln w="0"/>
                <a:effectLst>
                  <a:outerShdw blurRad="38100" dist="19050" dir="2700000" algn="tl" rotWithShape="0">
                    <a:schemeClr val="dk1">
                      <a:alpha val="40000"/>
                    </a:schemeClr>
                  </a:outerShdw>
                </a:effectLst>
                <a:latin typeface="Bahnschrift Light Condensed" panose="020B0502040204020203" pitchFamily="34" charset="0"/>
              </a:rPr>
              <a:t>vin,p</a:t>
            </a:r>
            <a:r>
              <a:rPr lang="en-US" sz="2500" dirty="0">
                <a:ln w="0"/>
                <a:effectLst>
                  <a:outerShdw blurRad="38100" dist="19050" dir="2700000" algn="tl" rotWithShape="0">
                    <a:schemeClr val="dk1">
                      <a:alpha val="40000"/>
                    </a:schemeClr>
                  </a:outerShdw>
                </a:effectLst>
                <a:latin typeface="Bahnschrift Light Condensed" panose="020B0502040204020203" pitchFamily="34" charset="0"/>
              </a:rPr>
              <a:t>&lt;</a:t>
            </a:r>
            <a:r>
              <a:rPr lang="en-US" sz="2500" dirty="0" err="1">
                <a:ln w="0"/>
                <a:effectLst>
                  <a:outerShdw blurRad="38100" dist="19050" dir="2700000" algn="tl" rotWithShape="0">
                    <a:schemeClr val="dk1">
                      <a:alpha val="40000"/>
                    </a:schemeClr>
                  </a:outerShdw>
                </a:effectLst>
                <a:latin typeface="Bahnschrift Light Condensed" panose="020B0502040204020203" pitchFamily="34" charset="0"/>
              </a:rPr>
              <a:t>vin,n</a:t>
            </a:r>
            <a:r>
              <a:rPr lang="en-US" sz="2500" dirty="0">
                <a:ln w="0"/>
                <a:effectLst>
                  <a:outerShdw blurRad="38100" dist="19050" dir="2700000" algn="tl" rotWithShape="0">
                    <a:schemeClr val="dk1">
                      <a:alpha val="40000"/>
                    </a:schemeClr>
                  </a:outerShdw>
                </a:effectLst>
                <a:latin typeface="Bahnschrift Light Condensed" panose="020B0502040204020203" pitchFamily="34" charset="0"/>
              </a:rPr>
              <a:t>)</a:t>
            </a:r>
          </a:p>
        </p:txBody>
      </p:sp>
      <p:sp>
        <p:nvSpPr>
          <p:cNvPr id="7" name="מלבן 15">
            <a:extLst>
              <a:ext uri="{FF2B5EF4-FFF2-40B4-BE49-F238E27FC236}">
                <a16:creationId xmlns:a16="http://schemas.microsoft.com/office/drawing/2014/main" id="{3E062B75-63F7-4B0A-A3CE-2BBDB42369CE}"/>
              </a:ext>
            </a:extLst>
          </p:cNvPr>
          <p:cNvSpPr/>
          <p:nvPr/>
        </p:nvSpPr>
        <p:spPr>
          <a:xfrm>
            <a:off x="409790" y="4938501"/>
            <a:ext cx="2756187" cy="830997"/>
          </a:xfrm>
          <a:prstGeom prst="rect">
            <a:avLst/>
          </a:prstGeom>
        </p:spPr>
        <p:txBody>
          <a:bodyPr wrap="square">
            <a:spAutoFit/>
          </a:bodyPr>
          <a:lstStyle/>
          <a:p>
            <a:pPr marL="285750" indent="-285750">
              <a:buFont typeface="Arial" panose="020B0604020202020204" pitchFamily="34" charset="0"/>
              <a:buChar char="•"/>
            </a:pPr>
            <a:r>
              <a:rPr lang="en-US" sz="2400" dirty="0" err="1">
                <a:latin typeface="Bahnschrift Light Condensed" panose="020B0502040204020203" pitchFamily="34" charset="0"/>
              </a:rPr>
              <a:t>Vout,ptp</a:t>
            </a:r>
            <a:r>
              <a:rPr lang="en-US" sz="2400" dirty="0">
                <a:latin typeface="Bahnschrift Light Condensed" panose="020B0502040204020203" pitchFamily="34" charset="0"/>
              </a:rPr>
              <a:t> = 0.77 V</a:t>
            </a:r>
          </a:p>
          <a:p>
            <a:pPr marL="285750" indent="-285750">
              <a:buFont typeface="Arial" panose="020B0604020202020204" pitchFamily="34" charset="0"/>
              <a:buChar char="•"/>
            </a:pPr>
            <a:r>
              <a:rPr lang="en-US" sz="2400" dirty="0">
                <a:latin typeface="Bahnschrift Light Condensed" panose="020B0502040204020203" pitchFamily="34" charset="0"/>
              </a:rPr>
              <a:t>Gain = 322</a:t>
            </a:r>
          </a:p>
        </p:txBody>
      </p:sp>
      <p:grpSp>
        <p:nvGrpSpPr>
          <p:cNvPr id="11" name="Group 10">
            <a:extLst>
              <a:ext uri="{FF2B5EF4-FFF2-40B4-BE49-F238E27FC236}">
                <a16:creationId xmlns:a16="http://schemas.microsoft.com/office/drawing/2014/main" id="{5E665861-72B0-4CDE-A2A1-A8E1855F094C}"/>
              </a:ext>
            </a:extLst>
          </p:cNvPr>
          <p:cNvGrpSpPr/>
          <p:nvPr/>
        </p:nvGrpSpPr>
        <p:grpSpPr>
          <a:xfrm>
            <a:off x="3409950" y="1978449"/>
            <a:ext cx="8534400" cy="4631902"/>
            <a:chOff x="3492121" y="1589287"/>
            <a:chExt cx="7313912" cy="4627157"/>
          </a:xfrm>
          <a:effectLst>
            <a:outerShdw blurRad="50800" dist="38100" dir="2700000" algn="tl" rotWithShape="0">
              <a:prstClr val="black">
                <a:alpha val="40000"/>
              </a:prstClr>
            </a:outerShdw>
          </a:effectLst>
        </p:grpSpPr>
        <p:pic>
          <p:nvPicPr>
            <p:cNvPr id="12" name="תמונה 7" descr="תמונה שמכילה מפה, טקסט&#10;&#10;התיאור נוצר באופן אוטומטי">
              <a:extLst>
                <a:ext uri="{FF2B5EF4-FFF2-40B4-BE49-F238E27FC236}">
                  <a16:creationId xmlns:a16="http://schemas.microsoft.com/office/drawing/2014/main" id="{D1B3FBBA-A950-43F6-9BC6-21C4F1D19325}"/>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8552" t="18779" r="15201" b="5859"/>
            <a:stretch/>
          </p:blipFill>
          <p:spPr>
            <a:xfrm>
              <a:off x="3492121" y="1589287"/>
              <a:ext cx="7313912" cy="4627157"/>
            </a:xfrm>
            <a:prstGeom prst="rect">
              <a:avLst/>
            </a:prstGeom>
          </p:spPr>
        </p:pic>
        <p:sp>
          <p:nvSpPr>
            <p:cNvPr id="13" name="מלבן 12">
              <a:extLst>
                <a:ext uri="{FF2B5EF4-FFF2-40B4-BE49-F238E27FC236}">
                  <a16:creationId xmlns:a16="http://schemas.microsoft.com/office/drawing/2014/main" id="{B686A1CC-EFCC-4F82-AAB2-ADEF5AE8E557}"/>
                </a:ext>
              </a:extLst>
            </p:cNvPr>
            <p:cNvSpPr/>
            <p:nvPr/>
          </p:nvSpPr>
          <p:spPr>
            <a:xfrm>
              <a:off x="5061628" y="2420284"/>
              <a:ext cx="444000" cy="368954"/>
            </a:xfrm>
            <a:prstGeom prst="rect">
              <a:avLst/>
            </a:prstGeom>
            <a:noFill/>
            <a:ln>
              <a:noFill/>
            </a:ln>
          </p:spPr>
          <p:txBody>
            <a:bodyPr wrap="none">
              <a:spAutoFit/>
            </a:bodyPr>
            <a:lstStyle/>
            <a:p>
              <a:r>
                <a:rPr lang="en-US" dirty="0">
                  <a:ln w="0"/>
                  <a:solidFill>
                    <a:schemeClr val="accent6">
                      <a:lumMod val="75000"/>
                    </a:schemeClr>
                  </a:solidFill>
                  <a:effectLst>
                    <a:outerShdw blurRad="38100" dist="19050" dir="2700000" algn="tl" rotWithShape="0">
                      <a:schemeClr val="dk1">
                        <a:alpha val="40000"/>
                      </a:schemeClr>
                    </a:outerShdw>
                  </a:effectLst>
                  <a:latin typeface="Bahnschrift Light Condensed" panose="020B0502040204020203" pitchFamily="34" charset="0"/>
                </a:rPr>
                <a:t>Vout</a:t>
              </a:r>
              <a:endParaRPr lang="he-IL" dirty="0">
                <a:solidFill>
                  <a:schemeClr val="accent6">
                    <a:lumMod val="75000"/>
                  </a:schemeClr>
                </a:solidFill>
              </a:endParaRPr>
            </a:p>
          </p:txBody>
        </p:sp>
        <p:sp>
          <p:nvSpPr>
            <p:cNvPr id="14" name="מלבן 13">
              <a:extLst>
                <a:ext uri="{FF2B5EF4-FFF2-40B4-BE49-F238E27FC236}">
                  <a16:creationId xmlns:a16="http://schemas.microsoft.com/office/drawing/2014/main" id="{C940B8A4-E173-4A91-ADD5-00919405FE8B}"/>
                </a:ext>
              </a:extLst>
            </p:cNvPr>
            <p:cNvSpPr/>
            <p:nvPr/>
          </p:nvSpPr>
          <p:spPr>
            <a:xfrm>
              <a:off x="4938256" y="3613666"/>
              <a:ext cx="497576" cy="368954"/>
            </a:xfrm>
            <a:prstGeom prst="rect">
              <a:avLst/>
            </a:prstGeom>
            <a:noFill/>
            <a:ln>
              <a:noFill/>
            </a:ln>
          </p:spPr>
          <p:txBody>
            <a:bodyPr wrap="none">
              <a:spAutoFit/>
            </a:bodyPr>
            <a:lstStyle/>
            <a:p>
              <a:r>
                <a:rPr lang="en-US" dirty="0">
                  <a:ln w="0"/>
                  <a:solidFill>
                    <a:srgbClr val="0070C0"/>
                  </a:solidFill>
                  <a:effectLst>
                    <a:outerShdw blurRad="38100" dist="19050" dir="2700000" algn="tl" rotWithShape="0">
                      <a:schemeClr val="dk1">
                        <a:alpha val="40000"/>
                      </a:schemeClr>
                    </a:outerShdw>
                  </a:effectLst>
                  <a:latin typeface="Bahnschrift Light Condensed" panose="020B0502040204020203" pitchFamily="34" charset="0"/>
                </a:rPr>
                <a:t>Vin, p</a:t>
              </a:r>
              <a:endParaRPr lang="he-IL" dirty="0">
                <a:solidFill>
                  <a:srgbClr val="0070C0"/>
                </a:solidFill>
              </a:endParaRPr>
            </a:p>
          </p:txBody>
        </p:sp>
        <p:sp>
          <p:nvSpPr>
            <p:cNvPr id="15" name="מלבן 14">
              <a:extLst>
                <a:ext uri="{FF2B5EF4-FFF2-40B4-BE49-F238E27FC236}">
                  <a16:creationId xmlns:a16="http://schemas.microsoft.com/office/drawing/2014/main" id="{A7BAA3C5-F11B-4C30-9A0C-CDD2CBD2AA77}"/>
                </a:ext>
              </a:extLst>
            </p:cNvPr>
            <p:cNvSpPr/>
            <p:nvPr/>
          </p:nvSpPr>
          <p:spPr>
            <a:xfrm>
              <a:off x="4938256" y="4789267"/>
              <a:ext cx="899322" cy="369332"/>
            </a:xfrm>
            <a:prstGeom prst="rect">
              <a:avLst/>
            </a:prstGeom>
            <a:noFill/>
            <a:ln>
              <a:noFill/>
            </a:ln>
          </p:spPr>
          <p:txBody>
            <a:bodyPr wrap="square">
              <a:spAutoFit/>
            </a:bodyPr>
            <a:lstStyle/>
            <a:p>
              <a:r>
                <a:rPr lang="en-US" dirty="0">
                  <a:ln w="0"/>
                  <a:solidFill>
                    <a:srgbClr val="E30000"/>
                  </a:solidFill>
                  <a:effectLst>
                    <a:outerShdw blurRad="38100" dist="19050" dir="2700000" algn="tl" rotWithShape="0">
                      <a:schemeClr val="dk1">
                        <a:alpha val="40000"/>
                      </a:schemeClr>
                    </a:outerShdw>
                  </a:effectLst>
                  <a:latin typeface="Bahnschrift Light Condensed" panose="020B0502040204020203" pitchFamily="34" charset="0"/>
                </a:rPr>
                <a:t>Vin, n</a:t>
              </a:r>
              <a:endParaRPr lang="he-IL" dirty="0">
                <a:solidFill>
                  <a:srgbClr val="E30000"/>
                </a:solidFill>
              </a:endParaRPr>
            </a:p>
          </p:txBody>
        </p:sp>
      </p:grpSp>
      <p:graphicFrame>
        <p:nvGraphicFramePr>
          <p:cNvPr id="16" name="טבלה 3">
            <a:extLst>
              <a:ext uri="{FF2B5EF4-FFF2-40B4-BE49-F238E27FC236}">
                <a16:creationId xmlns:a16="http://schemas.microsoft.com/office/drawing/2014/main" id="{2572755B-D17B-4A1B-AD86-16F17CDAD6D2}"/>
              </a:ext>
            </a:extLst>
          </p:cNvPr>
          <p:cNvGraphicFramePr>
            <a:graphicFrameLocks noGrp="1"/>
          </p:cNvGraphicFramePr>
          <p:nvPr>
            <p:extLst>
              <p:ext uri="{D42A27DB-BD31-4B8C-83A1-F6EECF244321}">
                <p14:modId xmlns:p14="http://schemas.microsoft.com/office/powerpoint/2010/main" val="1789615539"/>
              </p:ext>
            </p:extLst>
          </p:nvPr>
        </p:nvGraphicFramePr>
        <p:xfrm>
          <a:off x="332642" y="2240607"/>
          <a:ext cx="2763948" cy="1889760"/>
        </p:xfrm>
        <a:graphic>
          <a:graphicData uri="http://schemas.openxmlformats.org/drawingml/2006/table">
            <a:tbl>
              <a:tblPr rtl="1" firstRow="1" bandRow="1">
                <a:tableStyleId>{5C22544A-7EE6-4342-B048-85BDC9FD1C3A}</a:tableStyleId>
              </a:tblPr>
              <a:tblGrid>
                <a:gridCol w="1427203">
                  <a:extLst>
                    <a:ext uri="{9D8B030D-6E8A-4147-A177-3AD203B41FA5}">
                      <a16:colId xmlns:a16="http://schemas.microsoft.com/office/drawing/2014/main" val="3299189184"/>
                    </a:ext>
                  </a:extLst>
                </a:gridCol>
                <a:gridCol w="1336745">
                  <a:extLst>
                    <a:ext uri="{9D8B030D-6E8A-4147-A177-3AD203B41FA5}">
                      <a16:colId xmlns:a16="http://schemas.microsoft.com/office/drawing/2014/main" val="2025229872"/>
                    </a:ext>
                  </a:extLst>
                </a:gridCol>
              </a:tblGrid>
              <a:tr h="370840">
                <a:tc>
                  <a:txBody>
                    <a:bodyPr/>
                    <a:lstStyle/>
                    <a:p>
                      <a:pPr algn="ctr" rtl="1"/>
                      <a:r>
                        <a:rPr lang="en-US" sz="2800" b="1" dirty="0">
                          <a:solidFill>
                            <a:schemeClr val="bg1"/>
                          </a:solidFill>
                          <a:effectLst>
                            <a:outerShdw blurRad="38100" dist="38100" dir="2700000" algn="tl">
                              <a:srgbClr val="000000">
                                <a:alpha val="43137"/>
                              </a:srgbClr>
                            </a:outerShdw>
                          </a:effectLst>
                          <a:latin typeface="Bahnschrift Light Condensed" panose="020B0502040204020203" pitchFamily="34" charset="0"/>
                        </a:rPr>
                        <a:t>Value</a:t>
                      </a:r>
                      <a:endParaRPr lang="he-IL" sz="2800" b="1" dirty="0">
                        <a:solidFill>
                          <a:schemeClr val="bg1"/>
                        </a:solidFill>
                        <a:effectLst>
                          <a:outerShdw blurRad="38100" dist="38100" dir="2700000" algn="tl">
                            <a:srgbClr val="000000">
                              <a:alpha val="43137"/>
                            </a:srgbClr>
                          </a:outerShdw>
                        </a:effectLst>
                        <a:latin typeface="Bahnschrift Light Condensed" panose="020B0502040204020203" pitchFamily="34" charset="0"/>
                      </a:endParaRPr>
                    </a:p>
                  </a:txBody>
                  <a:tcPr/>
                </a:tc>
                <a:tc>
                  <a:txBody>
                    <a:bodyPr/>
                    <a:lstStyle/>
                    <a:p>
                      <a:pPr algn="ctr" rtl="1"/>
                      <a:r>
                        <a:rPr lang="en-US" sz="2800" b="1" dirty="0">
                          <a:solidFill>
                            <a:schemeClr val="bg1"/>
                          </a:solidFill>
                          <a:effectLst>
                            <a:outerShdw blurRad="38100" dist="38100" dir="2700000" algn="tl">
                              <a:srgbClr val="000000">
                                <a:alpha val="43137"/>
                              </a:srgbClr>
                            </a:outerShdw>
                          </a:effectLst>
                          <a:latin typeface="Bahnschrift Light Condensed" panose="020B0502040204020203" pitchFamily="34" charset="0"/>
                        </a:rPr>
                        <a:t>Param</a:t>
                      </a:r>
                      <a:endParaRPr lang="he-IL" sz="2800" b="1" dirty="0">
                        <a:solidFill>
                          <a:schemeClr val="bg1"/>
                        </a:solidFill>
                        <a:effectLst>
                          <a:outerShdw blurRad="38100" dist="38100" dir="2700000" algn="tl">
                            <a:srgbClr val="000000">
                              <a:alpha val="43137"/>
                            </a:srgbClr>
                          </a:outerShdw>
                        </a:effectLst>
                        <a:latin typeface="Bahnschrift Light Condensed" panose="020B0502040204020203" pitchFamily="34" charset="0"/>
                      </a:endParaRPr>
                    </a:p>
                  </a:txBody>
                  <a:tcPr/>
                </a:tc>
                <a:extLst>
                  <a:ext uri="{0D108BD9-81ED-4DB2-BD59-A6C34878D82A}">
                    <a16:rowId xmlns:a16="http://schemas.microsoft.com/office/drawing/2014/main" val="1866962435"/>
                  </a:ext>
                </a:extLst>
              </a:tr>
              <a:tr h="370840">
                <a:tc>
                  <a:txBody>
                    <a:bodyPr/>
                    <a:lstStyle/>
                    <a:p>
                      <a:pPr algn="ctr" rtl="1"/>
                      <a:r>
                        <a:rPr lang="en-US" sz="2400" dirty="0">
                          <a:latin typeface="Bahnschrift Light Condensed" panose="020B0502040204020203" pitchFamily="34" charset="0"/>
                        </a:rPr>
                        <a:t>1.6mV</a:t>
                      </a:r>
                      <a:endParaRPr lang="he-IL" sz="2400" dirty="0">
                        <a:latin typeface="Bahnschrift Light Condensed" panose="020B0502040204020203" pitchFamily="34" charset="0"/>
                      </a:endParaRPr>
                    </a:p>
                  </a:txBody>
                  <a:tcPr/>
                </a:tc>
                <a:tc>
                  <a:txBody>
                    <a:bodyPr/>
                    <a:lstStyle/>
                    <a:p>
                      <a:pPr algn="ctr" rtl="1"/>
                      <a:r>
                        <a:rPr lang="en-US" sz="2400" dirty="0">
                          <a:latin typeface="Bahnschrift Light Condensed" panose="020B0502040204020203" pitchFamily="34" charset="0"/>
                        </a:rPr>
                        <a:t>Vin,p,ptp</a:t>
                      </a:r>
                      <a:endParaRPr lang="he-IL" sz="2400" dirty="0">
                        <a:latin typeface="Bahnschrift Light Condensed" panose="020B0502040204020203" pitchFamily="34" charset="0"/>
                      </a:endParaRPr>
                    </a:p>
                  </a:txBody>
                  <a:tcPr/>
                </a:tc>
                <a:extLst>
                  <a:ext uri="{0D108BD9-81ED-4DB2-BD59-A6C34878D82A}">
                    <a16:rowId xmlns:a16="http://schemas.microsoft.com/office/drawing/2014/main" val="3264016101"/>
                  </a:ext>
                </a:extLst>
              </a:tr>
              <a:tr h="236556">
                <a:tc>
                  <a:txBody>
                    <a:bodyPr/>
                    <a:lstStyle/>
                    <a:p>
                      <a:pPr algn="ctr" rtl="1"/>
                      <a:r>
                        <a:rPr lang="en-US" sz="2400" dirty="0">
                          <a:latin typeface="Bahnschrift Light Condensed" panose="020B0502040204020203" pitchFamily="34" charset="0"/>
                        </a:rPr>
                        <a:t>4mV</a:t>
                      </a:r>
                      <a:endParaRPr lang="he-IL" sz="2400" dirty="0">
                        <a:latin typeface="Bahnschrift Light Condensed" panose="020B0502040204020203" pitchFamily="34" charset="0"/>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2400" dirty="0" err="1">
                          <a:latin typeface="Bahnschrift Light Condensed" panose="020B0502040204020203" pitchFamily="34" charset="0"/>
                        </a:rPr>
                        <a:t>Vin,n,ptp</a:t>
                      </a:r>
                      <a:endParaRPr lang="he-IL" sz="2400" dirty="0">
                        <a:latin typeface="Bahnschrift Light Condensed" panose="020B0502040204020203" pitchFamily="34" charset="0"/>
                      </a:endParaRPr>
                    </a:p>
                  </a:txBody>
                  <a:tcPr/>
                </a:tc>
                <a:extLst>
                  <a:ext uri="{0D108BD9-81ED-4DB2-BD59-A6C34878D82A}">
                    <a16:rowId xmlns:a16="http://schemas.microsoft.com/office/drawing/2014/main" val="1124025230"/>
                  </a:ext>
                </a:extLst>
              </a:tr>
              <a:tr h="370840">
                <a:tc>
                  <a:txBody>
                    <a:bodyPr/>
                    <a:lstStyle/>
                    <a:p>
                      <a:pPr algn="ctr" rtl="1"/>
                      <a:r>
                        <a:rPr lang="en-US" sz="2400" dirty="0">
                          <a:latin typeface="Bahnschrift Light Condensed" panose="020B0502040204020203" pitchFamily="34" charset="0"/>
                        </a:rPr>
                        <a:t>1kHz</a:t>
                      </a:r>
                      <a:endParaRPr lang="he-IL" sz="2400" dirty="0">
                        <a:latin typeface="Bahnschrift Light Condensed" panose="020B0502040204020203" pitchFamily="34" charset="0"/>
                      </a:endParaRPr>
                    </a:p>
                  </a:txBody>
                  <a:tcPr/>
                </a:tc>
                <a:tc>
                  <a:txBody>
                    <a:bodyPr/>
                    <a:lstStyle/>
                    <a:p>
                      <a:pPr algn="ctr" rtl="1"/>
                      <a:r>
                        <a:rPr lang="en-US" sz="2400" dirty="0">
                          <a:latin typeface="Bahnschrift Light Condensed" panose="020B0502040204020203" pitchFamily="34" charset="0"/>
                        </a:rPr>
                        <a:t>Freq</a:t>
                      </a:r>
                      <a:endParaRPr lang="he-IL" sz="2400" dirty="0">
                        <a:latin typeface="Bahnschrift Light Condensed" panose="020B0502040204020203" pitchFamily="34" charset="0"/>
                      </a:endParaRPr>
                    </a:p>
                  </a:txBody>
                  <a:tcPr/>
                </a:tc>
                <a:extLst>
                  <a:ext uri="{0D108BD9-81ED-4DB2-BD59-A6C34878D82A}">
                    <a16:rowId xmlns:a16="http://schemas.microsoft.com/office/drawing/2014/main" val="1783239669"/>
                  </a:ext>
                </a:extLst>
              </a:tr>
            </a:tbl>
          </a:graphicData>
        </a:graphic>
      </p:graphicFrame>
      <p:sp>
        <p:nvSpPr>
          <p:cNvPr id="2" name="מציין מיקום של כותרת תחתונה 1">
            <a:extLst>
              <a:ext uri="{FF2B5EF4-FFF2-40B4-BE49-F238E27FC236}">
                <a16:creationId xmlns:a16="http://schemas.microsoft.com/office/drawing/2014/main" id="{8C7D6E83-5904-4096-8D24-49AB4565FBBF}"/>
              </a:ext>
            </a:extLst>
          </p:cNvPr>
          <p:cNvSpPr>
            <a:spLocks noGrp="1"/>
          </p:cNvSpPr>
          <p:nvPr>
            <p:ph type="ftr" sz="quarter" idx="11"/>
          </p:nvPr>
        </p:nvSpPr>
        <p:spPr>
          <a:xfrm>
            <a:off x="3915594" y="6563064"/>
            <a:ext cx="4114800" cy="365125"/>
          </a:xfrm>
        </p:spPr>
        <p:txBody>
          <a:bodyPr/>
          <a:lstStyle/>
          <a:p>
            <a:r>
              <a:rPr lang="en-US" sz="1800" dirty="0"/>
              <a:t>26</a:t>
            </a:r>
            <a:endParaRPr lang="he-IL" sz="1800" dirty="0"/>
          </a:p>
        </p:txBody>
      </p:sp>
      <p:sp>
        <p:nvSpPr>
          <p:cNvPr id="17" name="מלבן 16">
            <a:extLst>
              <a:ext uri="{FF2B5EF4-FFF2-40B4-BE49-F238E27FC236}">
                <a16:creationId xmlns:a16="http://schemas.microsoft.com/office/drawing/2014/main" id="{0E38AF1D-FADC-4371-8C5F-9FE16BE969E4}"/>
              </a:ext>
            </a:extLst>
          </p:cNvPr>
          <p:cNvSpPr/>
          <p:nvPr/>
        </p:nvSpPr>
        <p:spPr>
          <a:xfrm>
            <a:off x="4215238" y="269717"/>
            <a:ext cx="3515514" cy="646331"/>
          </a:xfrm>
          <a:prstGeom prst="rect">
            <a:avLst/>
          </a:prstGeom>
        </p:spPr>
        <p:txBody>
          <a:bodyPr wrap="none">
            <a:spAutoFit/>
          </a:bodyPr>
          <a:lstStyle/>
          <a:p>
            <a:r>
              <a:rPr lang="en-US" sz="3600" dirty="0">
                <a:ln w="0"/>
                <a:effectLst>
                  <a:outerShdw blurRad="38100" dist="19050" dir="2700000" algn="tl" rotWithShape="0">
                    <a:schemeClr val="dk1">
                      <a:alpha val="40000"/>
                    </a:schemeClr>
                  </a:outerShdw>
                </a:effectLst>
                <a:latin typeface="Bahnschrift Light Condensed" panose="020B0502040204020203" pitchFamily="34" charset="0"/>
              </a:rPr>
              <a:t>Transient Analysis</a:t>
            </a:r>
            <a:endParaRPr lang="he-IL" sz="3600" dirty="0"/>
          </a:p>
        </p:txBody>
      </p:sp>
    </p:spTree>
    <p:extLst>
      <p:ext uri="{BB962C8B-B14F-4D97-AF65-F5344CB8AC3E}">
        <p14:creationId xmlns:p14="http://schemas.microsoft.com/office/powerpoint/2010/main" val="14266147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B2254E93-0C79-4AF8-81E3-DF3210033FA9}"/>
              </a:ext>
            </a:extLst>
          </p:cNvPr>
          <p:cNvSpPr/>
          <p:nvPr/>
        </p:nvSpPr>
        <p:spPr>
          <a:xfrm>
            <a:off x="2841572" y="75518"/>
            <a:ext cx="6233822" cy="1508105"/>
          </a:xfrm>
          <a:prstGeom prst="rect">
            <a:avLst/>
          </a:prstGeom>
          <a:noFill/>
        </p:spPr>
        <p:txBody>
          <a:bodyPr wrap="none" lIns="91440" tIns="45720" rIns="91440" bIns="45720">
            <a:spAutoFit/>
          </a:bodyPr>
          <a:lstStyle/>
          <a:p>
            <a:pPr algn="ctr"/>
            <a:r>
              <a:rPr lang="en-US" sz="4800" dirty="0">
                <a:ln w="0"/>
                <a:effectLst>
                  <a:outerShdw blurRad="38100" dist="19050" dir="2700000" algn="tl" rotWithShape="0">
                    <a:schemeClr val="dk1">
                      <a:alpha val="40000"/>
                    </a:schemeClr>
                  </a:outerShdw>
                </a:effectLst>
                <a:latin typeface="Bahnschrift Light Condensed" panose="020B0502040204020203" pitchFamily="34" charset="0"/>
              </a:rPr>
              <a:t>First Circuit Architecture</a:t>
            </a:r>
          </a:p>
          <a:p>
            <a:pPr algn="ctr"/>
            <a:r>
              <a:rPr lang="en-US" sz="4400" dirty="0">
                <a:effectLst>
                  <a:outerShdw blurRad="38100" dist="38100" dir="2700000" algn="tl">
                    <a:srgbClr val="000000">
                      <a:alpha val="43137"/>
                    </a:srgbClr>
                  </a:outerShdw>
                </a:effectLst>
                <a:latin typeface="Bahnschrift Light Condensed" panose="020B0502040204020203" pitchFamily="34" charset="0"/>
              </a:rPr>
              <a:t>Challenges Encounter</a:t>
            </a:r>
            <a:r>
              <a:rPr lang="en-US" sz="4400" dirty="0">
                <a:latin typeface="Bahnschrift Light Condensed" panose="020B0502040204020203" pitchFamily="34" charset="0"/>
              </a:rPr>
              <a:t> </a:t>
            </a:r>
            <a:endParaRPr lang="en-US" sz="4400" dirty="0">
              <a:ln w="0"/>
              <a:effectLst>
                <a:outerShdw blurRad="38100" dist="19050" dir="2700000" algn="tl" rotWithShape="0">
                  <a:schemeClr val="dk1">
                    <a:alpha val="40000"/>
                  </a:schemeClr>
                </a:outerShdw>
              </a:effectLst>
              <a:latin typeface="Bahnschrift Light Condensed" panose="020B0502040204020203" pitchFamily="34" charset="0"/>
            </a:endParaRPr>
          </a:p>
        </p:txBody>
      </p:sp>
      <p:sp>
        <p:nvSpPr>
          <p:cNvPr id="2" name="מציין מיקום של כותרת תחתונה 1">
            <a:extLst>
              <a:ext uri="{FF2B5EF4-FFF2-40B4-BE49-F238E27FC236}">
                <a16:creationId xmlns:a16="http://schemas.microsoft.com/office/drawing/2014/main" id="{2210BB7A-B18A-448C-9D17-235D3BDC1426}"/>
              </a:ext>
            </a:extLst>
          </p:cNvPr>
          <p:cNvSpPr>
            <a:spLocks noGrp="1"/>
          </p:cNvSpPr>
          <p:nvPr>
            <p:ph type="ftr" sz="quarter" idx="11"/>
          </p:nvPr>
        </p:nvSpPr>
        <p:spPr>
          <a:xfrm>
            <a:off x="4364107" y="6452199"/>
            <a:ext cx="4114800" cy="365125"/>
          </a:xfrm>
        </p:spPr>
        <p:txBody>
          <a:bodyPr/>
          <a:lstStyle/>
          <a:p>
            <a:r>
              <a:rPr lang="en-US" sz="1800" dirty="0"/>
              <a:t>27</a:t>
            </a:r>
            <a:endParaRPr lang="he-IL" sz="1800" dirty="0"/>
          </a:p>
        </p:txBody>
      </p:sp>
      <p:sp>
        <p:nvSpPr>
          <p:cNvPr id="16" name="Rectangle 2">
            <a:extLst>
              <a:ext uri="{FF2B5EF4-FFF2-40B4-BE49-F238E27FC236}">
                <a16:creationId xmlns:a16="http://schemas.microsoft.com/office/drawing/2014/main" id="{DA2141BE-11B3-41BC-820D-9D51D000B0D7}"/>
              </a:ext>
            </a:extLst>
          </p:cNvPr>
          <p:cNvSpPr/>
          <p:nvPr/>
        </p:nvSpPr>
        <p:spPr>
          <a:xfrm>
            <a:off x="318052" y="1708712"/>
            <a:ext cx="10946296" cy="3170099"/>
          </a:xfrm>
          <a:prstGeom prst="rect">
            <a:avLst/>
          </a:prstGeom>
          <a:noFill/>
        </p:spPr>
        <p:txBody>
          <a:bodyPr wrap="square" lIns="91440" tIns="45720" rIns="91440" bIns="45720">
            <a:spAutoFit/>
          </a:bodyPr>
          <a:lstStyle/>
          <a:p>
            <a:pPr algn="just"/>
            <a:r>
              <a:rPr lang="en-US" sz="2500" dirty="0">
                <a:ln w="0"/>
                <a:effectLst>
                  <a:outerShdw blurRad="38100" dist="19050" dir="2700000" algn="tl" rotWithShape="0">
                    <a:schemeClr val="dk1">
                      <a:alpha val="40000"/>
                    </a:schemeClr>
                  </a:outerShdw>
                </a:effectLst>
                <a:latin typeface="Bahnschrift Light Condensed" panose="020B0502040204020203" pitchFamily="34" charset="0"/>
              </a:rPr>
              <a:t>1 . While we connected VDD to drain terminal of NMOS transistor that place in the output amplifier, the output voltage(Vpeak) reach to VDD and do not stop on </a:t>
            </a:r>
            <a:r>
              <a:rPr lang="en-US" sz="2500" dirty="0" err="1">
                <a:ln w="0"/>
                <a:effectLst>
                  <a:outerShdw blurRad="38100" dist="19050" dir="2700000" algn="tl" rotWithShape="0">
                    <a:schemeClr val="dk1">
                      <a:alpha val="40000"/>
                    </a:schemeClr>
                  </a:outerShdw>
                </a:effectLst>
                <a:latin typeface="Bahnschrift Light Condensed" panose="020B0502040204020203" pitchFamily="34" charset="0"/>
              </a:rPr>
              <a:t>vin,max</a:t>
            </a:r>
            <a:r>
              <a:rPr lang="en-US" sz="2500" dirty="0">
                <a:ln w="0"/>
                <a:effectLst>
                  <a:outerShdw blurRad="38100" dist="19050" dir="2700000" algn="tl" rotWithShape="0">
                    <a:schemeClr val="dk1">
                      <a:alpha val="40000"/>
                    </a:schemeClr>
                  </a:outerShdw>
                </a:effectLst>
                <a:latin typeface="Bahnschrift Light Condensed" panose="020B0502040204020203" pitchFamily="34" charset="0"/>
              </a:rPr>
              <a:t>. </a:t>
            </a:r>
          </a:p>
          <a:p>
            <a:pPr algn="just"/>
            <a:endParaRPr lang="en-US" sz="2500" dirty="0">
              <a:ln w="0"/>
              <a:effectLst>
                <a:outerShdw blurRad="38100" dist="19050" dir="2700000" algn="tl" rotWithShape="0">
                  <a:schemeClr val="dk1">
                    <a:alpha val="40000"/>
                  </a:schemeClr>
                </a:outerShdw>
              </a:effectLst>
              <a:latin typeface="Bahnschrift Light Condensed" panose="020B0502040204020203" pitchFamily="34" charset="0"/>
            </a:endParaRPr>
          </a:p>
          <a:p>
            <a:pPr algn="just"/>
            <a:r>
              <a:rPr lang="en-US" sz="2500" dirty="0">
                <a:ln w="0"/>
                <a:effectLst>
                  <a:outerShdw blurRad="38100" dist="19050" dir="2700000" algn="tl" rotWithShape="0">
                    <a:schemeClr val="dk1">
                      <a:alpha val="40000"/>
                    </a:schemeClr>
                  </a:outerShdw>
                </a:effectLst>
                <a:latin typeface="Bahnschrift Light Condensed" panose="020B0502040204020203" pitchFamily="34" charset="0"/>
              </a:rPr>
              <a:t>2. When we connect current source/resistor at parallel to Vpeak, and the input fall to zero, The charge from output capacitor start to discharge through the current source. </a:t>
            </a:r>
          </a:p>
          <a:p>
            <a:pPr algn="ctr"/>
            <a:endParaRPr lang="en-US" sz="2500" dirty="0">
              <a:ln w="0"/>
              <a:effectLst>
                <a:outerShdw blurRad="38100" dist="19050" dir="2700000" algn="tl" rotWithShape="0">
                  <a:schemeClr val="dk1">
                    <a:alpha val="40000"/>
                  </a:schemeClr>
                </a:outerShdw>
              </a:effectLst>
              <a:latin typeface="Bahnschrift Light Condensed" panose="020B0502040204020203" pitchFamily="34" charset="0"/>
            </a:endParaRPr>
          </a:p>
        </p:txBody>
      </p:sp>
    </p:spTree>
    <p:extLst>
      <p:ext uri="{BB962C8B-B14F-4D97-AF65-F5344CB8AC3E}">
        <p14:creationId xmlns:p14="http://schemas.microsoft.com/office/powerpoint/2010/main" val="37818752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B2254E93-0C79-4AF8-81E3-DF3210033FA9}"/>
              </a:ext>
            </a:extLst>
          </p:cNvPr>
          <p:cNvSpPr/>
          <p:nvPr/>
        </p:nvSpPr>
        <p:spPr>
          <a:xfrm>
            <a:off x="3373451" y="75518"/>
            <a:ext cx="5170070" cy="830997"/>
          </a:xfrm>
          <a:prstGeom prst="rect">
            <a:avLst/>
          </a:prstGeom>
          <a:noFill/>
        </p:spPr>
        <p:txBody>
          <a:bodyPr wrap="none" lIns="91440" tIns="45720" rIns="91440" bIns="45720">
            <a:spAutoFit/>
          </a:bodyPr>
          <a:lstStyle/>
          <a:p>
            <a:pPr algn="ctr"/>
            <a:r>
              <a:rPr lang="en-US" sz="4800" dirty="0">
                <a:ln w="0"/>
                <a:effectLst>
                  <a:outerShdw blurRad="38100" dist="19050" dir="2700000" algn="tl" rotWithShape="0">
                    <a:schemeClr val="dk1">
                      <a:alpha val="40000"/>
                    </a:schemeClr>
                  </a:outerShdw>
                </a:effectLst>
                <a:latin typeface="Bahnschrift Light Condensed" panose="020B0502040204020203" pitchFamily="34" charset="0"/>
              </a:rPr>
              <a:t>The ideal 1</a:t>
            </a:r>
            <a:r>
              <a:rPr lang="en-US" sz="4800" baseline="30000" dirty="0">
                <a:ln w="0"/>
                <a:effectLst>
                  <a:outerShdw blurRad="38100" dist="19050" dir="2700000" algn="tl" rotWithShape="0">
                    <a:schemeClr val="dk1">
                      <a:alpha val="40000"/>
                    </a:schemeClr>
                  </a:outerShdw>
                </a:effectLst>
                <a:latin typeface="Bahnschrift Light Condensed" panose="020B0502040204020203" pitchFamily="34" charset="0"/>
              </a:rPr>
              <a:t>st</a:t>
            </a:r>
            <a:r>
              <a:rPr lang="en-US" sz="4800" dirty="0">
                <a:ln w="0"/>
                <a:effectLst>
                  <a:outerShdw blurRad="38100" dist="19050" dir="2700000" algn="tl" rotWithShape="0">
                    <a:schemeClr val="dk1">
                      <a:alpha val="40000"/>
                    </a:schemeClr>
                  </a:outerShdw>
                </a:effectLst>
                <a:latin typeface="Bahnschrift Light Condensed" panose="020B0502040204020203" pitchFamily="34" charset="0"/>
              </a:rPr>
              <a:t> circuit </a:t>
            </a:r>
          </a:p>
        </p:txBody>
      </p:sp>
      <p:sp>
        <p:nvSpPr>
          <p:cNvPr id="2" name="מציין מיקום של כותרת תחתונה 1">
            <a:extLst>
              <a:ext uri="{FF2B5EF4-FFF2-40B4-BE49-F238E27FC236}">
                <a16:creationId xmlns:a16="http://schemas.microsoft.com/office/drawing/2014/main" id="{2210BB7A-B18A-448C-9D17-235D3BDC1426}"/>
              </a:ext>
            </a:extLst>
          </p:cNvPr>
          <p:cNvSpPr>
            <a:spLocks noGrp="1"/>
          </p:cNvSpPr>
          <p:nvPr>
            <p:ph type="ftr" sz="quarter" idx="11"/>
          </p:nvPr>
        </p:nvSpPr>
        <p:spPr>
          <a:xfrm>
            <a:off x="4364107" y="6452199"/>
            <a:ext cx="4114800" cy="365125"/>
          </a:xfrm>
        </p:spPr>
        <p:txBody>
          <a:bodyPr/>
          <a:lstStyle/>
          <a:p>
            <a:r>
              <a:rPr lang="en-US" sz="1800" dirty="0"/>
              <a:t>28</a:t>
            </a:r>
            <a:endParaRPr lang="he-IL" sz="1800" dirty="0"/>
          </a:p>
        </p:txBody>
      </p:sp>
      <p:pic>
        <p:nvPicPr>
          <p:cNvPr id="15" name="תמונה 14">
            <a:extLst>
              <a:ext uri="{FF2B5EF4-FFF2-40B4-BE49-F238E27FC236}">
                <a16:creationId xmlns:a16="http://schemas.microsoft.com/office/drawing/2014/main" id="{03AAE3DC-3A9F-4187-9F80-F100B8CFFF63}"/>
              </a:ext>
            </a:extLst>
          </p:cNvPr>
          <p:cNvPicPr>
            <a:picLocks noChangeAspect="1"/>
          </p:cNvPicPr>
          <p:nvPr/>
        </p:nvPicPr>
        <p:blipFill>
          <a:blip r:embed="rId3"/>
          <a:stretch>
            <a:fillRect/>
          </a:stretch>
        </p:blipFill>
        <p:spPr>
          <a:xfrm>
            <a:off x="212035" y="1877330"/>
            <a:ext cx="3876675" cy="1409700"/>
          </a:xfrm>
          <a:prstGeom prst="rect">
            <a:avLst/>
          </a:prstGeom>
        </p:spPr>
      </p:pic>
      <p:sp>
        <p:nvSpPr>
          <p:cNvPr id="16" name="מלבן 15">
            <a:extLst>
              <a:ext uri="{FF2B5EF4-FFF2-40B4-BE49-F238E27FC236}">
                <a16:creationId xmlns:a16="http://schemas.microsoft.com/office/drawing/2014/main" id="{0DF8E2D7-A5B5-4451-BFCA-AE262EEFA956}"/>
              </a:ext>
            </a:extLst>
          </p:cNvPr>
          <p:cNvSpPr/>
          <p:nvPr/>
        </p:nvSpPr>
        <p:spPr>
          <a:xfrm>
            <a:off x="395287" y="1507998"/>
            <a:ext cx="2146037" cy="369332"/>
          </a:xfrm>
          <a:prstGeom prst="rect">
            <a:avLst/>
          </a:prstGeom>
        </p:spPr>
        <p:txBody>
          <a:bodyPr wrap="none">
            <a:spAutoFit/>
          </a:bodyPr>
          <a:lstStyle/>
          <a:p>
            <a:r>
              <a:rPr lang="en-US" dirty="0">
                <a:ln w="0"/>
                <a:effectLst>
                  <a:outerShdw blurRad="38100" dist="19050" dir="2700000" algn="tl" rotWithShape="0">
                    <a:schemeClr val="dk1">
                      <a:alpha val="40000"/>
                    </a:schemeClr>
                  </a:outerShdw>
                </a:effectLst>
                <a:latin typeface="Bahnschrift Light Condensed" panose="020B0502040204020203" pitchFamily="34" charset="0"/>
              </a:rPr>
              <a:t>Constant parameters</a:t>
            </a:r>
            <a:endParaRPr lang="he-IL" dirty="0"/>
          </a:p>
        </p:txBody>
      </p:sp>
      <p:sp>
        <p:nvSpPr>
          <p:cNvPr id="17" name="מלבן 16">
            <a:extLst>
              <a:ext uri="{FF2B5EF4-FFF2-40B4-BE49-F238E27FC236}">
                <a16:creationId xmlns:a16="http://schemas.microsoft.com/office/drawing/2014/main" id="{1CF6445F-1D9C-4A99-9414-1D74BE01DF2C}"/>
              </a:ext>
            </a:extLst>
          </p:cNvPr>
          <p:cNvSpPr/>
          <p:nvPr/>
        </p:nvSpPr>
        <p:spPr>
          <a:xfrm flipH="1">
            <a:off x="838200" y="3818379"/>
            <a:ext cx="2420881" cy="1754326"/>
          </a:xfrm>
          <a:prstGeom prst="rect">
            <a:avLst/>
          </a:prstGeom>
        </p:spPr>
        <p:txBody>
          <a:bodyPr wrap="square">
            <a:spAutoFit/>
          </a:bodyPr>
          <a:lstStyle/>
          <a:p>
            <a:r>
              <a:rPr lang="en-US" dirty="0">
                <a:ln w="0"/>
                <a:effectLst>
                  <a:outerShdw blurRad="38100" dist="19050" dir="2700000" algn="tl" rotWithShape="0">
                    <a:schemeClr val="dk1">
                      <a:alpha val="40000"/>
                    </a:schemeClr>
                  </a:outerShdw>
                </a:effectLst>
                <a:latin typeface="Bahnschrift Light Condensed" panose="020B0502040204020203" pitchFamily="34" charset="0"/>
              </a:rPr>
              <a:t>At this circuit We use an ideal amplifier with </a:t>
            </a:r>
          </a:p>
          <a:p>
            <a:r>
              <a:rPr lang="en-US" dirty="0">
                <a:ln w="0"/>
                <a:effectLst>
                  <a:outerShdw blurRad="38100" dist="19050" dir="2700000" algn="tl" rotWithShape="0">
                    <a:schemeClr val="dk1">
                      <a:alpha val="40000"/>
                    </a:schemeClr>
                  </a:outerShdw>
                </a:effectLst>
                <a:latin typeface="Bahnschrift Light Condensed" panose="020B0502040204020203" pitchFamily="34" charset="0"/>
              </a:rPr>
              <a:t>-gain= 80dB </a:t>
            </a:r>
          </a:p>
          <a:p>
            <a:r>
              <a:rPr lang="en-US" dirty="0">
                <a:ln w="0"/>
                <a:effectLst>
                  <a:outerShdw blurRad="38100" dist="19050" dir="2700000" algn="tl" rotWithShape="0">
                    <a:schemeClr val="dk1">
                      <a:alpha val="40000"/>
                    </a:schemeClr>
                  </a:outerShdw>
                </a:effectLst>
                <a:latin typeface="Bahnschrift Light Condensed" panose="020B0502040204020203" pitchFamily="34" charset="0"/>
              </a:rPr>
              <a:t>-Vout, min=0V</a:t>
            </a:r>
          </a:p>
          <a:p>
            <a:r>
              <a:rPr lang="en-US" dirty="0">
                <a:ln w="0"/>
                <a:effectLst>
                  <a:outerShdw blurRad="38100" dist="19050" dir="2700000" algn="tl" rotWithShape="0">
                    <a:schemeClr val="dk1">
                      <a:alpha val="40000"/>
                    </a:schemeClr>
                  </a:outerShdw>
                </a:effectLst>
                <a:latin typeface="Bahnschrift Light Condensed" panose="020B0502040204020203" pitchFamily="34" charset="0"/>
              </a:rPr>
              <a:t>-Vout,max=3.3V</a:t>
            </a:r>
          </a:p>
          <a:p>
            <a:endParaRPr lang="he-IL" dirty="0"/>
          </a:p>
        </p:txBody>
      </p:sp>
      <p:pic>
        <p:nvPicPr>
          <p:cNvPr id="4100" name="Picture 4">
            <a:extLst>
              <a:ext uri="{FF2B5EF4-FFF2-40B4-BE49-F238E27FC236}">
                <a16:creationId xmlns:a16="http://schemas.microsoft.com/office/drawing/2014/main" id="{301CF907-5397-42FC-A2CF-685093F868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790575" cy="19050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a:extLst>
              <a:ext uri="{FF2B5EF4-FFF2-40B4-BE49-F238E27FC236}">
                <a16:creationId xmlns:a16="http://schemas.microsoft.com/office/drawing/2014/main" id="{22510824-EB1D-4D61-B2D8-1138317189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828675" cy="1905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240AAEBE-11F9-483C-A99F-F34E543DF5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001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a:extLst>
              <a:ext uri="{FF2B5EF4-FFF2-40B4-BE49-F238E27FC236}">
                <a16:creationId xmlns:a16="http://schemas.microsoft.com/office/drawing/2014/main" id="{412260D9-02F4-48D3-8BC1-3BAF8BDF2F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382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E9F26C82-8D68-42E0-9F2C-A88EB9A25B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790575" cy="190500"/>
          </a:xfrm>
          <a:prstGeom prst="rect">
            <a:avLst/>
          </a:prstGeom>
          <a:noFill/>
          <a:extLst>
            <a:ext uri="{909E8E84-426E-40DD-AFC4-6F175D3DCCD1}">
              <a14:hiddenFill xmlns:a14="http://schemas.microsoft.com/office/drawing/2010/main">
                <a:solidFill>
                  <a:srgbClr val="FFFFFF"/>
                </a:solidFill>
              </a14:hiddenFill>
            </a:ext>
          </a:extLst>
        </p:spPr>
      </p:pic>
      <p:pic>
        <p:nvPicPr>
          <p:cNvPr id="4107" name="Picture 11">
            <a:extLst>
              <a:ext uri="{FF2B5EF4-FFF2-40B4-BE49-F238E27FC236}">
                <a16:creationId xmlns:a16="http://schemas.microsoft.com/office/drawing/2014/main" id="{42FCCB59-52F1-45A6-ADF3-47DE38E78F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828675" cy="1905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F75E55C6-5807-4C9C-8D87-B55DECB4D8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001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4105" name="Picture 9">
            <a:extLst>
              <a:ext uri="{FF2B5EF4-FFF2-40B4-BE49-F238E27FC236}">
                <a16:creationId xmlns:a16="http://schemas.microsoft.com/office/drawing/2014/main" id="{ED3A3439-0C7C-4284-94E4-2DD85D8FAE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382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F036AFA7-D14E-419E-9508-EF97E5D65DEE}"/>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5190721" y="1164757"/>
            <a:ext cx="6705600" cy="5029200"/>
          </a:xfrm>
          <a:prstGeom prst="rect">
            <a:avLst/>
          </a:prstGeom>
        </p:spPr>
      </p:pic>
    </p:spTree>
    <p:extLst>
      <p:ext uri="{BB962C8B-B14F-4D97-AF65-F5344CB8AC3E}">
        <p14:creationId xmlns:p14="http://schemas.microsoft.com/office/powerpoint/2010/main" val="3519436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כותרת תחתונה 1">
            <a:extLst>
              <a:ext uri="{FF2B5EF4-FFF2-40B4-BE49-F238E27FC236}">
                <a16:creationId xmlns:a16="http://schemas.microsoft.com/office/drawing/2014/main" id="{2210BB7A-B18A-448C-9D17-235D3BDC1426}"/>
              </a:ext>
            </a:extLst>
          </p:cNvPr>
          <p:cNvSpPr>
            <a:spLocks noGrp="1"/>
          </p:cNvSpPr>
          <p:nvPr>
            <p:ph type="ftr" sz="quarter" idx="11"/>
          </p:nvPr>
        </p:nvSpPr>
        <p:spPr>
          <a:xfrm>
            <a:off x="4364107" y="6452199"/>
            <a:ext cx="4114800" cy="365125"/>
          </a:xfrm>
        </p:spPr>
        <p:txBody>
          <a:bodyPr/>
          <a:lstStyle/>
          <a:p>
            <a:r>
              <a:rPr lang="en-US" sz="1800" dirty="0"/>
              <a:t>29</a:t>
            </a:r>
            <a:endParaRPr lang="he-IL" sz="1800" dirty="0"/>
          </a:p>
        </p:txBody>
      </p:sp>
      <p:sp>
        <p:nvSpPr>
          <p:cNvPr id="4" name="Rectangle 9">
            <a:extLst>
              <a:ext uri="{FF2B5EF4-FFF2-40B4-BE49-F238E27FC236}">
                <a16:creationId xmlns:a16="http://schemas.microsoft.com/office/drawing/2014/main" id="{EFD7CD37-CB58-45FF-8197-DE5221CC8AE3}"/>
              </a:ext>
            </a:extLst>
          </p:cNvPr>
          <p:cNvSpPr/>
          <p:nvPr/>
        </p:nvSpPr>
        <p:spPr>
          <a:xfrm>
            <a:off x="2961190" y="75518"/>
            <a:ext cx="5994590" cy="707886"/>
          </a:xfrm>
          <a:prstGeom prst="rect">
            <a:avLst/>
          </a:prstGeom>
          <a:noFill/>
        </p:spPr>
        <p:txBody>
          <a:bodyPr wrap="none" lIns="91440" tIns="45720" rIns="91440" bIns="45720">
            <a:spAutoFit/>
          </a:bodyPr>
          <a:lstStyle/>
          <a:p>
            <a:pPr algn="ctr"/>
            <a:r>
              <a:rPr lang="en-US" sz="4000" dirty="0">
                <a:ln w="0"/>
                <a:effectLst>
                  <a:outerShdw blurRad="38100" dist="19050" dir="2700000" algn="tl" rotWithShape="0">
                    <a:schemeClr val="dk1">
                      <a:alpha val="40000"/>
                    </a:schemeClr>
                  </a:outerShdw>
                </a:effectLst>
                <a:latin typeface="Bahnschrift Light Condensed" panose="020B0502040204020203" pitchFamily="34" charset="0"/>
              </a:rPr>
              <a:t>Test 1-General Functionality</a:t>
            </a:r>
          </a:p>
        </p:txBody>
      </p:sp>
      <p:sp>
        <p:nvSpPr>
          <p:cNvPr id="5" name="מלבן 4">
            <a:extLst>
              <a:ext uri="{FF2B5EF4-FFF2-40B4-BE49-F238E27FC236}">
                <a16:creationId xmlns:a16="http://schemas.microsoft.com/office/drawing/2014/main" id="{F79E5B73-29B3-47C1-9E72-BFFBA4E61220}"/>
              </a:ext>
            </a:extLst>
          </p:cNvPr>
          <p:cNvSpPr/>
          <p:nvPr/>
        </p:nvSpPr>
        <p:spPr>
          <a:xfrm>
            <a:off x="101600" y="1557441"/>
            <a:ext cx="3390901" cy="3693319"/>
          </a:xfrm>
          <a:prstGeom prst="rect">
            <a:avLst/>
          </a:prstGeom>
        </p:spPr>
        <p:txBody>
          <a:bodyPr wrap="square">
            <a:spAutoFit/>
          </a:bodyPr>
          <a:lstStyle/>
          <a:p>
            <a:r>
              <a:rPr lang="en-US" dirty="0">
                <a:ln w="0"/>
                <a:effectLst>
                  <a:outerShdw blurRad="38100" dist="19050" dir="2700000" algn="tl" rotWithShape="0">
                    <a:schemeClr val="dk1">
                      <a:alpha val="40000"/>
                    </a:schemeClr>
                  </a:outerShdw>
                </a:effectLst>
                <a:latin typeface="Bahnschrift Light Condensed" panose="020B0502040204020203" pitchFamily="34" charset="0"/>
              </a:rPr>
              <a:t>- This test checks if the       functionality of the circuit behave as expected.</a:t>
            </a:r>
          </a:p>
          <a:p>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pPr marL="285750" indent="-285750">
              <a:buFontTx/>
              <a:buChar char="-"/>
            </a:pPr>
            <a:r>
              <a:rPr lang="en-US" dirty="0">
                <a:ln w="0"/>
                <a:effectLst>
                  <a:outerShdw blurRad="38100" dist="19050" dir="2700000" algn="tl" rotWithShape="0">
                    <a:schemeClr val="dk1">
                      <a:alpha val="40000"/>
                    </a:schemeClr>
                  </a:outerShdw>
                </a:effectLst>
                <a:latin typeface="Bahnschrift Light Condensed" panose="020B0502040204020203" pitchFamily="34" charset="0"/>
              </a:rPr>
              <a:t>The input is </a:t>
            </a:r>
            <a:r>
              <a:rPr lang="en-US" dirty="0" err="1">
                <a:ln w="0"/>
                <a:effectLst>
                  <a:outerShdw blurRad="38100" dist="19050" dir="2700000" algn="tl" rotWithShape="0">
                    <a:schemeClr val="dk1">
                      <a:alpha val="40000"/>
                    </a:schemeClr>
                  </a:outerShdw>
                </a:effectLst>
                <a:latin typeface="Bahnschrift Light Condensed" panose="020B0502040204020203" pitchFamily="34" charset="0"/>
              </a:rPr>
              <a:t>Vexp</a:t>
            </a:r>
            <a:r>
              <a:rPr lang="en-US" dirty="0">
                <a:ln w="0"/>
                <a:effectLst>
                  <a:outerShdw blurRad="38100" dist="19050" dir="2700000" algn="tl" rotWithShape="0">
                    <a:schemeClr val="dk1">
                      <a:alpha val="40000"/>
                    </a:schemeClr>
                  </a:outerShdw>
                </a:effectLst>
                <a:latin typeface="Bahnschrift Light Condensed" panose="020B0502040204020203" pitchFamily="34" charset="0"/>
              </a:rPr>
              <a:t>, rises from 0V to 1.75V.</a:t>
            </a:r>
          </a:p>
          <a:p>
            <a:pPr marL="285750" indent="-285750">
              <a:buFontTx/>
              <a:buChar char="-"/>
            </a:pPr>
            <a:r>
              <a:rPr lang="en-US" dirty="0">
                <a:ln w="0"/>
                <a:effectLst>
                  <a:outerShdw blurRad="38100" dist="19050" dir="2700000" algn="tl" rotWithShape="0">
                    <a:schemeClr val="dk1">
                      <a:alpha val="40000"/>
                    </a:schemeClr>
                  </a:outerShdw>
                </a:effectLst>
                <a:latin typeface="Bahnschrift Light Condensed" panose="020B0502040204020203" pitchFamily="34" charset="0"/>
              </a:rPr>
              <a:t> Cout= 20pF.</a:t>
            </a:r>
          </a:p>
          <a:p>
            <a:pPr marL="285750" indent="-285750">
              <a:buFontTx/>
              <a:buChar char="-"/>
            </a:pPr>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r>
              <a:rPr lang="en-US" dirty="0">
                <a:ln w="0"/>
                <a:effectLst>
                  <a:outerShdw blurRad="38100" dist="19050" dir="2700000" algn="tl" rotWithShape="0">
                    <a:schemeClr val="dk1">
                      <a:alpha val="40000"/>
                    </a:schemeClr>
                  </a:outerShdw>
                </a:effectLst>
                <a:latin typeface="Bahnschrift Light Condensed" panose="020B0502040204020203" pitchFamily="34" charset="0"/>
              </a:rPr>
              <a:t>- The output follows the input and stay at maximum input even the input voltage fall.</a:t>
            </a:r>
          </a:p>
          <a:p>
            <a:pPr marL="285750" indent="-285750">
              <a:buFontTx/>
              <a:buChar char="-"/>
            </a:pPr>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p:txBody>
      </p:sp>
      <p:pic>
        <p:nvPicPr>
          <p:cNvPr id="6" name="Picture 461">
            <a:extLst>
              <a:ext uri="{FF2B5EF4-FFF2-40B4-BE49-F238E27FC236}">
                <a16:creationId xmlns:a16="http://schemas.microsoft.com/office/drawing/2014/main" id="{3FD239D8-0C8D-419F-92B7-8C017B4F9A96}"/>
              </a:ext>
            </a:extLst>
          </p:cNvPr>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3660941" y="1437709"/>
            <a:ext cx="8120242" cy="5014490"/>
          </a:xfrm>
          <a:prstGeom prst="rect">
            <a:avLst/>
          </a:prstGeom>
        </p:spPr>
      </p:pic>
    </p:spTree>
    <p:extLst>
      <p:ext uri="{BB962C8B-B14F-4D97-AF65-F5344CB8AC3E}">
        <p14:creationId xmlns:p14="http://schemas.microsoft.com/office/powerpoint/2010/main" val="3948267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C47EF6-206B-4669-9E4D-4CFE2368D025}"/>
              </a:ext>
            </a:extLst>
          </p:cNvPr>
          <p:cNvSpPr/>
          <p:nvPr/>
        </p:nvSpPr>
        <p:spPr>
          <a:xfrm>
            <a:off x="437813" y="2924818"/>
            <a:ext cx="11316372" cy="1600438"/>
          </a:xfrm>
          <a:prstGeom prst="rect">
            <a:avLst/>
          </a:prstGeom>
        </p:spPr>
        <p:txBody>
          <a:bodyPr wrap="square">
            <a:spAutoFit/>
          </a:bodyPr>
          <a:lstStyle/>
          <a:p>
            <a:pPr algn="ctr">
              <a:lnSpc>
                <a:spcPct val="150000"/>
              </a:lnSpc>
            </a:pPr>
            <a:r>
              <a:rPr lang="en-US" sz="2800" b="1" i="0" dirty="0">
                <a:effectLst/>
                <a:latin typeface="Bahnschrift Light Condensed" panose="020B0502040204020203" pitchFamily="34" charset="0"/>
              </a:rPr>
              <a:t>Peak detectors capture the extreme of the voltage signal at its input.</a:t>
            </a:r>
          </a:p>
          <a:p>
            <a:pPr algn="ctr"/>
            <a:r>
              <a:rPr lang="en-US" sz="2800" b="0" i="0" dirty="0">
                <a:effectLst/>
                <a:latin typeface="Bahnschrift Light Condensed" panose="020B0502040204020203" pitchFamily="34" charset="0"/>
              </a:rPr>
              <a:t>A </a:t>
            </a:r>
            <a:r>
              <a:rPr lang="en-US" sz="2800" b="1" i="0" dirty="0">
                <a:effectLst/>
                <a:latin typeface="Bahnschrift Light Condensed" panose="020B0502040204020203" pitchFamily="34" charset="0"/>
              </a:rPr>
              <a:t>positive</a:t>
            </a:r>
            <a:r>
              <a:rPr lang="en-US" sz="2800" b="0" i="0" dirty="0">
                <a:effectLst/>
                <a:latin typeface="Bahnschrift Light Condensed" panose="020B0502040204020203" pitchFamily="34" charset="0"/>
              </a:rPr>
              <a:t> peak detector captures the most </a:t>
            </a:r>
            <a:r>
              <a:rPr lang="en-US" sz="2800" b="1" i="0" dirty="0">
                <a:effectLst/>
                <a:latin typeface="Bahnschrift Light Condensed" panose="020B0502040204020203" pitchFamily="34" charset="0"/>
              </a:rPr>
              <a:t>positive point </a:t>
            </a:r>
            <a:r>
              <a:rPr lang="en-US" sz="2800" b="0" i="0" dirty="0">
                <a:effectLst/>
                <a:latin typeface="Bahnschrift Light Condensed" panose="020B0502040204020203" pitchFamily="34" charset="0"/>
              </a:rPr>
              <a:t>of the input signal and a </a:t>
            </a:r>
            <a:r>
              <a:rPr lang="en-US" sz="2800" b="1" i="0" dirty="0">
                <a:effectLst/>
                <a:latin typeface="Bahnschrift Light Condensed" panose="020B0502040204020203" pitchFamily="34" charset="0"/>
              </a:rPr>
              <a:t>negative</a:t>
            </a:r>
            <a:r>
              <a:rPr lang="en-US" sz="2800" b="0" i="0" dirty="0">
                <a:effectLst/>
                <a:latin typeface="Bahnschrift Light Condensed" panose="020B0502040204020203" pitchFamily="34" charset="0"/>
              </a:rPr>
              <a:t> peak detector captures the most </a:t>
            </a:r>
            <a:r>
              <a:rPr lang="en-US" sz="2800" b="1" i="0" dirty="0">
                <a:effectLst/>
                <a:latin typeface="Bahnschrift Light Condensed" panose="020B0502040204020203" pitchFamily="34" charset="0"/>
              </a:rPr>
              <a:t>negative point </a:t>
            </a:r>
            <a:r>
              <a:rPr lang="en-US" sz="2800" b="0" i="0" dirty="0">
                <a:effectLst/>
                <a:latin typeface="Bahnschrift Light Condensed" panose="020B0502040204020203" pitchFamily="34" charset="0"/>
              </a:rPr>
              <a:t>of the input signal. </a:t>
            </a:r>
            <a:endParaRPr lang="en-US" sz="2800" dirty="0">
              <a:latin typeface="Bahnschrift Light Condensed" panose="020B0502040204020203" pitchFamily="34" charset="0"/>
            </a:endParaRPr>
          </a:p>
        </p:txBody>
      </p:sp>
      <p:sp>
        <p:nvSpPr>
          <p:cNvPr id="3" name="Rectangle 2">
            <a:extLst>
              <a:ext uri="{FF2B5EF4-FFF2-40B4-BE49-F238E27FC236}">
                <a16:creationId xmlns:a16="http://schemas.microsoft.com/office/drawing/2014/main" id="{3F2B44B5-8A4F-46A1-855F-1ACA8E37EDD1}"/>
              </a:ext>
            </a:extLst>
          </p:cNvPr>
          <p:cNvSpPr/>
          <p:nvPr/>
        </p:nvSpPr>
        <p:spPr>
          <a:xfrm>
            <a:off x="4343756" y="1159060"/>
            <a:ext cx="3504485" cy="1107996"/>
          </a:xfrm>
          <a:prstGeom prst="rect">
            <a:avLst/>
          </a:prstGeom>
          <a:noFill/>
        </p:spPr>
        <p:txBody>
          <a:bodyPr wrap="none" lIns="91440" tIns="45720" rIns="91440" bIns="45720">
            <a:spAutoFit/>
          </a:bodyPr>
          <a:lstStyle/>
          <a:p>
            <a:pPr algn="ctr"/>
            <a:r>
              <a:rPr lang="en-US" sz="6600" dirty="0">
                <a:ln w="0"/>
                <a:effectLst>
                  <a:outerShdw blurRad="38100" dist="19050" dir="2700000" algn="tl" rotWithShape="0">
                    <a:schemeClr val="dk1">
                      <a:alpha val="40000"/>
                    </a:schemeClr>
                  </a:outerShdw>
                </a:effectLst>
                <a:latin typeface="Bahnschrift Light Condensed" panose="020B0502040204020203" pitchFamily="34" charset="0"/>
              </a:rPr>
              <a:t>Background</a:t>
            </a:r>
            <a:endParaRPr lang="en-US" sz="5400" b="0" cap="none" spc="0" dirty="0">
              <a:ln w="0"/>
              <a:solidFill>
                <a:schemeClr val="tx1"/>
              </a:solidFill>
              <a:effectLst>
                <a:outerShdw blurRad="38100" dist="19050" dir="2700000" algn="tl" rotWithShape="0">
                  <a:schemeClr val="dk1">
                    <a:alpha val="40000"/>
                  </a:schemeClr>
                </a:outerShdw>
              </a:effectLst>
              <a:latin typeface="Bahnschrift Light Condensed" panose="020B0502040204020203" pitchFamily="34" charset="0"/>
            </a:endParaRPr>
          </a:p>
        </p:txBody>
      </p:sp>
      <p:sp>
        <p:nvSpPr>
          <p:cNvPr id="4" name="מציין מיקום של כותרת תחתונה 3">
            <a:extLst>
              <a:ext uri="{FF2B5EF4-FFF2-40B4-BE49-F238E27FC236}">
                <a16:creationId xmlns:a16="http://schemas.microsoft.com/office/drawing/2014/main" id="{3C2D396F-1C28-479C-84DF-DF364BD8119E}"/>
              </a:ext>
            </a:extLst>
          </p:cNvPr>
          <p:cNvSpPr>
            <a:spLocks noGrp="1"/>
          </p:cNvSpPr>
          <p:nvPr>
            <p:ph type="ftr" sz="quarter" idx="11"/>
          </p:nvPr>
        </p:nvSpPr>
        <p:spPr/>
        <p:txBody>
          <a:bodyPr/>
          <a:lstStyle/>
          <a:p>
            <a:r>
              <a:rPr lang="en-US" sz="1800" dirty="0"/>
              <a:t>3</a:t>
            </a:r>
            <a:endParaRPr lang="he-IL" sz="1800" dirty="0"/>
          </a:p>
        </p:txBody>
      </p:sp>
    </p:spTree>
    <p:extLst>
      <p:ext uri="{BB962C8B-B14F-4D97-AF65-F5344CB8AC3E}">
        <p14:creationId xmlns:p14="http://schemas.microsoft.com/office/powerpoint/2010/main" val="3522457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כותרת תחתונה 1">
            <a:extLst>
              <a:ext uri="{FF2B5EF4-FFF2-40B4-BE49-F238E27FC236}">
                <a16:creationId xmlns:a16="http://schemas.microsoft.com/office/drawing/2014/main" id="{2210BB7A-B18A-448C-9D17-235D3BDC1426}"/>
              </a:ext>
            </a:extLst>
          </p:cNvPr>
          <p:cNvSpPr>
            <a:spLocks noGrp="1"/>
          </p:cNvSpPr>
          <p:nvPr>
            <p:ph type="ftr" sz="quarter" idx="11"/>
          </p:nvPr>
        </p:nvSpPr>
        <p:spPr>
          <a:xfrm>
            <a:off x="4364107" y="6452199"/>
            <a:ext cx="4114800" cy="365125"/>
          </a:xfrm>
        </p:spPr>
        <p:txBody>
          <a:bodyPr/>
          <a:lstStyle/>
          <a:p>
            <a:r>
              <a:rPr lang="en-US" sz="1800" dirty="0"/>
              <a:t>30</a:t>
            </a:r>
            <a:endParaRPr lang="he-IL" sz="1800" dirty="0"/>
          </a:p>
        </p:txBody>
      </p:sp>
      <p:sp>
        <p:nvSpPr>
          <p:cNvPr id="4" name="Rectangle 9">
            <a:extLst>
              <a:ext uri="{FF2B5EF4-FFF2-40B4-BE49-F238E27FC236}">
                <a16:creationId xmlns:a16="http://schemas.microsoft.com/office/drawing/2014/main" id="{27E3E043-3D4F-4958-B45A-CCB225597DB4}"/>
              </a:ext>
            </a:extLst>
          </p:cNvPr>
          <p:cNvSpPr/>
          <p:nvPr/>
        </p:nvSpPr>
        <p:spPr>
          <a:xfrm>
            <a:off x="2845324" y="75518"/>
            <a:ext cx="6226320" cy="1323439"/>
          </a:xfrm>
          <a:prstGeom prst="rect">
            <a:avLst/>
          </a:prstGeom>
          <a:noFill/>
        </p:spPr>
        <p:txBody>
          <a:bodyPr wrap="none" lIns="91440" tIns="45720" rIns="91440" bIns="45720">
            <a:spAutoFit/>
          </a:bodyPr>
          <a:lstStyle/>
          <a:p>
            <a:pPr algn="ctr"/>
            <a:r>
              <a:rPr lang="en-US" sz="4000" dirty="0">
                <a:ln w="0"/>
                <a:effectLst>
                  <a:outerShdw blurRad="38100" dist="19050" dir="2700000" algn="tl" rotWithShape="0">
                    <a:schemeClr val="dk1">
                      <a:alpha val="40000"/>
                    </a:schemeClr>
                  </a:outerShdw>
                </a:effectLst>
                <a:latin typeface="Bahnschrift Light Condensed" panose="020B0502040204020203" pitchFamily="34" charset="0"/>
              </a:rPr>
              <a:t>Test 2- Minimum pulse width</a:t>
            </a:r>
          </a:p>
          <a:p>
            <a:pPr algn="ctr"/>
            <a:r>
              <a:rPr lang="en-US" sz="4000" dirty="0">
                <a:ln w="0"/>
                <a:effectLst>
                  <a:outerShdw blurRad="38100" dist="19050" dir="2700000" algn="tl" rotWithShape="0">
                    <a:schemeClr val="dk1">
                      <a:alpha val="40000"/>
                    </a:schemeClr>
                  </a:outerShdw>
                </a:effectLst>
                <a:latin typeface="Bahnschrift Light Condensed" panose="020B0502040204020203" pitchFamily="34" charset="0"/>
              </a:rPr>
              <a:t>That can be detected</a:t>
            </a:r>
          </a:p>
        </p:txBody>
      </p:sp>
      <mc:AlternateContent xmlns:mc="http://schemas.openxmlformats.org/markup-compatibility/2006" xmlns:a14="http://schemas.microsoft.com/office/drawing/2010/main">
        <mc:Choice Requires="a14">
          <p:sp>
            <p:nvSpPr>
              <p:cNvPr id="5" name="מלבן 4">
                <a:extLst>
                  <a:ext uri="{FF2B5EF4-FFF2-40B4-BE49-F238E27FC236}">
                    <a16:creationId xmlns:a16="http://schemas.microsoft.com/office/drawing/2014/main" id="{47783252-C08A-4831-B76F-7D88BF938FB1}"/>
                  </a:ext>
                </a:extLst>
              </p:cNvPr>
              <p:cNvSpPr/>
              <p:nvPr/>
            </p:nvSpPr>
            <p:spPr>
              <a:xfrm>
                <a:off x="101600" y="1557441"/>
                <a:ext cx="3390901" cy="4247317"/>
              </a:xfrm>
              <a:prstGeom prst="rect">
                <a:avLst/>
              </a:prstGeom>
            </p:spPr>
            <p:txBody>
              <a:bodyPr wrap="square">
                <a:spAutoFit/>
              </a:bodyPr>
              <a:lstStyle/>
              <a:p>
                <a:r>
                  <a:rPr lang="en-US" dirty="0">
                    <a:ln w="0"/>
                    <a:effectLst>
                      <a:outerShdw blurRad="38100" dist="19050" dir="2700000" algn="tl" rotWithShape="0">
                        <a:schemeClr val="dk1">
                          <a:alpha val="40000"/>
                        </a:schemeClr>
                      </a:outerShdw>
                    </a:effectLst>
                    <a:latin typeface="Bahnschrift Light Condensed" panose="020B0502040204020203" pitchFamily="34" charset="0"/>
                  </a:rPr>
                  <a:t>- This test checks what the minimum pulse width that the circuit can detects before the input voltage fall. </a:t>
                </a:r>
              </a:p>
              <a:p>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pPr marL="285750" indent="-285750">
                  <a:buFontTx/>
                  <a:buChar char="-"/>
                </a:pPr>
                <a:r>
                  <a:rPr lang="en-US" dirty="0">
                    <a:ln w="0"/>
                    <a:effectLst>
                      <a:outerShdw blurRad="38100" dist="19050" dir="2700000" algn="tl" rotWithShape="0">
                        <a:schemeClr val="dk1">
                          <a:alpha val="40000"/>
                        </a:schemeClr>
                      </a:outerShdw>
                    </a:effectLst>
                    <a:latin typeface="Bahnschrift Light Condensed" panose="020B0502040204020203" pitchFamily="34" charset="0"/>
                  </a:rPr>
                  <a:t>Cout= 20pF.</a:t>
                </a:r>
              </a:p>
              <a:p>
                <a:pPr marL="285750" indent="-285750">
                  <a:buFontTx/>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𝑑𝑐</m:t>
                        </m:r>
                      </m:sub>
                    </m:sSub>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65</m:t>
                    </m:r>
                    <m:r>
                      <a:rPr lang="en-US" i="1">
                        <a:latin typeface="Cambria Math" panose="02040503050406030204" pitchFamily="18" charset="0"/>
                      </a:rPr>
                      <m:t>𝑉</m:t>
                    </m:r>
                  </m:oMath>
                </a14:m>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pPr marL="285750" indent="-285750">
                  <a:buFontTx/>
                  <a:buChar char="-"/>
                </a:pPr>
                <a:r>
                  <a:rPr lang="en-US" dirty="0">
                    <a:ln w="0"/>
                    <a:effectLst>
                      <a:outerShdw blurRad="38100" dist="19050" dir="2700000" algn="tl" rotWithShape="0">
                        <a:schemeClr val="dk1">
                          <a:alpha val="40000"/>
                        </a:schemeClr>
                      </a:outerShdw>
                    </a:effectLst>
                    <a:latin typeface="Bahnschrift Light Condensed" panose="020B0502040204020203" pitchFamily="34" charset="0"/>
                  </a:rPr>
                  <a:t>We check several width rectangular input( Vpulse)  and found that</a:t>
                </a:r>
              </a:p>
              <a:p>
                <a14:m>
                  <m:oMath xmlns:m="http://schemas.openxmlformats.org/officeDocument/2006/math">
                    <m:r>
                      <a:rPr lang="en-US" i="1">
                        <a:latin typeface="Cambria Math" panose="02040503050406030204" pitchFamily="18" charset="0"/>
                      </a:rPr>
                      <m:t>𝑝𝑢𝑙𝑠𝑒</m:t>
                    </m:r>
                    <m:r>
                      <a:rPr lang="en-US" i="1">
                        <a:latin typeface="Cambria Math" panose="02040503050406030204" pitchFamily="18" charset="0"/>
                      </a:rPr>
                      <m:t> </m:t>
                    </m:r>
                    <m:r>
                      <a:rPr lang="en-US" i="1">
                        <a:latin typeface="Cambria Math" panose="02040503050406030204" pitchFamily="18" charset="0"/>
                      </a:rPr>
                      <m:t>𝑤𝑖𝑑𝑡</m:t>
                    </m:r>
                    <m:r>
                      <a:rPr lang="en-US" i="1">
                        <a:latin typeface="Cambria Math" panose="02040503050406030204" pitchFamily="18" charset="0"/>
                      </a:rPr>
                      <m:t>h</m:t>
                    </m:r>
                    <m:r>
                      <a:rPr lang="en-US" i="1">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m:t>
                    </m:r>
                    <m:r>
                      <a:rPr lang="en-US" b="0" i="1" smtClean="0">
                        <a:latin typeface="Cambria Math" panose="02040503050406030204" pitchFamily="18" charset="0"/>
                      </a:rPr>
                      <m:t>3368</m:t>
                    </m:r>
                    <m:r>
                      <a:rPr lang="en-US" i="1">
                        <a:latin typeface="Cambria Math" panose="02040503050406030204" pitchFamily="18" charset="0"/>
                      </a:rPr>
                      <m:t>[</m:t>
                    </m:r>
                    <m:r>
                      <a:rPr lang="en-US" b="0" i="1" smtClean="0">
                        <a:latin typeface="Cambria Math" panose="02040503050406030204" pitchFamily="18" charset="0"/>
                      </a:rPr>
                      <m:t>𝑚</m:t>
                    </m:r>
                    <m:r>
                      <a:rPr lang="en-US" i="1">
                        <a:latin typeface="Cambria Math" panose="02040503050406030204" pitchFamily="18" charset="0"/>
                      </a:rPr>
                      <m:t>𝑆𝑒𝑐</m:t>
                    </m:r>
                    <m:r>
                      <a:rPr lang="en-US" i="1">
                        <a:latin typeface="Cambria Math" panose="02040503050406030204" pitchFamily="18" charset="0"/>
                      </a:rPr>
                      <m:t>]</m:t>
                    </m:r>
                  </m:oMath>
                </a14:m>
                <a:r>
                  <a:rPr lang="en-US" dirty="0">
                    <a:ln w="0"/>
                    <a:effectLst>
                      <a:outerShdw blurRad="38100" dist="19050" dir="2700000" algn="tl" rotWithShape="0">
                        <a:schemeClr val="dk1">
                          <a:alpha val="40000"/>
                        </a:schemeClr>
                      </a:outerShdw>
                    </a:effectLst>
                    <a:latin typeface="Bahnschrift Light Condensed" panose="020B0502040204020203" pitchFamily="34" charset="0"/>
                  </a:rPr>
                  <a:t>.  </a:t>
                </a:r>
              </a:p>
              <a:p>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pPr marL="285750" indent="-285750">
                  <a:buFontTx/>
                  <a:buChar char="-"/>
                </a:pPr>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pPr marL="285750" indent="-285750">
                  <a:buFontTx/>
                  <a:buChar char="-"/>
                </a:pPr>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p:txBody>
          </p:sp>
        </mc:Choice>
        <mc:Fallback xmlns="">
          <p:sp>
            <p:nvSpPr>
              <p:cNvPr id="5" name="מלבן 4">
                <a:extLst>
                  <a:ext uri="{FF2B5EF4-FFF2-40B4-BE49-F238E27FC236}">
                    <a16:creationId xmlns:a16="http://schemas.microsoft.com/office/drawing/2014/main" id="{47783252-C08A-4831-B76F-7D88BF938FB1}"/>
                  </a:ext>
                </a:extLst>
              </p:cNvPr>
              <p:cNvSpPr>
                <a:spLocks noRot="1" noChangeAspect="1" noMove="1" noResize="1" noEditPoints="1" noAdjustHandles="1" noChangeArrowheads="1" noChangeShapeType="1" noTextEdit="1"/>
              </p:cNvSpPr>
              <p:nvPr/>
            </p:nvSpPr>
            <p:spPr>
              <a:xfrm>
                <a:off x="101600" y="1557441"/>
                <a:ext cx="3390901" cy="4247317"/>
              </a:xfrm>
              <a:prstGeom prst="rect">
                <a:avLst/>
              </a:prstGeom>
              <a:blipFill>
                <a:blip r:embed="rId3"/>
                <a:stretch>
                  <a:fillRect l="-1799" t="-1004" r="-2338"/>
                </a:stretch>
              </a:blipFill>
            </p:spPr>
            <p:txBody>
              <a:bodyPr/>
              <a:lstStyle/>
              <a:p>
                <a:r>
                  <a:rPr lang="he-IL">
                    <a:noFill/>
                  </a:rPr>
                  <a:t> </a:t>
                </a:r>
              </a:p>
            </p:txBody>
          </p:sp>
        </mc:Fallback>
      </mc:AlternateContent>
      <p:pic>
        <p:nvPicPr>
          <p:cNvPr id="6" name="Picture 463">
            <a:extLst>
              <a:ext uri="{FF2B5EF4-FFF2-40B4-BE49-F238E27FC236}">
                <a16:creationId xmlns:a16="http://schemas.microsoft.com/office/drawing/2014/main" id="{70ABFCD9-979D-462E-8241-2A726541E5B9}"/>
              </a:ext>
            </a:extLst>
          </p:cNvPr>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3908218" y="1398957"/>
            <a:ext cx="8084999" cy="5053242"/>
          </a:xfrm>
          <a:prstGeom prst="rect">
            <a:avLst/>
          </a:prstGeom>
          <a:ln>
            <a:solidFill>
              <a:schemeClr val="bg2">
                <a:lumMod val="90000"/>
              </a:schemeClr>
            </a:solidFill>
          </a:ln>
        </p:spPr>
      </p:pic>
    </p:spTree>
    <p:extLst>
      <p:ext uri="{BB962C8B-B14F-4D97-AF65-F5344CB8AC3E}">
        <p14:creationId xmlns:p14="http://schemas.microsoft.com/office/powerpoint/2010/main" val="26998197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כותרת תחתונה 1">
            <a:extLst>
              <a:ext uri="{FF2B5EF4-FFF2-40B4-BE49-F238E27FC236}">
                <a16:creationId xmlns:a16="http://schemas.microsoft.com/office/drawing/2014/main" id="{2210BB7A-B18A-448C-9D17-235D3BDC1426}"/>
              </a:ext>
            </a:extLst>
          </p:cNvPr>
          <p:cNvSpPr>
            <a:spLocks noGrp="1"/>
          </p:cNvSpPr>
          <p:nvPr>
            <p:ph type="ftr" sz="quarter" idx="11"/>
          </p:nvPr>
        </p:nvSpPr>
        <p:spPr>
          <a:xfrm>
            <a:off x="4364107" y="6452199"/>
            <a:ext cx="4114800" cy="365125"/>
          </a:xfrm>
        </p:spPr>
        <p:txBody>
          <a:bodyPr/>
          <a:lstStyle/>
          <a:p>
            <a:r>
              <a:rPr lang="en-US" sz="1800" dirty="0"/>
              <a:t>31</a:t>
            </a:r>
            <a:endParaRPr lang="he-IL" sz="1800" dirty="0"/>
          </a:p>
        </p:txBody>
      </p:sp>
      <p:sp>
        <p:nvSpPr>
          <p:cNvPr id="4" name="Rectangle 9">
            <a:extLst>
              <a:ext uri="{FF2B5EF4-FFF2-40B4-BE49-F238E27FC236}">
                <a16:creationId xmlns:a16="http://schemas.microsoft.com/office/drawing/2014/main" id="{25F181D0-D381-4CE0-8D82-EFA3129A95F7}"/>
              </a:ext>
            </a:extLst>
          </p:cNvPr>
          <p:cNvSpPr/>
          <p:nvPr/>
        </p:nvSpPr>
        <p:spPr>
          <a:xfrm>
            <a:off x="2299182" y="75518"/>
            <a:ext cx="7318607" cy="1323439"/>
          </a:xfrm>
          <a:prstGeom prst="rect">
            <a:avLst/>
          </a:prstGeom>
          <a:noFill/>
        </p:spPr>
        <p:txBody>
          <a:bodyPr wrap="none" lIns="91440" tIns="45720" rIns="91440" bIns="45720">
            <a:spAutoFit/>
          </a:bodyPr>
          <a:lstStyle/>
          <a:p>
            <a:pPr algn="ctr"/>
            <a:r>
              <a:rPr lang="en-US" sz="4000" dirty="0">
                <a:ln w="0"/>
                <a:effectLst>
                  <a:outerShdw blurRad="38100" dist="19050" dir="2700000" algn="tl" rotWithShape="0">
                    <a:schemeClr val="dk1">
                      <a:alpha val="40000"/>
                    </a:schemeClr>
                  </a:outerShdw>
                </a:effectLst>
                <a:latin typeface="Bahnschrift Light Condensed" panose="020B0502040204020203" pitchFamily="34" charset="0"/>
              </a:rPr>
              <a:t>Test 3- Max frequency that </a:t>
            </a:r>
          </a:p>
          <a:p>
            <a:pPr algn="ctr"/>
            <a:r>
              <a:rPr lang="en-US" sz="4000" dirty="0">
                <a:ln w="0"/>
                <a:effectLst>
                  <a:outerShdw blurRad="38100" dist="19050" dir="2700000" algn="tl" rotWithShape="0">
                    <a:schemeClr val="dk1">
                      <a:alpha val="40000"/>
                    </a:schemeClr>
                  </a:outerShdw>
                </a:effectLst>
                <a:latin typeface="Bahnschrift Light Condensed" panose="020B0502040204020203" pitchFamily="34" charset="0"/>
              </a:rPr>
              <a:t>Can be detected at the first period</a:t>
            </a:r>
          </a:p>
        </p:txBody>
      </p:sp>
      <mc:AlternateContent xmlns:mc="http://schemas.openxmlformats.org/markup-compatibility/2006" xmlns:a14="http://schemas.microsoft.com/office/drawing/2010/main">
        <mc:Choice Requires="a14">
          <p:sp>
            <p:nvSpPr>
              <p:cNvPr id="5" name="מלבן 4">
                <a:extLst>
                  <a:ext uri="{FF2B5EF4-FFF2-40B4-BE49-F238E27FC236}">
                    <a16:creationId xmlns:a16="http://schemas.microsoft.com/office/drawing/2014/main" id="{9FC4540B-2E21-4A68-9C41-F165106B417E}"/>
                  </a:ext>
                </a:extLst>
              </p:cNvPr>
              <p:cNvSpPr/>
              <p:nvPr/>
            </p:nvSpPr>
            <p:spPr>
              <a:xfrm>
                <a:off x="129505" y="1720696"/>
                <a:ext cx="3351694" cy="4524315"/>
              </a:xfrm>
              <a:prstGeom prst="rect">
                <a:avLst/>
              </a:prstGeom>
            </p:spPr>
            <p:txBody>
              <a:bodyPr wrap="square">
                <a:spAutoFit/>
              </a:bodyPr>
              <a:lstStyle/>
              <a:p>
                <a:pPr algn="just"/>
                <a:r>
                  <a:rPr lang="en-US" dirty="0">
                    <a:ln w="0"/>
                    <a:effectLst>
                      <a:outerShdw blurRad="38100" dist="19050" dir="2700000" algn="tl" rotWithShape="0">
                        <a:schemeClr val="dk1">
                          <a:alpha val="40000"/>
                        </a:schemeClr>
                      </a:outerShdw>
                    </a:effectLst>
                    <a:latin typeface="Bahnschrift Light Condensed" panose="020B0502040204020203" pitchFamily="34" charset="0"/>
                  </a:rPr>
                  <a:t>- This</a:t>
                </a:r>
                <a:r>
                  <a:rPr lang="he-IL" dirty="0">
                    <a:ln w="0"/>
                    <a:effectLst>
                      <a:outerShdw blurRad="38100" dist="19050" dir="2700000" algn="tl" rotWithShape="0">
                        <a:schemeClr val="dk1">
                          <a:alpha val="40000"/>
                        </a:schemeClr>
                      </a:outerShdw>
                    </a:effectLst>
                    <a:latin typeface="Bahnschrift Light Condensed" panose="020B0502040204020203" pitchFamily="34" charset="0"/>
                  </a:rPr>
                  <a:t> </a:t>
                </a:r>
                <a:r>
                  <a:rPr lang="en-US" dirty="0">
                    <a:ln w="0"/>
                    <a:effectLst>
                      <a:outerShdw blurRad="38100" dist="19050" dir="2700000" algn="tl" rotWithShape="0">
                        <a:schemeClr val="dk1">
                          <a:alpha val="40000"/>
                        </a:schemeClr>
                      </a:outerShdw>
                    </a:effectLst>
                    <a:latin typeface="Bahnschrift Light Condensed" panose="020B0502040204020203" pitchFamily="34" charset="0"/>
                  </a:rPr>
                  <a:t>test checks the maximum</a:t>
                </a:r>
              </a:p>
              <a:p>
                <a:pPr algn="just"/>
                <a:r>
                  <a:rPr lang="en-US" dirty="0">
                    <a:ln w="0"/>
                    <a:effectLst>
                      <a:outerShdw blurRad="38100" dist="19050" dir="2700000" algn="tl" rotWithShape="0">
                        <a:schemeClr val="dk1">
                          <a:alpha val="40000"/>
                        </a:schemeClr>
                      </a:outerShdw>
                    </a:effectLst>
                    <a:latin typeface="Bahnschrift Light Condensed" panose="020B0502040204020203" pitchFamily="34" charset="0"/>
                  </a:rPr>
                  <a:t> frequency that can be detected  at the first period of sinusoidal input</a:t>
                </a:r>
              </a:p>
              <a:p>
                <a:pPr algn="just"/>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pPr algn="just"/>
                <a:r>
                  <a:rPr lang="en-US" dirty="0">
                    <a:ln w="0"/>
                    <a:effectLst>
                      <a:outerShdw blurRad="38100" dist="19050" dir="2700000" algn="tl" rotWithShape="0">
                        <a:schemeClr val="dk1">
                          <a:alpha val="40000"/>
                        </a:schemeClr>
                      </a:outerShdw>
                    </a:effectLst>
                    <a:latin typeface="Bahnschrift Light Condensed" panose="020B0502040204020203" pitchFamily="34" charset="0"/>
                  </a:rPr>
                  <a:t>- Test condition:</a:t>
                </a:r>
              </a:p>
              <a:p>
                <a:pPr algn="just"/>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𝑑𝑐</m:t>
                          </m:r>
                        </m:sub>
                      </m:sSub>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65</m:t>
                      </m:r>
                      <m:r>
                        <a:rPr lang="en-US" i="1">
                          <a:latin typeface="Cambria Math" panose="02040503050406030204" pitchFamily="18" charset="0"/>
                        </a:rPr>
                        <m:t>𝑉</m:t>
                      </m:r>
                    </m:oMath>
                  </m:oMathPara>
                </a14:m>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pPr algn="just"/>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𝑎𝑐</m:t>
                          </m:r>
                        </m:sub>
                      </m:sSub>
                      <m:r>
                        <a:rPr lang="en-US" i="1">
                          <a:latin typeface="Cambria Math" panose="02040503050406030204" pitchFamily="18" charset="0"/>
                        </a:rPr>
                        <m:t>=</m:t>
                      </m:r>
                      <m:r>
                        <a:rPr lang="en-US" i="1">
                          <a:latin typeface="Cambria Math" panose="02040503050406030204" pitchFamily="18" charset="0"/>
                        </a:rPr>
                        <m:t>80</m:t>
                      </m:r>
                      <m:r>
                        <a:rPr lang="en-US" i="1">
                          <a:latin typeface="Cambria Math" panose="02040503050406030204" pitchFamily="18" charset="0"/>
                        </a:rPr>
                        <m:t>𝑚𝑉</m:t>
                      </m:r>
                    </m:oMath>
                  </m:oMathPara>
                </a14:m>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pPr algn="just"/>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𝐸𝑟𝑟𝑜𝑟</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𝑖𝑛</m:t>
                              </m:r>
                            </m:sub>
                          </m:sSub>
                          <m:r>
                            <a:rPr lang="en-US" i="1">
                              <a:latin typeface="Cambria Math" panose="02040503050406030204" pitchFamily="18" charset="0"/>
                            </a:rPr>
                            <m:t>−</m:t>
                          </m:r>
                          <m:r>
                            <a:rPr lang="en-US" i="1">
                              <a:latin typeface="Cambria Math" panose="02040503050406030204" pitchFamily="18" charset="0"/>
                            </a:rPr>
                            <m:t>𝑉𝑝𝑒𝑎𝑘</m:t>
                          </m:r>
                        </m:e>
                      </m:d>
                      <m:r>
                        <a:rPr lang="en-US" i="1">
                          <a:latin typeface="Cambria Math" panose="02040503050406030204" pitchFamily="18" charset="0"/>
                        </a:rPr>
                        <m:t>=</m:t>
                      </m:r>
                      <m:r>
                        <a:rPr lang="en-US" i="1">
                          <a:latin typeface="Cambria Math" panose="02040503050406030204" pitchFamily="18" charset="0"/>
                        </a:rPr>
                        <m:t>10</m:t>
                      </m:r>
                      <m:r>
                        <a:rPr lang="en-US" i="1">
                          <a:latin typeface="Cambria Math" panose="02040503050406030204" pitchFamily="18" charset="0"/>
                        </a:rPr>
                        <m:t>𝑚𝑉</m:t>
                      </m:r>
                    </m:oMath>
                  </m:oMathPara>
                </a14:m>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pPr algn="just"/>
                <a:r>
                  <a:rPr lang="en-US" dirty="0">
                    <a:ln w="0"/>
                    <a:effectLst>
                      <a:outerShdw blurRad="38100" dist="19050" dir="2700000" algn="tl" rotWithShape="0">
                        <a:schemeClr val="dk1">
                          <a:alpha val="40000"/>
                        </a:schemeClr>
                      </a:outerShdw>
                    </a:effectLst>
                    <a:latin typeface="Bahnschrift Light Condensed" panose="020B0502040204020203" pitchFamily="34" charset="0"/>
                  </a:rPr>
                  <a:t>Cout= 29.764pF</a:t>
                </a:r>
              </a:p>
              <a:p>
                <a:pPr algn="just"/>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pPr marL="285750" indent="-285750">
                  <a:buFontTx/>
                  <a:buChar char="-"/>
                </a:pPr>
                <a:r>
                  <a:rPr lang="en-US" dirty="0">
                    <a:ln w="0"/>
                    <a:effectLst>
                      <a:outerShdw blurRad="38100" dist="19050" dir="2700000" algn="tl" rotWithShape="0">
                        <a:schemeClr val="dk1">
                          <a:alpha val="40000"/>
                        </a:schemeClr>
                      </a:outerShdw>
                    </a:effectLst>
                    <a:latin typeface="Bahnschrift Light Condensed" panose="020B0502040204020203" pitchFamily="34" charset="0"/>
                  </a:rPr>
                  <a:t>Can be seen that</a:t>
                </a:r>
              </a:p>
              <a:p>
                <a:r>
                  <a:rPr lang="en-US" dirty="0">
                    <a:ln w="0"/>
                    <a:effectLst>
                      <a:outerShdw blurRad="38100" dist="19050" dir="2700000" algn="tl" rotWithShape="0">
                        <a:schemeClr val="dk1">
                          <a:alpha val="40000"/>
                        </a:schemeClr>
                      </a:outerShdw>
                    </a:effectLst>
                    <a:latin typeface="Bahnschrift Light Condensed" panose="020B0502040204020203" pitchFamily="34" charset="0"/>
                  </a:rPr>
                  <a:t> </a:t>
                </a:r>
                <a14:m>
                  <m:oMath xmlns:m="http://schemas.openxmlformats.org/officeDocument/2006/math">
                    <m:sSub>
                      <m:sSubPr>
                        <m:ctrlPr>
                          <a:rPr lang="en-US" b="1" i="1" smtClean="0">
                            <a:latin typeface="Cambria Math" panose="02040503050406030204" pitchFamily="18" charset="0"/>
                          </a:rPr>
                        </m:ctrlPr>
                      </m:sSubPr>
                      <m:e>
                        <m:r>
                          <a:rPr lang="en-US" i="1">
                            <a:latin typeface="Cambria Math" panose="02040503050406030204" pitchFamily="18" charset="0"/>
                          </a:rPr>
                          <m:t>𝑓</m:t>
                        </m:r>
                      </m:e>
                      <m:sub>
                        <m:r>
                          <a:rPr lang="en-US" b="1" i="1" smtClean="0">
                            <a:latin typeface="Cambria Math" panose="02040503050406030204" pitchFamily="18" charset="0"/>
                          </a:rPr>
                          <m:t>𝒎𝒂𝒙</m:t>
                        </m:r>
                      </m:sub>
                    </m:sSub>
                    <m:r>
                      <a:rPr lang="en-US" b="1" i="1" smtClean="0">
                        <a:latin typeface="Cambria Math" panose="02040503050406030204" pitchFamily="18" charset="0"/>
                      </a:rPr>
                      <m:t>=</m:t>
                    </m:r>
                    <m:r>
                      <a:rPr lang="en-US" b="1" i="1" smtClean="0">
                        <a:latin typeface="Cambria Math" panose="02040503050406030204" pitchFamily="18" charset="0"/>
                      </a:rPr>
                      <m:t>𝟏𝟔</m:t>
                    </m:r>
                    <m:r>
                      <a:rPr lang="en-US" b="1" i="1" smtClean="0">
                        <a:latin typeface="Cambria Math" panose="02040503050406030204" pitchFamily="18" charset="0"/>
                      </a:rPr>
                      <m:t>.</m:t>
                    </m:r>
                    <m:r>
                      <a:rPr lang="en-US" b="1" i="1" smtClean="0">
                        <a:latin typeface="Cambria Math" panose="02040503050406030204" pitchFamily="18" charset="0"/>
                      </a:rPr>
                      <m:t>𝟔𝟔𝟕</m:t>
                    </m:r>
                    <m:r>
                      <a:rPr lang="en-US" b="1" i="1" smtClean="0">
                        <a:latin typeface="Cambria Math" panose="02040503050406030204" pitchFamily="18" charset="0"/>
                      </a:rPr>
                      <m:t>𝑴𝒉𝒛</m:t>
                    </m:r>
                    <m:r>
                      <a:rPr lang="en-US" b="1" i="1">
                        <a:latin typeface="Cambria Math" panose="02040503050406030204" pitchFamily="18" charset="0"/>
                      </a:rPr>
                      <m:t> </m:t>
                    </m:r>
                  </m:oMath>
                </a14:m>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pPr algn="just"/>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pPr algn="just"/>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pPr algn="just"/>
                <a:endParaRPr lang="he-IL" dirty="0"/>
              </a:p>
            </p:txBody>
          </p:sp>
        </mc:Choice>
        <mc:Fallback xmlns="">
          <p:sp>
            <p:nvSpPr>
              <p:cNvPr id="5" name="מלבן 4">
                <a:extLst>
                  <a:ext uri="{FF2B5EF4-FFF2-40B4-BE49-F238E27FC236}">
                    <a16:creationId xmlns:a16="http://schemas.microsoft.com/office/drawing/2014/main" id="{9FC4540B-2E21-4A68-9C41-F165106B417E}"/>
                  </a:ext>
                </a:extLst>
              </p:cNvPr>
              <p:cNvSpPr>
                <a:spLocks noRot="1" noChangeAspect="1" noMove="1" noResize="1" noEditPoints="1" noAdjustHandles="1" noChangeArrowheads="1" noChangeShapeType="1" noTextEdit="1"/>
              </p:cNvSpPr>
              <p:nvPr/>
            </p:nvSpPr>
            <p:spPr>
              <a:xfrm>
                <a:off x="129505" y="1720696"/>
                <a:ext cx="3351694" cy="4524315"/>
              </a:xfrm>
              <a:prstGeom prst="rect">
                <a:avLst/>
              </a:prstGeom>
              <a:blipFill>
                <a:blip r:embed="rId3"/>
                <a:stretch>
                  <a:fillRect l="-1818" t="-1078" r="-2182"/>
                </a:stretch>
              </a:blipFill>
            </p:spPr>
            <p:txBody>
              <a:bodyPr/>
              <a:lstStyle/>
              <a:p>
                <a:r>
                  <a:rPr lang="he-IL">
                    <a:noFill/>
                  </a:rPr>
                  <a:t> </a:t>
                </a:r>
              </a:p>
            </p:txBody>
          </p:sp>
        </mc:Fallback>
      </mc:AlternateContent>
      <p:pic>
        <p:nvPicPr>
          <p:cNvPr id="6" name="Picture 473">
            <a:extLst>
              <a:ext uri="{FF2B5EF4-FFF2-40B4-BE49-F238E27FC236}">
                <a16:creationId xmlns:a16="http://schemas.microsoft.com/office/drawing/2014/main" id="{E994DAA5-EEB0-42E4-848E-3BBE9CBDF1D1}"/>
              </a:ext>
            </a:extLst>
          </p:cNvPr>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3481199" y="1720696"/>
            <a:ext cx="8101201" cy="4731503"/>
          </a:xfrm>
          <a:prstGeom prst="rect">
            <a:avLst/>
          </a:prstGeom>
          <a:ln>
            <a:solidFill>
              <a:schemeClr val="bg2">
                <a:lumMod val="90000"/>
              </a:schemeClr>
            </a:solidFill>
          </a:ln>
        </p:spPr>
      </p:pic>
    </p:spTree>
    <p:extLst>
      <p:ext uri="{BB962C8B-B14F-4D97-AF65-F5344CB8AC3E}">
        <p14:creationId xmlns:p14="http://schemas.microsoft.com/office/powerpoint/2010/main" val="34157330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כותרת תחתונה 1">
            <a:extLst>
              <a:ext uri="{FF2B5EF4-FFF2-40B4-BE49-F238E27FC236}">
                <a16:creationId xmlns:a16="http://schemas.microsoft.com/office/drawing/2014/main" id="{2210BB7A-B18A-448C-9D17-235D3BDC1426}"/>
              </a:ext>
            </a:extLst>
          </p:cNvPr>
          <p:cNvSpPr>
            <a:spLocks noGrp="1"/>
          </p:cNvSpPr>
          <p:nvPr>
            <p:ph type="ftr" sz="quarter" idx="11"/>
          </p:nvPr>
        </p:nvSpPr>
        <p:spPr>
          <a:xfrm>
            <a:off x="4364107" y="6452199"/>
            <a:ext cx="4114800" cy="365125"/>
          </a:xfrm>
        </p:spPr>
        <p:txBody>
          <a:bodyPr/>
          <a:lstStyle/>
          <a:p>
            <a:r>
              <a:rPr lang="en-US" sz="1800" dirty="0"/>
              <a:t>32</a:t>
            </a:r>
            <a:endParaRPr lang="he-IL" sz="1800" dirty="0"/>
          </a:p>
        </p:txBody>
      </p:sp>
      <p:pic>
        <p:nvPicPr>
          <p:cNvPr id="4" name="Picture 465">
            <a:extLst>
              <a:ext uri="{FF2B5EF4-FFF2-40B4-BE49-F238E27FC236}">
                <a16:creationId xmlns:a16="http://schemas.microsoft.com/office/drawing/2014/main" id="{0583B8B6-76DF-4A4F-BF2D-9F794047E524}"/>
              </a:ext>
            </a:extLst>
          </p:cNvPr>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3210367" y="1498286"/>
            <a:ext cx="8981633" cy="4953913"/>
          </a:xfrm>
          <a:prstGeom prst="rect">
            <a:avLst/>
          </a:prstGeom>
        </p:spPr>
      </p:pic>
      <p:sp>
        <p:nvSpPr>
          <p:cNvPr id="5" name="Rectangle 9">
            <a:extLst>
              <a:ext uri="{FF2B5EF4-FFF2-40B4-BE49-F238E27FC236}">
                <a16:creationId xmlns:a16="http://schemas.microsoft.com/office/drawing/2014/main" id="{DE5995AA-E904-4035-871F-38BFFDD79050}"/>
              </a:ext>
            </a:extLst>
          </p:cNvPr>
          <p:cNvSpPr/>
          <p:nvPr/>
        </p:nvSpPr>
        <p:spPr>
          <a:xfrm>
            <a:off x="2401744" y="75518"/>
            <a:ext cx="7113486" cy="1938992"/>
          </a:xfrm>
          <a:prstGeom prst="rect">
            <a:avLst/>
          </a:prstGeom>
          <a:noFill/>
        </p:spPr>
        <p:txBody>
          <a:bodyPr wrap="none" lIns="91440" tIns="45720" rIns="91440" bIns="45720">
            <a:spAutoFit/>
          </a:bodyPr>
          <a:lstStyle/>
          <a:p>
            <a:pPr algn="ctr"/>
            <a:r>
              <a:rPr lang="en-US" sz="4000" dirty="0">
                <a:ln w="0"/>
                <a:effectLst>
                  <a:outerShdw blurRad="38100" dist="19050" dir="2700000" algn="tl" rotWithShape="0">
                    <a:schemeClr val="dk1">
                      <a:alpha val="40000"/>
                    </a:schemeClr>
                  </a:outerShdw>
                </a:effectLst>
                <a:latin typeface="Bahnschrift Light Condensed" panose="020B0502040204020203" pitchFamily="34" charset="0"/>
              </a:rPr>
              <a:t>Test 4- Droop Rate depending on </a:t>
            </a:r>
          </a:p>
          <a:p>
            <a:pPr algn="ctr"/>
            <a:r>
              <a:rPr lang="en-US" sz="4000" dirty="0">
                <a:ln w="0"/>
                <a:effectLst>
                  <a:outerShdw blurRad="38100" dist="19050" dir="2700000" algn="tl" rotWithShape="0">
                    <a:schemeClr val="dk1">
                      <a:alpha val="40000"/>
                    </a:schemeClr>
                  </a:outerShdw>
                </a:effectLst>
                <a:latin typeface="Bahnschrift Light Condensed" panose="020B0502040204020203" pitchFamily="34" charset="0"/>
              </a:rPr>
              <a:t>output capacitance</a:t>
            </a:r>
          </a:p>
          <a:p>
            <a:pPr algn="ctr"/>
            <a:r>
              <a:rPr lang="en-US" sz="4000" dirty="0">
                <a:ln w="0"/>
                <a:effectLst>
                  <a:outerShdw blurRad="38100" dist="19050" dir="2700000" algn="tl" rotWithShape="0">
                    <a:schemeClr val="dk1">
                      <a:alpha val="40000"/>
                    </a:schemeClr>
                  </a:outerShdw>
                </a:effectLst>
                <a:latin typeface="Bahnschrift Light Condensed" panose="020B0502040204020203" pitchFamily="34" charset="0"/>
              </a:rPr>
              <a:t> </a:t>
            </a:r>
          </a:p>
        </p:txBody>
      </p:sp>
      <mc:AlternateContent xmlns:mc="http://schemas.openxmlformats.org/markup-compatibility/2006">
        <mc:Choice xmlns:a14="http://schemas.microsoft.com/office/drawing/2010/main" Requires="a14">
          <p:sp>
            <p:nvSpPr>
              <p:cNvPr id="6" name="מלבן 5">
                <a:extLst>
                  <a:ext uri="{FF2B5EF4-FFF2-40B4-BE49-F238E27FC236}">
                    <a16:creationId xmlns:a16="http://schemas.microsoft.com/office/drawing/2014/main" id="{1630FA97-B87D-417A-A4E2-97F778DF4B7E}"/>
                  </a:ext>
                </a:extLst>
              </p:cNvPr>
              <p:cNvSpPr/>
              <p:nvPr/>
            </p:nvSpPr>
            <p:spPr>
              <a:xfrm>
                <a:off x="50256" y="1498286"/>
                <a:ext cx="3256710" cy="5396477"/>
              </a:xfrm>
              <a:prstGeom prst="rect">
                <a:avLst/>
              </a:prstGeom>
            </p:spPr>
            <p:txBody>
              <a:bodyPr wrap="square">
                <a:spAutoFit/>
              </a:bodyPr>
              <a:lstStyle/>
              <a:p>
                <a:pPr algn="just"/>
                <a:r>
                  <a:rPr lang="en-US" dirty="0">
                    <a:ln w="0"/>
                    <a:effectLst>
                      <a:outerShdw blurRad="38100" dist="19050" dir="2700000" algn="tl" rotWithShape="0">
                        <a:schemeClr val="dk1">
                          <a:alpha val="40000"/>
                        </a:schemeClr>
                      </a:outerShdw>
                    </a:effectLst>
                    <a:latin typeface="Bahnschrift Light Condensed" panose="020B0502040204020203" pitchFamily="34" charset="0"/>
                  </a:rPr>
                  <a:t>- Test condition:</a:t>
                </a:r>
              </a:p>
              <a:p>
                <a:pPr algn="just"/>
                <a:r>
                  <a:rPr lang="en-US" dirty="0">
                    <a:ln w="0"/>
                    <a:effectLst>
                      <a:outerShdw blurRad="38100" dist="19050" dir="2700000" algn="tl" rotWithShape="0">
                        <a:schemeClr val="dk1">
                          <a:alpha val="40000"/>
                        </a:schemeClr>
                      </a:outerShdw>
                    </a:effectLst>
                    <a:latin typeface="Bahnschrift Light Condensed" panose="020B0502040204020203" pitchFamily="34" charset="0"/>
                  </a:rPr>
                  <a:t>Vpulse Source</a:t>
                </a:r>
              </a:p>
              <a:p>
                <a:pPr algn="just"/>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𝑑𝑐</m:t>
                          </m:r>
                        </m:sub>
                      </m:sSub>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65</m:t>
                      </m:r>
                      <m:r>
                        <a:rPr lang="en-US" i="1">
                          <a:latin typeface="Cambria Math" panose="02040503050406030204" pitchFamily="18" charset="0"/>
                        </a:rPr>
                        <m:t>𝑉</m:t>
                      </m:r>
                    </m:oMath>
                  </m:oMathPara>
                </a14:m>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pPr algn="just"/>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50</m:t>
                      </m:r>
                      <m:r>
                        <a:rPr lang="en-US" i="1">
                          <a:latin typeface="Cambria Math" panose="02040503050406030204" pitchFamily="18" charset="0"/>
                        </a:rPr>
                        <m:t>𝑆𝑒𝑐</m:t>
                      </m:r>
                    </m:oMath>
                  </m:oMathPara>
                </a14:m>
                <a:endParaRPr lang="en-US" i="1" dirty="0"/>
              </a:p>
              <a:p>
                <a:pPr algn="just"/>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𝑃𝑢𝑙𝑠𝑒</m:t>
                      </m:r>
                      <m:r>
                        <a:rPr lang="en-US" i="1">
                          <a:latin typeface="Cambria Math" panose="02040503050406030204" pitchFamily="18" charset="0"/>
                        </a:rPr>
                        <m:t> </m:t>
                      </m:r>
                      <m:r>
                        <a:rPr lang="en-US" i="1">
                          <a:latin typeface="Cambria Math" panose="02040503050406030204" pitchFamily="18" charset="0"/>
                        </a:rPr>
                        <m:t>𝑊𝑖𝑑𝑡</m:t>
                      </m:r>
                      <m:r>
                        <a:rPr lang="en-US" i="1">
                          <a:latin typeface="Cambria Math" panose="02040503050406030204" pitchFamily="18" charset="0"/>
                        </a:rPr>
                        <m:t>h</m:t>
                      </m:r>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𝑆𝑒𝑐</m:t>
                      </m:r>
                    </m:oMath>
                  </m:oMathPara>
                </a14:m>
                <a:endParaRPr lang="en-US" i="1" dirty="0"/>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𝐸𝑟𝑟𝑜</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𝑠𝑠</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𝑖𝑛</m:t>
                              </m:r>
                              <m:r>
                                <a:rPr lang="en-US" i="1">
                                  <a:latin typeface="Cambria Math" panose="02040503050406030204" pitchFamily="18" charset="0"/>
                                </a:rPr>
                                <m:t>,</m:t>
                              </m:r>
                              <m:r>
                                <a:rPr lang="en-US" i="1">
                                  <a:latin typeface="Cambria Math" panose="02040503050406030204" pitchFamily="18" charset="0"/>
                                </a:rPr>
                                <m:t>𝑚𝑎𝑥</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𝑝𝑒𝑎𝑘</m:t>
                              </m:r>
                              <m:r>
                                <a:rPr lang="en-US" i="1">
                                  <a:latin typeface="Cambria Math" panose="02040503050406030204" pitchFamily="18" charset="0"/>
                                </a:rPr>
                                <m:t>,</m:t>
                              </m:r>
                              <m:r>
                                <a:rPr lang="en-US" i="1">
                                  <a:latin typeface="Cambria Math" panose="02040503050406030204" pitchFamily="18" charset="0"/>
                                </a:rPr>
                                <m:t>𝑚𝑖𝑛</m:t>
                              </m:r>
                            </m:sub>
                          </m:sSub>
                        </m:e>
                      </m:d>
                      <m:r>
                        <a:rPr lang="en-US" i="1">
                          <a:latin typeface="Cambria Math" panose="02040503050406030204" pitchFamily="18" charset="0"/>
                        </a:rPr>
                        <m:t>=</m:t>
                      </m:r>
                      <m:r>
                        <a:rPr lang="en-US" i="1">
                          <a:latin typeface="Cambria Math" panose="02040503050406030204" pitchFamily="18" charset="0"/>
                        </a:rPr>
                        <m:t>10</m:t>
                      </m:r>
                      <m:r>
                        <a:rPr lang="en-US" i="1">
                          <a:latin typeface="Cambria Math" panose="02040503050406030204" pitchFamily="18" charset="0"/>
                        </a:rPr>
                        <m:t>𝑚𝑉</m:t>
                      </m:r>
                    </m:oMath>
                  </m:oMathPara>
                </a14:m>
                <a:endParaRPr lang="en-US" i="1" dirty="0"/>
              </a:p>
              <a:p>
                <a:pPr/>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r>
                  <a:rPr lang="en-US" dirty="0">
                    <a:ln w="0"/>
                    <a:effectLst>
                      <a:outerShdw blurRad="38100" dist="19050" dir="2700000" algn="tl" rotWithShape="0">
                        <a:schemeClr val="dk1">
                          <a:alpha val="40000"/>
                        </a:schemeClr>
                      </a:outerShdw>
                    </a:effectLst>
                    <a:latin typeface="Bahnschrift Light Condensed" panose="020B0502040204020203" pitchFamily="34" charset="0"/>
                  </a:rPr>
                  <a:t>-Can see that there is an inverse </a:t>
                </a:r>
              </a:p>
              <a:p>
                <a:r>
                  <a:rPr lang="en-US" dirty="0">
                    <a:ln w="0"/>
                    <a:effectLst>
                      <a:outerShdw blurRad="38100" dist="19050" dir="2700000" algn="tl" rotWithShape="0">
                        <a:schemeClr val="dk1">
                          <a:alpha val="40000"/>
                        </a:schemeClr>
                      </a:outerShdw>
                    </a:effectLst>
                    <a:latin typeface="Bahnschrift Light Condensed" panose="020B0502040204020203" pitchFamily="34" charset="0"/>
                  </a:rPr>
                  <a:t>correlation between output </a:t>
                </a:r>
              </a:p>
              <a:p>
                <a:r>
                  <a:rPr lang="en-US" dirty="0">
                    <a:ln w="0"/>
                    <a:effectLst>
                      <a:outerShdw blurRad="38100" dist="19050" dir="2700000" algn="tl" rotWithShape="0">
                        <a:schemeClr val="dk1">
                          <a:alpha val="40000"/>
                        </a:schemeClr>
                      </a:outerShdw>
                    </a:effectLst>
                    <a:latin typeface="Bahnschrift Light Condensed" panose="020B0502040204020203" pitchFamily="34" charset="0"/>
                  </a:rPr>
                  <a:t>Capacitance and DR;</a:t>
                </a:r>
              </a:p>
              <a:p>
                <a:r>
                  <a:rPr lang="en-US" dirty="0">
                    <a:ln w="0"/>
                    <a:effectLst>
                      <a:outerShdw blurRad="38100" dist="19050" dir="2700000" algn="tl" rotWithShape="0">
                        <a:schemeClr val="dk1">
                          <a:alpha val="40000"/>
                        </a:schemeClr>
                      </a:outerShdw>
                    </a:effectLst>
                    <a:latin typeface="Bahnschrift Light Condensed" panose="020B0502040204020203" pitchFamily="34" charset="0"/>
                  </a:rPr>
                  <a:t>Large capacitance leads to small DR.</a:t>
                </a:r>
              </a:p>
              <a:p>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r>
                  <a:rPr lang="en-US" dirty="0">
                    <a:ln w="0"/>
                    <a:effectLst>
                      <a:outerShdw blurRad="38100" dist="19050" dir="2700000" algn="tl" rotWithShape="0">
                        <a:schemeClr val="dk1">
                          <a:alpha val="40000"/>
                        </a:schemeClr>
                      </a:outerShdw>
                    </a:effectLst>
                    <a:latin typeface="Bahnschrift Light Condensed" panose="020B0502040204020203" pitchFamily="34" charset="0"/>
                  </a:rPr>
                  <a:t>-</a:t>
                </a:r>
                <a14:m>
                  <m:oMath xmlns:m="http://schemas.openxmlformats.org/officeDocument/2006/math">
                    <m:r>
                      <m:rPr>
                        <m:nor/>
                      </m:rPr>
                      <a:rPr lang="en-US" dirty="0">
                        <a:ln w="0"/>
                        <a:effectLst>
                          <a:outerShdw blurRad="38100" dist="19050" dir="2700000" algn="tl" rotWithShape="0">
                            <a:schemeClr val="dk1">
                              <a:alpha val="40000"/>
                            </a:schemeClr>
                          </a:outerShdw>
                        </a:effectLst>
                        <a:latin typeface="Bahnschrift Light Condensed" panose="020B0502040204020203" pitchFamily="34" charset="0"/>
                      </a:rPr>
                      <m:t>Cout</m:t>
                    </m:r>
                    <m:r>
                      <m:rPr>
                        <m:nor/>
                      </m:rPr>
                      <a:rPr lang="en-US" dirty="0">
                        <a:ln w="0"/>
                        <a:effectLst>
                          <a:outerShdw blurRad="38100" dist="19050" dir="2700000" algn="tl" rotWithShape="0">
                            <a:schemeClr val="dk1">
                              <a:alpha val="40000"/>
                            </a:schemeClr>
                          </a:outerShdw>
                        </a:effectLst>
                        <a:latin typeface="Bahnschrift Light Condensed" panose="020B0502040204020203" pitchFamily="34" charset="0"/>
                      </a:rPr>
                      <m:t>,</m:t>
                    </m:r>
                    <m:r>
                      <m:rPr>
                        <m:nor/>
                      </m:rPr>
                      <a:rPr lang="en-US" dirty="0">
                        <a:ln w="0"/>
                        <a:effectLst>
                          <a:outerShdw blurRad="38100" dist="19050" dir="2700000" algn="tl" rotWithShape="0">
                            <a:schemeClr val="dk1">
                              <a:alpha val="40000"/>
                            </a:schemeClr>
                          </a:outerShdw>
                        </a:effectLst>
                        <a:latin typeface="Bahnschrift Light Condensed" panose="020B0502040204020203" pitchFamily="34" charset="0"/>
                      </a:rPr>
                      <m:t>min</m:t>
                    </m:r>
                    <m:r>
                      <a:rPr lang="en-US" b="0" i="1" dirty="0" smtClean="0">
                        <a:ln w="0"/>
                        <a:effectLst>
                          <a:outerShdw blurRad="38100" dist="19050" dir="2700000" algn="tl" rotWithShape="0">
                            <a:schemeClr val="dk1">
                              <a:alpha val="40000"/>
                            </a:schemeClr>
                          </a:outerShdw>
                        </a:effectLst>
                        <a:latin typeface="Cambria Math" panose="02040503050406030204" pitchFamily="18" charset="0"/>
                      </a:rPr>
                      <m:t>=</m:t>
                    </m:r>
                    <m:r>
                      <a:rPr lang="en-US" b="0" i="1" smtClean="0">
                        <a:latin typeface="Cambria Math" panose="02040503050406030204" pitchFamily="18" charset="0"/>
                      </a:rPr>
                      <m:t>29</m:t>
                    </m:r>
                    <m:r>
                      <a:rPr lang="en-US" b="0" i="1" smtClean="0">
                        <a:latin typeface="Cambria Math" panose="02040503050406030204" pitchFamily="18" charset="0"/>
                      </a:rPr>
                      <m:t>.</m:t>
                    </m:r>
                    <m:r>
                      <a:rPr lang="en-US" b="0" i="1" smtClean="0">
                        <a:latin typeface="Cambria Math" panose="02040503050406030204" pitchFamily="18" charset="0"/>
                      </a:rPr>
                      <m:t>764</m:t>
                    </m:r>
                    <m:r>
                      <a:rPr lang="en-US" b="0" i="1" smtClean="0">
                        <a:latin typeface="Cambria Math" panose="02040503050406030204" pitchFamily="18" charset="0"/>
                      </a:rPr>
                      <m:t>𝑝𝐹</m:t>
                    </m:r>
                  </m:oMath>
                </a14:m>
                <a:endParaRPr lang="en-US" i="1" dirty="0"/>
              </a:p>
              <a:p>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pPr algn="just"/>
                <a:endParaRPr lang="en-US" dirty="0"/>
              </a:p>
              <a:p>
                <a:pPr algn="just"/>
                <a:endParaRPr lang="he-IL" dirty="0"/>
              </a:p>
            </p:txBody>
          </p:sp>
        </mc:Choice>
        <mc:Fallback>
          <p:sp>
            <p:nvSpPr>
              <p:cNvPr id="6" name="מלבן 5">
                <a:extLst>
                  <a:ext uri="{FF2B5EF4-FFF2-40B4-BE49-F238E27FC236}">
                    <a16:creationId xmlns:a16="http://schemas.microsoft.com/office/drawing/2014/main" id="{1630FA97-B87D-417A-A4E2-97F778DF4B7E}"/>
                  </a:ext>
                </a:extLst>
              </p:cNvPr>
              <p:cNvSpPr>
                <a:spLocks noRot="1" noChangeAspect="1" noMove="1" noResize="1" noEditPoints="1" noAdjustHandles="1" noChangeArrowheads="1" noChangeShapeType="1" noTextEdit="1"/>
              </p:cNvSpPr>
              <p:nvPr/>
            </p:nvSpPr>
            <p:spPr>
              <a:xfrm>
                <a:off x="50256" y="1498286"/>
                <a:ext cx="3256710" cy="5396477"/>
              </a:xfrm>
              <a:prstGeom prst="rect">
                <a:avLst/>
              </a:prstGeom>
              <a:blipFill>
                <a:blip r:embed="rId5"/>
                <a:stretch>
                  <a:fillRect l="-1873" t="-791" r="-936"/>
                </a:stretch>
              </a:blipFill>
            </p:spPr>
            <p:txBody>
              <a:bodyPr/>
              <a:lstStyle/>
              <a:p>
                <a:r>
                  <a:rPr lang="he-IL">
                    <a:noFill/>
                  </a:rPr>
                  <a:t> </a:t>
                </a:r>
              </a:p>
            </p:txBody>
          </p:sp>
        </mc:Fallback>
      </mc:AlternateContent>
    </p:spTree>
    <p:extLst>
      <p:ext uri="{BB962C8B-B14F-4D97-AF65-F5344CB8AC3E}">
        <p14:creationId xmlns:p14="http://schemas.microsoft.com/office/powerpoint/2010/main" val="20159675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כותרת תחתונה 1">
            <a:extLst>
              <a:ext uri="{FF2B5EF4-FFF2-40B4-BE49-F238E27FC236}">
                <a16:creationId xmlns:a16="http://schemas.microsoft.com/office/drawing/2014/main" id="{2210BB7A-B18A-448C-9D17-235D3BDC1426}"/>
              </a:ext>
            </a:extLst>
          </p:cNvPr>
          <p:cNvSpPr>
            <a:spLocks noGrp="1"/>
          </p:cNvSpPr>
          <p:nvPr>
            <p:ph type="ftr" sz="quarter" idx="11"/>
          </p:nvPr>
        </p:nvSpPr>
        <p:spPr>
          <a:xfrm>
            <a:off x="4364107" y="6452199"/>
            <a:ext cx="4114800" cy="365125"/>
          </a:xfrm>
        </p:spPr>
        <p:txBody>
          <a:bodyPr/>
          <a:lstStyle/>
          <a:p>
            <a:r>
              <a:rPr lang="en-US" sz="1800" dirty="0"/>
              <a:t>33</a:t>
            </a:r>
            <a:endParaRPr lang="he-IL" sz="1800" dirty="0"/>
          </a:p>
        </p:txBody>
      </p:sp>
      <p:sp>
        <p:nvSpPr>
          <p:cNvPr id="6" name="Rectangle 9">
            <a:extLst>
              <a:ext uri="{FF2B5EF4-FFF2-40B4-BE49-F238E27FC236}">
                <a16:creationId xmlns:a16="http://schemas.microsoft.com/office/drawing/2014/main" id="{82779C01-2F5F-4818-B64C-8B878C8271CF}"/>
              </a:ext>
            </a:extLst>
          </p:cNvPr>
          <p:cNvSpPr/>
          <p:nvPr/>
        </p:nvSpPr>
        <p:spPr>
          <a:xfrm>
            <a:off x="2000772" y="75518"/>
            <a:ext cx="7915437" cy="2554545"/>
          </a:xfrm>
          <a:prstGeom prst="rect">
            <a:avLst/>
          </a:prstGeom>
          <a:noFill/>
        </p:spPr>
        <p:txBody>
          <a:bodyPr wrap="none" lIns="91440" tIns="45720" rIns="91440" bIns="45720">
            <a:spAutoFit/>
          </a:bodyPr>
          <a:lstStyle/>
          <a:p>
            <a:pPr algn="ctr"/>
            <a:r>
              <a:rPr lang="en-US" sz="4000" dirty="0">
                <a:ln w="0"/>
                <a:effectLst>
                  <a:outerShdw blurRad="38100" dist="19050" dir="2700000" algn="tl" rotWithShape="0">
                    <a:schemeClr val="dk1">
                      <a:alpha val="40000"/>
                    </a:schemeClr>
                  </a:outerShdw>
                </a:effectLst>
                <a:latin typeface="Bahnschrift Light Condensed" panose="020B0502040204020203" pitchFamily="34" charset="0"/>
              </a:rPr>
              <a:t>Test 5 – Setting minimum output</a:t>
            </a:r>
          </a:p>
          <a:p>
            <a:pPr algn="ctr"/>
            <a:r>
              <a:rPr lang="en-US" sz="4000" dirty="0">
                <a:ln w="0"/>
                <a:effectLst>
                  <a:outerShdw blurRad="38100" dist="19050" dir="2700000" algn="tl" rotWithShape="0">
                    <a:schemeClr val="dk1">
                      <a:alpha val="40000"/>
                    </a:schemeClr>
                  </a:outerShdw>
                </a:effectLst>
                <a:latin typeface="Bahnschrift Light Condensed" panose="020B0502040204020203" pitchFamily="34" charset="0"/>
              </a:rPr>
              <a:t> capacitance depending on derivative</a:t>
            </a:r>
          </a:p>
          <a:p>
            <a:pPr algn="ctr"/>
            <a:r>
              <a:rPr lang="en-US" sz="4000" dirty="0">
                <a:ln w="0"/>
                <a:effectLst>
                  <a:outerShdw blurRad="38100" dist="19050" dir="2700000" algn="tl" rotWithShape="0">
                    <a:schemeClr val="dk1">
                      <a:alpha val="40000"/>
                    </a:schemeClr>
                  </a:outerShdw>
                </a:effectLst>
                <a:latin typeface="Bahnschrift Light Condensed" panose="020B0502040204020203" pitchFamily="34" charset="0"/>
              </a:rPr>
              <a:t>of the output voltage </a:t>
            </a:r>
          </a:p>
          <a:p>
            <a:pPr algn="ctr"/>
            <a:r>
              <a:rPr lang="en-US" sz="4000" dirty="0">
                <a:ln w="0"/>
                <a:effectLst>
                  <a:outerShdw blurRad="38100" dist="19050" dir="2700000" algn="tl" rotWithShape="0">
                    <a:schemeClr val="dk1">
                      <a:alpha val="40000"/>
                    </a:schemeClr>
                  </a:outerShdw>
                </a:effectLst>
                <a:latin typeface="Bahnschrift Light Condensed" panose="020B0502040204020203" pitchFamily="34" charset="0"/>
              </a:rPr>
              <a:t> </a:t>
            </a:r>
          </a:p>
        </p:txBody>
      </p:sp>
      <mc:AlternateContent xmlns:mc="http://schemas.openxmlformats.org/markup-compatibility/2006" xmlns:a14="http://schemas.microsoft.com/office/drawing/2010/main">
        <mc:Choice Requires="a14">
          <p:sp>
            <p:nvSpPr>
              <p:cNvPr id="7" name="מלבן 6">
                <a:extLst>
                  <a:ext uri="{FF2B5EF4-FFF2-40B4-BE49-F238E27FC236}">
                    <a16:creationId xmlns:a16="http://schemas.microsoft.com/office/drawing/2014/main" id="{82D3BA66-BBE3-48C9-9D1F-82A3EB8490C5}"/>
                  </a:ext>
                </a:extLst>
              </p:cNvPr>
              <p:cNvSpPr/>
              <p:nvPr/>
            </p:nvSpPr>
            <p:spPr>
              <a:xfrm>
                <a:off x="50256" y="1498286"/>
                <a:ext cx="3256710" cy="3831113"/>
              </a:xfrm>
              <a:prstGeom prst="rect">
                <a:avLst/>
              </a:prstGeom>
            </p:spPr>
            <p:txBody>
              <a:bodyPr wrap="square">
                <a:spAutoFit/>
              </a:bodyPr>
              <a:lstStyle/>
              <a:p>
                <a:pPr algn="just"/>
                <a:r>
                  <a:rPr lang="en-US" dirty="0">
                    <a:ln w="0"/>
                    <a:effectLst>
                      <a:outerShdw blurRad="38100" dist="19050" dir="2700000" algn="tl" rotWithShape="0">
                        <a:schemeClr val="dk1">
                          <a:alpha val="40000"/>
                        </a:schemeClr>
                      </a:outerShdw>
                    </a:effectLst>
                    <a:latin typeface="Bahnschrift Light Condensed" panose="020B0502040204020203" pitchFamily="34" charset="0"/>
                  </a:rPr>
                  <a:t>We decide to set the following condition for the DR: </a:t>
                </a:r>
              </a:p>
              <a:p>
                <a:pPr algn="just"/>
                <a14:m>
                  <m:oMathPara xmlns:m="http://schemas.openxmlformats.org/officeDocument/2006/math">
                    <m:oMathParaPr>
                      <m:jc m:val="left"/>
                    </m:oMathParaPr>
                    <m:oMath xmlns:m="http://schemas.openxmlformats.org/officeDocument/2006/math">
                      <m:f>
                        <m:fPr>
                          <m:ctrlPr>
                            <a:rPr lang="en-US" sz="1400" i="1">
                              <a:latin typeface="Cambria Math" panose="02040503050406030204" pitchFamily="18" charset="0"/>
                            </a:rPr>
                          </m:ctrlPr>
                        </m:fPr>
                        <m:num>
                          <m:r>
                            <a:rPr lang="en-US" sz="1400" i="1">
                              <a:latin typeface="Cambria Math" panose="02040503050406030204" pitchFamily="18" charset="0"/>
                            </a:rPr>
                            <m:t>𝑑</m:t>
                          </m:r>
                        </m:num>
                        <m:den>
                          <m:r>
                            <a:rPr lang="en-US" sz="1400" i="1">
                              <a:latin typeface="Cambria Math" panose="02040503050406030204" pitchFamily="18" charset="0"/>
                            </a:rPr>
                            <m:t>𝑑𝑡</m:t>
                          </m:r>
                        </m:den>
                      </m:f>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𝑝𝑒𝑎𝑘</m:t>
                          </m:r>
                        </m:sub>
                      </m:sSub>
                      <m:d>
                        <m:dPr>
                          <m:ctrlPr>
                            <a:rPr lang="en-US" sz="1400" i="1">
                              <a:latin typeface="Cambria Math" panose="02040503050406030204" pitchFamily="18" charset="0"/>
                            </a:rPr>
                          </m:ctrlPr>
                        </m:dPr>
                        <m:e>
                          <m:r>
                            <a:rPr lang="en-US" sz="1400" i="1">
                              <a:latin typeface="Cambria Math" panose="02040503050406030204" pitchFamily="18" charset="0"/>
                            </a:rPr>
                            <m:t>𝑡</m:t>
                          </m:r>
                        </m:e>
                      </m:d>
                      <m:r>
                        <a:rPr lang="en-US" sz="1400" i="1">
                          <a:latin typeface="Cambria Math" panose="02040503050406030204" pitchFamily="18" charset="0"/>
                        </a:rPr>
                        <m:t>≥−</m:t>
                      </m:r>
                      <m:r>
                        <a:rPr lang="en-US" sz="1400" i="1">
                          <a:latin typeface="Cambria Math" panose="02040503050406030204" pitchFamily="18" charset="0"/>
                        </a:rPr>
                        <m:t>10</m:t>
                      </m:r>
                      <m:d>
                        <m:dPr>
                          <m:begChr m:val="["/>
                          <m:endChr m:val="]"/>
                          <m:ctrlPr>
                            <a:rPr lang="en-US" sz="1400" i="1">
                              <a:latin typeface="Cambria Math" panose="02040503050406030204" pitchFamily="18" charset="0"/>
                            </a:rPr>
                          </m:ctrlPr>
                        </m:dPr>
                        <m:e>
                          <m:f>
                            <m:fPr>
                              <m:ctrlPr>
                                <a:rPr lang="en-US" sz="1400" i="1">
                                  <a:latin typeface="Cambria Math" panose="02040503050406030204" pitchFamily="18" charset="0"/>
                                </a:rPr>
                              </m:ctrlPr>
                            </m:fPr>
                            <m:num>
                              <m:r>
                                <a:rPr lang="en-US" sz="1400" i="1">
                                  <a:latin typeface="Cambria Math" panose="02040503050406030204" pitchFamily="18" charset="0"/>
                                </a:rPr>
                                <m:t>𝑚𝑉</m:t>
                              </m:r>
                            </m:num>
                            <m:den>
                              <m:r>
                                <a:rPr lang="en-US" sz="1400" i="1">
                                  <a:latin typeface="Cambria Math" panose="02040503050406030204" pitchFamily="18" charset="0"/>
                                </a:rPr>
                                <m:t>𝑠</m:t>
                              </m:r>
                            </m:den>
                          </m:f>
                        </m:e>
                      </m:d>
                      <m:r>
                        <a:rPr lang="en-US" sz="1400" i="1">
                          <a:latin typeface="Cambria Math" panose="02040503050406030204" pitchFamily="18" charset="0"/>
                        </a:rPr>
                        <m:t>,∀</m:t>
                      </m:r>
                      <m:r>
                        <a:rPr lang="en-US" sz="1400" i="1">
                          <a:latin typeface="Cambria Math" panose="02040503050406030204" pitchFamily="18" charset="0"/>
                        </a:rPr>
                        <m:t>𝑡</m:t>
                      </m:r>
                    </m:oMath>
                  </m:oMathPara>
                </a14:m>
                <a:endParaRPr lang="en-US" sz="1400" dirty="0">
                  <a:ln w="0"/>
                  <a:effectLst>
                    <a:outerShdw blurRad="38100" dist="19050" dir="2700000" algn="tl" rotWithShape="0">
                      <a:schemeClr val="dk1">
                        <a:alpha val="40000"/>
                      </a:schemeClr>
                    </a:outerShdw>
                  </a:effectLst>
                  <a:latin typeface="Bahnschrift Light Condensed" panose="020B0502040204020203" pitchFamily="34" charset="0"/>
                </a:endParaRPr>
              </a:p>
              <a:p>
                <a:pPr algn="just"/>
                <a:r>
                  <a:rPr lang="en-US" dirty="0">
                    <a:ln w="0"/>
                    <a:effectLst>
                      <a:outerShdw blurRad="38100" dist="19050" dir="2700000" algn="tl" rotWithShape="0">
                        <a:schemeClr val="dk1">
                          <a:alpha val="40000"/>
                        </a:schemeClr>
                      </a:outerShdw>
                    </a:effectLst>
                    <a:latin typeface="Bahnschrift Light Condensed" panose="020B0502040204020203" pitchFamily="34" charset="0"/>
                  </a:rPr>
                  <a:t>This condition allows us a lower bound of output capacitance for correct functionality</a:t>
                </a:r>
              </a:p>
              <a:p>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r>
                  <a:rPr lang="en-US" dirty="0">
                    <a:ln w="0"/>
                    <a:effectLst>
                      <a:outerShdw blurRad="38100" dist="19050" dir="2700000" algn="tl" rotWithShape="0">
                        <a:schemeClr val="dk1">
                          <a:alpha val="40000"/>
                        </a:schemeClr>
                      </a:outerShdw>
                    </a:effectLst>
                    <a:latin typeface="Bahnschrift Light Condensed" panose="020B0502040204020203" pitchFamily="34" charset="0"/>
                  </a:rPr>
                  <a:t>-Can see that</a:t>
                </a:r>
              </a:p>
              <a:p>
                <a14:m>
                  <m:oMath xmlns:m="http://schemas.openxmlformats.org/officeDocument/2006/math">
                    <m:r>
                      <m:rPr>
                        <m:nor/>
                      </m:rPr>
                      <a:rPr lang="en-US" dirty="0">
                        <a:ln w="0"/>
                        <a:effectLst>
                          <a:outerShdw blurRad="38100" dist="19050" dir="2700000" algn="tl" rotWithShape="0">
                            <a:schemeClr val="dk1">
                              <a:alpha val="40000"/>
                            </a:schemeClr>
                          </a:outerShdw>
                        </a:effectLst>
                        <a:latin typeface="Bahnschrift Light Condensed" panose="020B0502040204020203" pitchFamily="34" charset="0"/>
                      </a:rPr>
                      <m:t>Cout</m:t>
                    </m:r>
                    <m:r>
                      <a:rPr lang="en-US" b="0" i="1" dirty="0" smtClean="0">
                        <a:ln w="0"/>
                        <a:effectLst>
                          <a:outerShdw blurRad="38100" dist="19050" dir="2700000" algn="tl" rotWithShape="0">
                            <a:schemeClr val="dk1">
                              <a:alpha val="40000"/>
                            </a:schemeClr>
                          </a:outerShdw>
                        </a:effectLst>
                        <a:latin typeface="Cambria Math" panose="02040503050406030204" pitchFamily="18" charset="0"/>
                      </a:rPr>
                      <m:t>&gt;</m:t>
                    </m:r>
                    <m:r>
                      <a:rPr lang="en-US" b="0" i="1" smtClean="0">
                        <a:latin typeface="Cambria Math" panose="02040503050406030204" pitchFamily="18" charset="0"/>
                      </a:rPr>
                      <m:t>29</m:t>
                    </m:r>
                    <m:r>
                      <a:rPr lang="en-US" b="0" i="1" smtClean="0">
                        <a:latin typeface="Cambria Math" panose="02040503050406030204" pitchFamily="18" charset="0"/>
                      </a:rPr>
                      <m:t>.</m:t>
                    </m:r>
                    <m:r>
                      <a:rPr lang="en-US" b="0" i="1" smtClean="0">
                        <a:latin typeface="Cambria Math" panose="02040503050406030204" pitchFamily="18" charset="0"/>
                      </a:rPr>
                      <m:t>764</m:t>
                    </m:r>
                    <m:r>
                      <a:rPr lang="en-US" b="0" i="1" smtClean="0">
                        <a:latin typeface="Cambria Math" panose="02040503050406030204" pitchFamily="18" charset="0"/>
                      </a:rPr>
                      <m:t>𝑝𝐹</m:t>
                    </m:r>
                  </m:oMath>
                </a14:m>
                <a:r>
                  <a:rPr lang="en-US" i="1" dirty="0"/>
                  <a:t> </a:t>
                </a:r>
              </a:p>
              <a:p>
                <a:r>
                  <a:rPr lang="en-US" dirty="0">
                    <a:effectLst>
                      <a:outerShdw blurRad="38100" dist="38100" dir="2700000" algn="tl">
                        <a:srgbClr val="000000">
                          <a:alpha val="43137"/>
                        </a:srgbClr>
                      </a:outerShdw>
                    </a:effectLst>
                    <a:latin typeface="Bahnschrift Light Condensed" panose="020B0502040204020203"/>
                  </a:rPr>
                  <a:t>met the condition</a:t>
                </a:r>
              </a:p>
              <a:p>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pPr algn="just"/>
                <a:endParaRPr lang="en-US" dirty="0"/>
              </a:p>
              <a:p>
                <a:pPr algn="just"/>
                <a:endParaRPr lang="he-IL" dirty="0"/>
              </a:p>
            </p:txBody>
          </p:sp>
        </mc:Choice>
        <mc:Fallback xmlns="">
          <p:sp>
            <p:nvSpPr>
              <p:cNvPr id="7" name="מלבן 6">
                <a:extLst>
                  <a:ext uri="{FF2B5EF4-FFF2-40B4-BE49-F238E27FC236}">
                    <a16:creationId xmlns:a16="http://schemas.microsoft.com/office/drawing/2014/main" id="{82D3BA66-BBE3-48C9-9D1F-82A3EB8490C5}"/>
                  </a:ext>
                </a:extLst>
              </p:cNvPr>
              <p:cNvSpPr>
                <a:spLocks noRot="1" noChangeAspect="1" noMove="1" noResize="1" noEditPoints="1" noAdjustHandles="1" noChangeArrowheads="1" noChangeShapeType="1" noTextEdit="1"/>
              </p:cNvSpPr>
              <p:nvPr/>
            </p:nvSpPr>
            <p:spPr>
              <a:xfrm>
                <a:off x="50256" y="1498286"/>
                <a:ext cx="3256710" cy="3831113"/>
              </a:xfrm>
              <a:prstGeom prst="rect">
                <a:avLst/>
              </a:prstGeom>
              <a:blipFill>
                <a:blip r:embed="rId3"/>
                <a:stretch>
                  <a:fillRect l="-1873" t="-1115" r="-2247"/>
                </a:stretch>
              </a:blipFill>
            </p:spPr>
            <p:txBody>
              <a:bodyPr/>
              <a:lstStyle/>
              <a:p>
                <a:r>
                  <a:rPr lang="he-IL">
                    <a:noFill/>
                  </a:rPr>
                  <a:t> </a:t>
                </a:r>
              </a:p>
            </p:txBody>
          </p:sp>
        </mc:Fallback>
      </mc:AlternateContent>
      <p:pic>
        <p:nvPicPr>
          <p:cNvPr id="8" name="Picture 466">
            <a:extLst>
              <a:ext uri="{FF2B5EF4-FFF2-40B4-BE49-F238E27FC236}">
                <a16:creationId xmlns:a16="http://schemas.microsoft.com/office/drawing/2014/main" id="{5D64D521-40F8-48C3-AD03-3C664AC7EEA4}"/>
              </a:ext>
            </a:extLst>
          </p:cNvPr>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3529922" y="2212160"/>
            <a:ext cx="8444006" cy="4240039"/>
          </a:xfrm>
          <a:prstGeom prst="rect">
            <a:avLst/>
          </a:prstGeom>
        </p:spPr>
      </p:pic>
      <p:cxnSp>
        <p:nvCxnSpPr>
          <p:cNvPr id="9" name="Straight Arrow Connector 468">
            <a:extLst>
              <a:ext uri="{FF2B5EF4-FFF2-40B4-BE49-F238E27FC236}">
                <a16:creationId xmlns:a16="http://schemas.microsoft.com/office/drawing/2014/main" id="{A35C42C1-EA9C-4E88-8939-6D73012A1145}"/>
              </a:ext>
            </a:extLst>
          </p:cNvPr>
          <p:cNvCxnSpPr>
            <a:cxnSpLocks/>
          </p:cNvCxnSpPr>
          <p:nvPr/>
        </p:nvCxnSpPr>
        <p:spPr>
          <a:xfrm flipH="1">
            <a:off x="4518992" y="4492487"/>
            <a:ext cx="1470992" cy="7686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Rectangle: Rounded Corners 469">
            <a:extLst>
              <a:ext uri="{FF2B5EF4-FFF2-40B4-BE49-F238E27FC236}">
                <a16:creationId xmlns:a16="http://schemas.microsoft.com/office/drawing/2014/main" id="{D720B6A6-187D-4E34-B4B8-34D4E144BECE}"/>
              </a:ext>
            </a:extLst>
          </p:cNvPr>
          <p:cNvSpPr/>
          <p:nvPr/>
        </p:nvSpPr>
        <p:spPr>
          <a:xfrm>
            <a:off x="3960552" y="5385008"/>
            <a:ext cx="558440" cy="4724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he-IL"/>
          </a:p>
        </p:txBody>
      </p:sp>
      <p:pic>
        <p:nvPicPr>
          <p:cNvPr id="13" name="Picture 467">
            <a:extLst>
              <a:ext uri="{FF2B5EF4-FFF2-40B4-BE49-F238E27FC236}">
                <a16:creationId xmlns:a16="http://schemas.microsoft.com/office/drawing/2014/main" id="{226C1157-2C1C-444B-8806-F6E714D8D6C0}"/>
              </a:ext>
            </a:extLst>
          </p:cNvPr>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5806870" y="2429769"/>
            <a:ext cx="2847682" cy="2303876"/>
          </a:xfrm>
          <a:prstGeom prst="rect">
            <a:avLst/>
          </a:prstGeom>
          <a:ln>
            <a:solidFill>
              <a:schemeClr val="bg2">
                <a:lumMod val="90000"/>
              </a:schemeClr>
            </a:solidFill>
          </a:ln>
        </p:spPr>
      </p:pic>
    </p:spTree>
    <p:extLst>
      <p:ext uri="{BB962C8B-B14F-4D97-AF65-F5344CB8AC3E}">
        <p14:creationId xmlns:p14="http://schemas.microsoft.com/office/powerpoint/2010/main" val="20746996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B2254E93-0C79-4AF8-81E3-DF3210033FA9}"/>
              </a:ext>
            </a:extLst>
          </p:cNvPr>
          <p:cNvSpPr/>
          <p:nvPr/>
        </p:nvSpPr>
        <p:spPr>
          <a:xfrm>
            <a:off x="2724429" y="75518"/>
            <a:ext cx="6468117" cy="1323439"/>
          </a:xfrm>
          <a:prstGeom prst="rect">
            <a:avLst/>
          </a:prstGeom>
          <a:noFill/>
        </p:spPr>
        <p:txBody>
          <a:bodyPr wrap="none" lIns="91440" tIns="45720" rIns="91440" bIns="45720">
            <a:spAutoFit/>
          </a:bodyPr>
          <a:lstStyle/>
          <a:p>
            <a:pPr algn="ctr"/>
            <a:r>
              <a:rPr lang="en-US" sz="4000" dirty="0">
                <a:ln w="0"/>
                <a:effectLst>
                  <a:outerShdw blurRad="38100" dist="19050" dir="2700000" algn="tl" rotWithShape="0">
                    <a:schemeClr val="dk1">
                      <a:alpha val="40000"/>
                    </a:schemeClr>
                  </a:outerShdw>
                </a:effectLst>
                <a:latin typeface="Bahnschrift Light Condensed" panose="020B0502040204020203" pitchFamily="34" charset="0"/>
              </a:rPr>
              <a:t>Test 6 – Exposure of Slew Rate</a:t>
            </a:r>
          </a:p>
          <a:p>
            <a:pPr algn="ctr"/>
            <a:r>
              <a:rPr lang="en-US" sz="4000" dirty="0">
                <a:ln w="0"/>
                <a:effectLst>
                  <a:outerShdw blurRad="38100" dist="19050" dir="2700000" algn="tl" rotWithShape="0">
                    <a:schemeClr val="dk1">
                      <a:alpha val="40000"/>
                    </a:schemeClr>
                  </a:outerShdw>
                </a:effectLst>
                <a:latin typeface="Bahnschrift Light Condensed" panose="020B0502040204020203" pitchFamily="34" charset="0"/>
              </a:rPr>
              <a:t>phenomena  </a:t>
            </a:r>
          </a:p>
        </p:txBody>
      </p:sp>
      <p:sp>
        <p:nvSpPr>
          <p:cNvPr id="2" name="מציין מיקום של כותרת תחתונה 1">
            <a:extLst>
              <a:ext uri="{FF2B5EF4-FFF2-40B4-BE49-F238E27FC236}">
                <a16:creationId xmlns:a16="http://schemas.microsoft.com/office/drawing/2014/main" id="{2210BB7A-B18A-448C-9D17-235D3BDC1426}"/>
              </a:ext>
            </a:extLst>
          </p:cNvPr>
          <p:cNvSpPr>
            <a:spLocks noGrp="1"/>
          </p:cNvSpPr>
          <p:nvPr>
            <p:ph type="ftr" sz="quarter" idx="11"/>
          </p:nvPr>
        </p:nvSpPr>
        <p:spPr>
          <a:xfrm>
            <a:off x="4364107" y="6452199"/>
            <a:ext cx="4114800" cy="365125"/>
          </a:xfrm>
        </p:spPr>
        <p:txBody>
          <a:bodyPr/>
          <a:lstStyle/>
          <a:p>
            <a:r>
              <a:rPr lang="en-US" sz="1800" dirty="0"/>
              <a:t>34</a:t>
            </a:r>
            <a:endParaRPr lang="he-IL" sz="1800" dirty="0"/>
          </a:p>
        </p:txBody>
      </p:sp>
      <p:pic>
        <p:nvPicPr>
          <p:cNvPr id="4" name="Picture 475">
            <a:extLst>
              <a:ext uri="{FF2B5EF4-FFF2-40B4-BE49-F238E27FC236}">
                <a16:creationId xmlns:a16="http://schemas.microsoft.com/office/drawing/2014/main" id="{C1906433-C870-4BC6-AABE-EF8E2284550B}"/>
              </a:ext>
            </a:extLst>
          </p:cNvPr>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3306966" y="1864242"/>
            <a:ext cx="8698037" cy="4623399"/>
          </a:xfrm>
          <a:prstGeom prst="rect">
            <a:avLst/>
          </a:prstGeom>
          <a:ln>
            <a:solidFill>
              <a:schemeClr val="bg2">
                <a:lumMod val="90000"/>
              </a:schemeClr>
            </a:solidFill>
          </a:ln>
        </p:spPr>
      </p:pic>
      <mc:AlternateContent xmlns:mc="http://schemas.openxmlformats.org/markup-compatibility/2006" xmlns:a14="http://schemas.microsoft.com/office/drawing/2010/main">
        <mc:Choice Requires="a14">
          <p:sp>
            <p:nvSpPr>
              <p:cNvPr id="5" name="מלבן 4">
                <a:extLst>
                  <a:ext uri="{FF2B5EF4-FFF2-40B4-BE49-F238E27FC236}">
                    <a16:creationId xmlns:a16="http://schemas.microsoft.com/office/drawing/2014/main" id="{D990AF9A-DFCA-4F79-9A8E-40A73691D0E3}"/>
                  </a:ext>
                </a:extLst>
              </p:cNvPr>
              <p:cNvSpPr/>
              <p:nvPr/>
            </p:nvSpPr>
            <p:spPr>
              <a:xfrm>
                <a:off x="50256" y="1498286"/>
                <a:ext cx="3256710" cy="5355312"/>
              </a:xfrm>
              <a:prstGeom prst="rect">
                <a:avLst/>
              </a:prstGeom>
            </p:spPr>
            <p:txBody>
              <a:bodyPr wrap="square">
                <a:spAutoFit/>
              </a:bodyPr>
              <a:lstStyle/>
              <a:p>
                <a:r>
                  <a:rPr lang="en-US" dirty="0">
                    <a:ln w="0"/>
                    <a:effectLst>
                      <a:outerShdw blurRad="38100" dist="19050" dir="2700000" algn="tl" rotWithShape="0">
                        <a:schemeClr val="dk1">
                          <a:alpha val="40000"/>
                        </a:schemeClr>
                      </a:outerShdw>
                    </a:effectLst>
                    <a:latin typeface="Bahnschrift Light Condensed" panose="020B0502040204020203" pitchFamily="34" charset="0"/>
                  </a:rPr>
                  <a:t>- In this test we want to see the SR effect occurs in the circuit</a:t>
                </a:r>
              </a:p>
              <a:p>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pPr algn="just"/>
                <a:r>
                  <a:rPr lang="en-US" dirty="0">
                    <a:ln w="0"/>
                    <a:effectLst>
                      <a:outerShdw blurRad="38100" dist="19050" dir="2700000" algn="tl" rotWithShape="0">
                        <a:schemeClr val="dk1">
                          <a:alpha val="40000"/>
                        </a:schemeClr>
                      </a:outerShdw>
                    </a:effectLst>
                    <a:latin typeface="Bahnschrift Light Condensed" panose="020B0502040204020203" pitchFamily="34" charset="0"/>
                  </a:rPr>
                  <a:t>- Test condition:</a:t>
                </a:r>
              </a:p>
              <a:p>
                <a:pPr algn="just"/>
                <a:r>
                  <a:rPr lang="en-US" dirty="0">
                    <a:ln w="0"/>
                    <a:effectLst>
                      <a:outerShdw blurRad="38100" dist="19050" dir="2700000" algn="tl" rotWithShape="0">
                        <a:schemeClr val="dk1">
                          <a:alpha val="40000"/>
                        </a:schemeClr>
                      </a:outerShdw>
                    </a:effectLst>
                    <a:latin typeface="Bahnschrift Light Condensed" panose="020B0502040204020203" pitchFamily="34" charset="0"/>
                  </a:rPr>
                  <a:t>Vpulse Source</a:t>
                </a:r>
              </a:p>
              <a:p>
                <a:pPr algn="just"/>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𝑑𝑐</m:t>
                          </m:r>
                        </m:sub>
                      </m:sSub>
                      <m:r>
                        <a:rPr lang="en-US" i="1">
                          <a:latin typeface="Cambria Math" panose="02040503050406030204" pitchFamily="18" charset="0"/>
                        </a:rPr>
                        <m:t>=</m:t>
                      </m:r>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3</m:t>
                      </m:r>
                      <m:r>
                        <a:rPr lang="en-US" i="1">
                          <a:latin typeface="Cambria Math" panose="02040503050406030204" pitchFamily="18" charset="0"/>
                        </a:rPr>
                        <m:t>𝑉</m:t>
                      </m:r>
                    </m:oMath>
                  </m:oMathPara>
                </a14:m>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r>
                  <a:rPr lang="en-US" dirty="0">
                    <a:ln w="0"/>
                    <a:effectLst>
                      <a:outerShdw blurRad="38100" dist="19050" dir="2700000" algn="tl" rotWithShape="0">
                        <a:schemeClr val="dk1">
                          <a:alpha val="40000"/>
                        </a:schemeClr>
                      </a:outerShdw>
                    </a:effectLst>
                    <a:latin typeface="Bahnschrift Light Condensed" panose="020B0502040204020203" pitchFamily="34" charset="0"/>
                  </a:rPr>
                  <a:t>-Can see that choosing of small capacitance leads to higher SR,</a:t>
                </a:r>
              </a:p>
              <a:p>
                <a:r>
                  <a:rPr lang="en-US" dirty="0">
                    <a:ln w="0"/>
                    <a:effectLst>
                      <a:outerShdw blurRad="38100" dist="19050" dir="2700000" algn="tl" rotWithShape="0">
                        <a:schemeClr val="dk1">
                          <a:alpha val="40000"/>
                        </a:schemeClr>
                      </a:outerShdw>
                    </a:effectLst>
                    <a:latin typeface="Bahnschrift Light Condensed" panose="020B0502040204020203" pitchFamily="34" charset="0"/>
                  </a:rPr>
                  <a:t>but in Test 5 we get</a:t>
                </a:r>
              </a:p>
              <a:p>
                <a:r>
                  <a:rPr lang="en-US" dirty="0">
                    <a:ln w="0"/>
                    <a:effectLst>
                      <a:outerShdw blurRad="38100" dist="19050" dir="2700000" algn="tl" rotWithShape="0">
                        <a:schemeClr val="dk1">
                          <a:alpha val="40000"/>
                        </a:schemeClr>
                      </a:outerShdw>
                    </a:effectLst>
                    <a:latin typeface="Bahnschrift Light Condensed" panose="020B0502040204020203" pitchFamily="34" charset="0"/>
                  </a:rPr>
                  <a:t>  </a:t>
                </a:r>
                <a14:m>
                  <m:oMath xmlns:m="http://schemas.openxmlformats.org/officeDocument/2006/math">
                    <m:r>
                      <m:rPr>
                        <m:nor/>
                      </m:rPr>
                      <a:rPr lang="en-US" dirty="0">
                        <a:ln w="0"/>
                        <a:effectLst>
                          <a:outerShdw blurRad="38100" dist="19050" dir="2700000" algn="tl" rotWithShape="0">
                            <a:schemeClr val="dk1">
                              <a:alpha val="40000"/>
                            </a:schemeClr>
                          </a:outerShdw>
                        </a:effectLst>
                        <a:latin typeface="Bahnschrift Light Condensed" panose="020B0502040204020203" pitchFamily="34" charset="0"/>
                      </a:rPr>
                      <m:t>Cout</m:t>
                    </m:r>
                    <m:r>
                      <m:rPr>
                        <m:nor/>
                      </m:rPr>
                      <a:rPr lang="en-US" dirty="0">
                        <a:ln w="0"/>
                        <a:effectLst>
                          <a:outerShdw blurRad="38100" dist="19050" dir="2700000" algn="tl" rotWithShape="0">
                            <a:schemeClr val="dk1">
                              <a:alpha val="40000"/>
                            </a:schemeClr>
                          </a:outerShdw>
                        </a:effectLst>
                        <a:latin typeface="Bahnschrift Light Condensed" panose="020B0502040204020203" pitchFamily="34" charset="0"/>
                      </a:rPr>
                      <m:t>,</m:t>
                    </m:r>
                    <m:r>
                      <m:rPr>
                        <m:nor/>
                      </m:rPr>
                      <a:rPr lang="en-US" dirty="0">
                        <a:ln w="0"/>
                        <a:effectLst>
                          <a:outerShdw blurRad="38100" dist="19050" dir="2700000" algn="tl" rotWithShape="0">
                            <a:schemeClr val="dk1">
                              <a:alpha val="40000"/>
                            </a:schemeClr>
                          </a:outerShdw>
                        </a:effectLst>
                        <a:latin typeface="Bahnschrift Light Condensed" panose="020B0502040204020203" pitchFamily="34" charset="0"/>
                      </a:rPr>
                      <m:t>min</m:t>
                    </m:r>
                    <m:r>
                      <a:rPr lang="en-US" i="1" dirty="0">
                        <a:ln w="0"/>
                        <a:effectLst>
                          <a:outerShdw blurRad="38100" dist="19050" dir="2700000" algn="tl" rotWithShape="0">
                            <a:schemeClr val="dk1">
                              <a:alpha val="40000"/>
                            </a:schemeClr>
                          </a:outerShdw>
                        </a:effectLst>
                        <a:latin typeface="Cambria Math" panose="02040503050406030204" pitchFamily="18" charset="0"/>
                      </a:rPr>
                      <m:t>=</m:t>
                    </m:r>
                    <m:r>
                      <a:rPr lang="en-US" i="1">
                        <a:latin typeface="Cambria Math" panose="02040503050406030204" pitchFamily="18" charset="0"/>
                      </a:rPr>
                      <m:t>29</m:t>
                    </m:r>
                    <m:r>
                      <a:rPr lang="en-US" i="1">
                        <a:latin typeface="Cambria Math" panose="02040503050406030204" pitchFamily="18" charset="0"/>
                      </a:rPr>
                      <m:t>.</m:t>
                    </m:r>
                    <m:r>
                      <a:rPr lang="en-US" i="1">
                        <a:latin typeface="Cambria Math" panose="02040503050406030204" pitchFamily="18" charset="0"/>
                      </a:rPr>
                      <m:t>764</m:t>
                    </m:r>
                    <m:r>
                      <a:rPr lang="en-US" i="1">
                        <a:latin typeface="Cambria Math" panose="02040503050406030204" pitchFamily="18" charset="0"/>
                      </a:rPr>
                      <m:t>𝑝𝐹</m:t>
                    </m:r>
                  </m:oMath>
                </a14:m>
                <a:r>
                  <a:rPr lang="en-US" i="1" dirty="0"/>
                  <a:t>.</a:t>
                </a:r>
              </a:p>
              <a:p>
                <a:r>
                  <a:rPr lang="en-US" dirty="0">
                    <a:effectLst>
                      <a:outerShdw blurRad="38100" dist="38100" dir="2700000" algn="tl">
                        <a:srgbClr val="000000">
                          <a:alpha val="43137"/>
                        </a:srgbClr>
                      </a:outerShdw>
                    </a:effectLst>
                    <a:latin typeface="Bahnschrift Light Condensed" panose="020B0502040204020203"/>
                  </a:rPr>
                  <a:t>On the opposite side, large capacitance means smaller DR.</a:t>
                </a:r>
              </a:p>
              <a:p>
                <a:r>
                  <a:rPr lang="en-US" dirty="0">
                    <a:effectLst>
                      <a:outerShdw blurRad="38100" dist="38100" dir="2700000" algn="tl">
                        <a:srgbClr val="000000">
                          <a:alpha val="43137"/>
                        </a:srgbClr>
                      </a:outerShdw>
                    </a:effectLst>
                    <a:latin typeface="Bahnschrift Light Condensed" panose="020B0502040204020203"/>
                  </a:rPr>
                  <a:t>Therefore the minimum pulse width must increase, and need to take it into account </a:t>
                </a:r>
              </a:p>
              <a:p>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pPr algn="just"/>
                <a:endParaRPr lang="en-US" dirty="0"/>
              </a:p>
              <a:p>
                <a:pPr algn="just"/>
                <a:endParaRPr lang="he-IL" dirty="0"/>
              </a:p>
            </p:txBody>
          </p:sp>
        </mc:Choice>
        <mc:Fallback xmlns="">
          <p:sp>
            <p:nvSpPr>
              <p:cNvPr id="5" name="מלבן 4">
                <a:extLst>
                  <a:ext uri="{FF2B5EF4-FFF2-40B4-BE49-F238E27FC236}">
                    <a16:creationId xmlns:a16="http://schemas.microsoft.com/office/drawing/2014/main" id="{D990AF9A-DFCA-4F79-9A8E-40A73691D0E3}"/>
                  </a:ext>
                </a:extLst>
              </p:cNvPr>
              <p:cNvSpPr>
                <a:spLocks noRot="1" noChangeAspect="1" noMove="1" noResize="1" noEditPoints="1" noAdjustHandles="1" noChangeArrowheads="1" noChangeShapeType="1" noTextEdit="1"/>
              </p:cNvSpPr>
              <p:nvPr/>
            </p:nvSpPr>
            <p:spPr>
              <a:xfrm>
                <a:off x="50256" y="1498286"/>
                <a:ext cx="3256710" cy="5355312"/>
              </a:xfrm>
              <a:prstGeom prst="rect">
                <a:avLst/>
              </a:prstGeom>
              <a:blipFill>
                <a:blip r:embed="rId5"/>
                <a:stretch>
                  <a:fillRect l="-1873" t="-797"/>
                </a:stretch>
              </a:blipFill>
            </p:spPr>
            <p:txBody>
              <a:bodyPr/>
              <a:lstStyle/>
              <a:p>
                <a:r>
                  <a:rPr lang="he-IL">
                    <a:noFill/>
                  </a:rPr>
                  <a:t> </a:t>
                </a:r>
              </a:p>
            </p:txBody>
          </p:sp>
        </mc:Fallback>
      </mc:AlternateContent>
    </p:spTree>
    <p:extLst>
      <p:ext uri="{BB962C8B-B14F-4D97-AF65-F5344CB8AC3E}">
        <p14:creationId xmlns:p14="http://schemas.microsoft.com/office/powerpoint/2010/main" val="7537429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כותרת תחתונה 1">
            <a:extLst>
              <a:ext uri="{FF2B5EF4-FFF2-40B4-BE49-F238E27FC236}">
                <a16:creationId xmlns:a16="http://schemas.microsoft.com/office/drawing/2014/main" id="{2210BB7A-B18A-448C-9D17-235D3BDC1426}"/>
              </a:ext>
            </a:extLst>
          </p:cNvPr>
          <p:cNvSpPr>
            <a:spLocks noGrp="1"/>
          </p:cNvSpPr>
          <p:nvPr>
            <p:ph type="ftr" sz="quarter" idx="11"/>
          </p:nvPr>
        </p:nvSpPr>
        <p:spPr>
          <a:xfrm>
            <a:off x="4364107" y="6452199"/>
            <a:ext cx="4114800" cy="365125"/>
          </a:xfrm>
        </p:spPr>
        <p:txBody>
          <a:bodyPr/>
          <a:lstStyle/>
          <a:p>
            <a:r>
              <a:rPr lang="en-US" sz="1800" dirty="0"/>
              <a:t>35</a:t>
            </a:r>
            <a:endParaRPr lang="he-IL" sz="1800" dirty="0"/>
          </a:p>
        </p:txBody>
      </p:sp>
      <p:sp>
        <p:nvSpPr>
          <p:cNvPr id="5" name="Rectangle 9">
            <a:extLst>
              <a:ext uri="{FF2B5EF4-FFF2-40B4-BE49-F238E27FC236}">
                <a16:creationId xmlns:a16="http://schemas.microsoft.com/office/drawing/2014/main" id="{5BE1F985-6A31-41AE-BCB8-6608C511264B}"/>
              </a:ext>
            </a:extLst>
          </p:cNvPr>
          <p:cNvSpPr/>
          <p:nvPr/>
        </p:nvSpPr>
        <p:spPr>
          <a:xfrm>
            <a:off x="3253805" y="75518"/>
            <a:ext cx="5409365" cy="1200329"/>
          </a:xfrm>
          <a:prstGeom prst="rect">
            <a:avLst/>
          </a:prstGeom>
          <a:noFill/>
        </p:spPr>
        <p:txBody>
          <a:bodyPr wrap="none" lIns="91440" tIns="45720" rIns="91440" bIns="45720">
            <a:spAutoFit/>
          </a:bodyPr>
          <a:lstStyle/>
          <a:p>
            <a:pPr algn="ctr"/>
            <a:r>
              <a:rPr lang="en-US" sz="3600" dirty="0">
                <a:ln w="0"/>
                <a:effectLst>
                  <a:outerShdw blurRad="38100" dist="19050" dir="2700000" algn="tl" rotWithShape="0">
                    <a:schemeClr val="dk1">
                      <a:alpha val="40000"/>
                    </a:schemeClr>
                  </a:outerShdw>
                </a:effectLst>
                <a:latin typeface="Bahnschrift Light Condensed" panose="020B0502040204020203" pitchFamily="34" charset="0"/>
              </a:rPr>
              <a:t>The 1</a:t>
            </a:r>
            <a:r>
              <a:rPr lang="en-US" sz="3600" baseline="30000" dirty="0">
                <a:ln w="0"/>
                <a:effectLst>
                  <a:outerShdw blurRad="38100" dist="19050" dir="2700000" algn="tl" rotWithShape="0">
                    <a:schemeClr val="dk1">
                      <a:alpha val="40000"/>
                    </a:schemeClr>
                  </a:outerShdw>
                </a:effectLst>
                <a:latin typeface="Bahnschrift Light Condensed" panose="020B0502040204020203" pitchFamily="34" charset="0"/>
              </a:rPr>
              <a:t>st</a:t>
            </a:r>
            <a:r>
              <a:rPr lang="en-US" sz="3600" dirty="0">
                <a:ln w="0"/>
                <a:effectLst>
                  <a:outerShdw blurRad="38100" dist="19050" dir="2700000" algn="tl" rotWithShape="0">
                    <a:schemeClr val="dk1">
                      <a:alpha val="40000"/>
                    </a:schemeClr>
                  </a:outerShdw>
                </a:effectLst>
                <a:latin typeface="Bahnschrift Light Condensed" panose="020B0502040204020203" pitchFamily="34" charset="0"/>
              </a:rPr>
              <a:t> real circuit</a:t>
            </a:r>
          </a:p>
          <a:p>
            <a:pPr algn="ctr"/>
            <a:r>
              <a:rPr lang="en-US" sz="3600" dirty="0">
                <a:ln w="0"/>
                <a:effectLst>
                  <a:outerShdw blurRad="38100" dist="19050" dir="2700000" algn="tl" rotWithShape="0">
                    <a:schemeClr val="dk1">
                      <a:alpha val="40000"/>
                    </a:schemeClr>
                  </a:outerShdw>
                </a:effectLst>
                <a:latin typeface="Bahnschrift Light Condensed" panose="020B0502040204020203" pitchFamily="34" charset="0"/>
              </a:rPr>
              <a:t>With output current source </a:t>
            </a:r>
          </a:p>
        </p:txBody>
      </p:sp>
      <p:pic>
        <p:nvPicPr>
          <p:cNvPr id="3" name="תמונה 2">
            <a:extLst>
              <a:ext uri="{FF2B5EF4-FFF2-40B4-BE49-F238E27FC236}">
                <a16:creationId xmlns:a16="http://schemas.microsoft.com/office/drawing/2014/main" id="{117A6EC7-00BA-49C7-BF87-730AFF2EBF0C}"/>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729387" y="1487535"/>
            <a:ext cx="8458200" cy="4752975"/>
          </a:xfrm>
          <a:prstGeom prst="rect">
            <a:avLst/>
          </a:prstGeom>
        </p:spPr>
      </p:pic>
    </p:spTree>
    <p:extLst>
      <p:ext uri="{BB962C8B-B14F-4D97-AF65-F5344CB8AC3E}">
        <p14:creationId xmlns:p14="http://schemas.microsoft.com/office/powerpoint/2010/main" val="39346599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B2254E93-0C79-4AF8-81E3-DF3210033FA9}"/>
              </a:ext>
            </a:extLst>
          </p:cNvPr>
          <p:cNvSpPr/>
          <p:nvPr/>
        </p:nvSpPr>
        <p:spPr>
          <a:xfrm>
            <a:off x="3120912" y="75518"/>
            <a:ext cx="5675143" cy="830997"/>
          </a:xfrm>
          <a:prstGeom prst="rect">
            <a:avLst/>
          </a:prstGeom>
          <a:noFill/>
        </p:spPr>
        <p:txBody>
          <a:bodyPr wrap="none" lIns="91440" tIns="45720" rIns="91440" bIns="45720">
            <a:spAutoFit/>
          </a:bodyPr>
          <a:lstStyle/>
          <a:p>
            <a:pPr algn="ctr"/>
            <a:r>
              <a:rPr lang="en-US" sz="4800" dirty="0">
                <a:ln w="0"/>
                <a:effectLst>
                  <a:outerShdw blurRad="38100" dist="19050" dir="2700000" algn="tl" rotWithShape="0">
                    <a:schemeClr val="dk1">
                      <a:alpha val="40000"/>
                    </a:schemeClr>
                  </a:outerShdw>
                </a:effectLst>
                <a:latin typeface="Bahnschrift Light Condensed" panose="020B0502040204020203" pitchFamily="34" charset="0"/>
              </a:rPr>
              <a:t>General Functionality</a:t>
            </a:r>
          </a:p>
        </p:txBody>
      </p:sp>
      <p:sp>
        <p:nvSpPr>
          <p:cNvPr id="2" name="מציין מיקום של כותרת תחתונה 1">
            <a:extLst>
              <a:ext uri="{FF2B5EF4-FFF2-40B4-BE49-F238E27FC236}">
                <a16:creationId xmlns:a16="http://schemas.microsoft.com/office/drawing/2014/main" id="{2210BB7A-B18A-448C-9D17-235D3BDC1426}"/>
              </a:ext>
            </a:extLst>
          </p:cNvPr>
          <p:cNvSpPr>
            <a:spLocks noGrp="1"/>
          </p:cNvSpPr>
          <p:nvPr>
            <p:ph type="ftr" sz="quarter" idx="11"/>
          </p:nvPr>
        </p:nvSpPr>
        <p:spPr>
          <a:xfrm>
            <a:off x="4364107" y="6452199"/>
            <a:ext cx="4114800" cy="365125"/>
          </a:xfrm>
        </p:spPr>
        <p:txBody>
          <a:bodyPr/>
          <a:lstStyle/>
          <a:p>
            <a:r>
              <a:rPr lang="en-US" sz="1800" dirty="0"/>
              <a:t>36</a:t>
            </a:r>
            <a:endParaRPr lang="he-IL" sz="1800" dirty="0"/>
          </a:p>
        </p:txBody>
      </p:sp>
      <p:sp>
        <p:nvSpPr>
          <p:cNvPr id="13" name="מלבן 12">
            <a:extLst>
              <a:ext uri="{FF2B5EF4-FFF2-40B4-BE49-F238E27FC236}">
                <a16:creationId xmlns:a16="http://schemas.microsoft.com/office/drawing/2014/main" id="{006E8611-89C0-44B3-9626-82DB7480B9A9}"/>
              </a:ext>
            </a:extLst>
          </p:cNvPr>
          <p:cNvSpPr/>
          <p:nvPr/>
        </p:nvSpPr>
        <p:spPr>
          <a:xfrm>
            <a:off x="244266" y="1824862"/>
            <a:ext cx="2759281" cy="3693319"/>
          </a:xfrm>
          <a:prstGeom prst="rect">
            <a:avLst/>
          </a:prstGeom>
        </p:spPr>
        <p:txBody>
          <a:bodyPr wrap="square">
            <a:spAutoFit/>
          </a:bodyPr>
          <a:lstStyle/>
          <a:p>
            <a:pPr marL="285750" indent="-285750">
              <a:buFontTx/>
              <a:buChar char="-"/>
            </a:pPr>
            <a:r>
              <a:rPr lang="en-US" dirty="0">
                <a:ln w="0"/>
                <a:effectLst>
                  <a:outerShdw blurRad="38100" dist="19050" dir="2700000" algn="tl" rotWithShape="0">
                    <a:schemeClr val="dk1">
                      <a:alpha val="40000"/>
                    </a:schemeClr>
                  </a:outerShdw>
                </a:effectLst>
                <a:latin typeface="Bahnschrift Light Condensed" panose="020B0502040204020203" pitchFamily="34" charset="0"/>
              </a:rPr>
              <a:t>Can be seen that the output follows the input, but it’s starts to fall down immediately after the input fall</a:t>
            </a:r>
          </a:p>
          <a:p>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pPr marL="285750" indent="-285750">
              <a:buFontTx/>
              <a:buChar char="-"/>
            </a:pPr>
            <a:r>
              <a:rPr lang="en-US" dirty="0">
                <a:ln w="0"/>
                <a:effectLst>
                  <a:outerShdw blurRad="38100" dist="19050" dir="2700000" algn="tl" rotWithShape="0">
                    <a:schemeClr val="dk1">
                      <a:alpha val="40000"/>
                    </a:schemeClr>
                  </a:outerShdw>
                </a:effectLst>
                <a:latin typeface="Bahnschrift Light Condensed" panose="020B0502040204020203" pitchFamily="34" charset="0"/>
              </a:rPr>
              <a:t>The DR is infinite. This is can be good implement for application that DR do not consider</a:t>
            </a:r>
          </a:p>
          <a:p>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endParaRPr lang="he-IL" dirty="0"/>
          </a:p>
        </p:txBody>
      </p:sp>
      <p:pic>
        <p:nvPicPr>
          <p:cNvPr id="11" name="תמונה 10">
            <a:extLst>
              <a:ext uri="{FF2B5EF4-FFF2-40B4-BE49-F238E27FC236}">
                <a16:creationId xmlns:a16="http://schemas.microsoft.com/office/drawing/2014/main" id="{F7CCC744-A5FA-40D1-B283-5EADB5200C3A}"/>
              </a:ext>
            </a:extLst>
          </p:cNvPr>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6558"/>
          <a:stretch/>
        </p:blipFill>
        <p:spPr bwMode="auto">
          <a:xfrm>
            <a:off x="3120912" y="1452234"/>
            <a:ext cx="8481391" cy="5047469"/>
          </a:xfrm>
          <a:prstGeom prst="rect">
            <a:avLst/>
          </a:prstGeom>
          <a:noFill/>
          <a:ln>
            <a:noFill/>
          </a:ln>
          <a:extLst>
            <a:ext uri="{53640926-AAD7-44D8-BBD7-CCE9431645EC}">
              <a14:shadowObscured xmlns:a14="http://schemas.microsoft.com/office/drawing/2010/main"/>
            </a:ext>
          </a:extLst>
        </p:spPr>
      </p:pic>
      <p:sp>
        <p:nvSpPr>
          <p:cNvPr id="12" name="Rectangle 15">
            <a:extLst>
              <a:ext uri="{FF2B5EF4-FFF2-40B4-BE49-F238E27FC236}">
                <a16:creationId xmlns:a16="http://schemas.microsoft.com/office/drawing/2014/main" id="{EF38AFAB-209C-46F3-B14B-6998C12EB9EC}"/>
              </a:ext>
            </a:extLst>
          </p:cNvPr>
          <p:cNvSpPr/>
          <p:nvPr/>
        </p:nvSpPr>
        <p:spPr>
          <a:xfrm>
            <a:off x="8838597" y="1975909"/>
            <a:ext cx="607910" cy="410147"/>
          </a:xfrm>
          <a:prstGeom prst="rect">
            <a:avLst/>
          </a:prstGeom>
          <a:noFill/>
          <a:ln>
            <a:noFill/>
          </a:ln>
        </p:spPr>
        <p:txBody>
          <a:bodyPr wrap="none" lIns="91440" tIns="45720" rIns="91440" bIns="45720">
            <a:noAutofit/>
          </a:bodyPr>
          <a:lstStyle/>
          <a:p>
            <a:pPr algn="ctr" rtl="0">
              <a:lnSpc>
                <a:spcPct val="107000"/>
              </a:lnSpc>
              <a:spcAft>
                <a:spcPts val="800"/>
              </a:spcAft>
            </a:pPr>
            <a:r>
              <a:rPr lang="en-US" sz="2400" kern="1200" dirty="0">
                <a:solidFill>
                  <a:srgbClr val="C00000"/>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Vin</a:t>
            </a:r>
            <a:endParaRPr lang="en-US" sz="2000" dirty="0">
              <a:solidFill>
                <a:srgbClr val="C00000"/>
              </a:solidFill>
              <a:effectLst/>
              <a:latin typeface="Calibri" panose="020F0502020204030204" pitchFamily="34" charset="0"/>
              <a:ea typeface="Times New Roman" panose="02020603050405020304" pitchFamily="18" charset="0"/>
              <a:cs typeface="Arial" panose="020B0604020202020204" pitchFamily="34" charset="0"/>
            </a:endParaRPr>
          </a:p>
          <a:p>
            <a:pPr algn="ctr" rtl="0">
              <a:lnSpc>
                <a:spcPct val="107000"/>
              </a:lnSpc>
              <a:spcAft>
                <a:spcPts val="800"/>
              </a:spcAft>
            </a:pPr>
            <a:r>
              <a:rPr lang="en-US" sz="100" dirty="0">
                <a:solidFill>
                  <a:srgbClr val="00B0F0"/>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sp>
        <p:nvSpPr>
          <p:cNvPr id="14" name="Rectangle 15">
            <a:extLst>
              <a:ext uri="{FF2B5EF4-FFF2-40B4-BE49-F238E27FC236}">
                <a16:creationId xmlns:a16="http://schemas.microsoft.com/office/drawing/2014/main" id="{7E70E588-604E-428D-A23F-137549E7CBA4}"/>
              </a:ext>
            </a:extLst>
          </p:cNvPr>
          <p:cNvSpPr/>
          <p:nvPr/>
        </p:nvSpPr>
        <p:spPr>
          <a:xfrm>
            <a:off x="8721233" y="1452234"/>
            <a:ext cx="842638" cy="523675"/>
          </a:xfrm>
          <a:prstGeom prst="rect">
            <a:avLst/>
          </a:prstGeom>
          <a:noFill/>
          <a:ln>
            <a:noFill/>
          </a:ln>
        </p:spPr>
        <p:txBody>
          <a:bodyPr wrap="none" lIns="91440" tIns="45720" rIns="91440" bIns="45720">
            <a:noAutofit/>
          </a:bodyPr>
          <a:lstStyle/>
          <a:p>
            <a:pPr algn="ctr" rtl="0">
              <a:lnSpc>
                <a:spcPct val="107000"/>
              </a:lnSpc>
              <a:spcAft>
                <a:spcPts val="800"/>
              </a:spcAft>
            </a:pPr>
            <a:r>
              <a:rPr lang="en-US" sz="2400" kern="1200" dirty="0">
                <a:solidFill>
                  <a:schemeClr val="accent4">
                    <a:lumMod val="50000"/>
                  </a:schemeClr>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Vpeak</a:t>
            </a:r>
            <a:endParaRPr lang="en-US" sz="1600" dirty="0">
              <a:solidFill>
                <a:schemeClr val="accent4">
                  <a:lumMod val="50000"/>
                </a:schemeClr>
              </a:solidFill>
              <a:effectLst/>
              <a:latin typeface="Calibri" panose="020F0502020204030204" pitchFamily="34" charset="0"/>
              <a:ea typeface="Times New Roman" panose="02020603050405020304" pitchFamily="18" charset="0"/>
              <a:cs typeface="Arial" panose="020B0604020202020204" pitchFamily="34" charset="0"/>
            </a:endParaRPr>
          </a:p>
          <a:p>
            <a:pPr algn="ctr" rtl="0">
              <a:lnSpc>
                <a:spcPct val="107000"/>
              </a:lnSpc>
              <a:spcAft>
                <a:spcPts val="800"/>
              </a:spcAft>
            </a:pPr>
            <a:r>
              <a:rPr lang="en-US" sz="100" dirty="0">
                <a:solidFill>
                  <a:srgbClr val="00B0F0"/>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15" name="מחבר חץ ישר 14">
            <a:extLst>
              <a:ext uri="{FF2B5EF4-FFF2-40B4-BE49-F238E27FC236}">
                <a16:creationId xmlns:a16="http://schemas.microsoft.com/office/drawing/2014/main" id="{A314EFB3-C379-4179-BEB0-8E46DA152559}"/>
              </a:ext>
            </a:extLst>
          </p:cNvPr>
          <p:cNvCxnSpPr>
            <a:cxnSpLocks/>
          </p:cNvCxnSpPr>
          <p:nvPr/>
        </p:nvCxnSpPr>
        <p:spPr>
          <a:xfrm flipH="1" flipV="1">
            <a:off x="8130048" y="2194159"/>
            <a:ext cx="591185" cy="45085"/>
          </a:xfrm>
          <a:prstGeom prst="straightConnector1">
            <a:avLst/>
          </a:prstGeom>
          <a:ln w="28575">
            <a:solidFill>
              <a:srgbClr val="C00000"/>
            </a:solidFill>
            <a:tailEnd type="triangle"/>
          </a:ln>
        </p:spPr>
        <p:style>
          <a:lnRef idx="2">
            <a:schemeClr val="accent5"/>
          </a:lnRef>
          <a:fillRef idx="0">
            <a:schemeClr val="accent5"/>
          </a:fillRef>
          <a:effectRef idx="1">
            <a:schemeClr val="accent5"/>
          </a:effectRef>
          <a:fontRef idx="minor">
            <a:schemeClr val="tx1"/>
          </a:fontRef>
        </p:style>
      </p:cxnSp>
      <p:cxnSp>
        <p:nvCxnSpPr>
          <p:cNvPr id="16" name="מחבר חץ ישר 15">
            <a:extLst>
              <a:ext uri="{FF2B5EF4-FFF2-40B4-BE49-F238E27FC236}">
                <a16:creationId xmlns:a16="http://schemas.microsoft.com/office/drawing/2014/main" id="{B419B690-FDB9-4F6A-9D71-1664ABB0F5CB}"/>
              </a:ext>
            </a:extLst>
          </p:cNvPr>
          <p:cNvCxnSpPr>
            <a:cxnSpLocks/>
          </p:cNvCxnSpPr>
          <p:nvPr/>
        </p:nvCxnSpPr>
        <p:spPr>
          <a:xfrm flipH="1" flipV="1">
            <a:off x="8130048" y="1691528"/>
            <a:ext cx="559435" cy="45085"/>
          </a:xfrm>
          <a:prstGeom prst="straightConnector1">
            <a:avLst/>
          </a:prstGeom>
          <a:ln w="28575">
            <a:solidFill>
              <a:schemeClr val="accent4">
                <a:lumMod val="50000"/>
              </a:schemeClr>
            </a:solidFill>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7696102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כותרת תחתונה 1">
            <a:extLst>
              <a:ext uri="{FF2B5EF4-FFF2-40B4-BE49-F238E27FC236}">
                <a16:creationId xmlns:a16="http://schemas.microsoft.com/office/drawing/2014/main" id="{2210BB7A-B18A-448C-9D17-235D3BDC1426}"/>
              </a:ext>
            </a:extLst>
          </p:cNvPr>
          <p:cNvSpPr>
            <a:spLocks noGrp="1"/>
          </p:cNvSpPr>
          <p:nvPr>
            <p:ph type="ftr" sz="quarter" idx="11"/>
          </p:nvPr>
        </p:nvSpPr>
        <p:spPr>
          <a:xfrm>
            <a:off x="4364107" y="6452199"/>
            <a:ext cx="4114800" cy="365125"/>
          </a:xfrm>
        </p:spPr>
        <p:txBody>
          <a:bodyPr/>
          <a:lstStyle/>
          <a:p>
            <a:r>
              <a:rPr lang="en-US" sz="1800" dirty="0"/>
              <a:t>37</a:t>
            </a:r>
            <a:endParaRPr lang="he-IL" sz="1800" dirty="0"/>
          </a:p>
        </p:txBody>
      </p:sp>
      <p:sp>
        <p:nvSpPr>
          <p:cNvPr id="4" name="Rectangle 9">
            <a:extLst>
              <a:ext uri="{FF2B5EF4-FFF2-40B4-BE49-F238E27FC236}">
                <a16:creationId xmlns:a16="http://schemas.microsoft.com/office/drawing/2014/main" id="{69B1F981-3482-4B81-9821-113B5C86E2B0}"/>
              </a:ext>
            </a:extLst>
          </p:cNvPr>
          <p:cNvSpPr/>
          <p:nvPr/>
        </p:nvSpPr>
        <p:spPr>
          <a:xfrm>
            <a:off x="2690191" y="135972"/>
            <a:ext cx="6321287" cy="646331"/>
          </a:xfrm>
          <a:prstGeom prst="rect">
            <a:avLst/>
          </a:prstGeom>
          <a:noFill/>
        </p:spPr>
        <p:txBody>
          <a:bodyPr wrap="square" lIns="91440" tIns="45720" rIns="91440" bIns="45720">
            <a:spAutoFit/>
          </a:bodyPr>
          <a:lstStyle/>
          <a:p>
            <a:pPr algn="ctr"/>
            <a:r>
              <a:rPr lang="en-US" sz="3600" dirty="0">
                <a:ln w="0"/>
                <a:effectLst>
                  <a:outerShdw blurRad="38100" dist="19050" dir="2700000" algn="tl" rotWithShape="0">
                    <a:schemeClr val="dk1">
                      <a:alpha val="40000"/>
                    </a:schemeClr>
                  </a:outerShdw>
                </a:effectLst>
                <a:latin typeface="Bahnschrift Light Condensed" panose="020B0502040204020203" pitchFamily="34" charset="0"/>
              </a:rPr>
              <a:t>The 1</a:t>
            </a:r>
            <a:r>
              <a:rPr lang="en-US" sz="3600" baseline="30000" dirty="0">
                <a:ln w="0"/>
                <a:effectLst>
                  <a:outerShdw blurRad="38100" dist="19050" dir="2700000" algn="tl" rotWithShape="0">
                    <a:schemeClr val="dk1">
                      <a:alpha val="40000"/>
                    </a:schemeClr>
                  </a:outerShdw>
                </a:effectLst>
                <a:latin typeface="Bahnschrift Light Condensed" panose="020B0502040204020203" pitchFamily="34" charset="0"/>
              </a:rPr>
              <a:t>st</a:t>
            </a:r>
            <a:r>
              <a:rPr lang="en-US" sz="3600" dirty="0">
                <a:ln w="0"/>
                <a:effectLst>
                  <a:outerShdw blurRad="38100" dist="19050" dir="2700000" algn="tl" rotWithShape="0">
                    <a:schemeClr val="dk1">
                      <a:alpha val="40000"/>
                    </a:schemeClr>
                  </a:outerShdw>
                </a:effectLst>
                <a:latin typeface="Bahnschrift Light Condensed" panose="020B0502040204020203" pitchFamily="34" charset="0"/>
              </a:rPr>
              <a:t> real circuit </a:t>
            </a:r>
          </a:p>
        </p:txBody>
      </p:sp>
      <p:sp>
        <p:nvSpPr>
          <p:cNvPr id="7" name="מלבן 6">
            <a:extLst>
              <a:ext uri="{FF2B5EF4-FFF2-40B4-BE49-F238E27FC236}">
                <a16:creationId xmlns:a16="http://schemas.microsoft.com/office/drawing/2014/main" id="{8CD6E2C3-A610-48A6-8059-2C090276EE25}"/>
              </a:ext>
            </a:extLst>
          </p:cNvPr>
          <p:cNvSpPr/>
          <p:nvPr/>
        </p:nvSpPr>
        <p:spPr>
          <a:xfrm>
            <a:off x="4193538" y="642472"/>
            <a:ext cx="3129703" cy="461665"/>
          </a:xfrm>
          <a:prstGeom prst="rect">
            <a:avLst/>
          </a:prstGeom>
        </p:spPr>
        <p:txBody>
          <a:bodyPr wrap="none">
            <a:spAutoFit/>
          </a:bodyPr>
          <a:lstStyle/>
          <a:p>
            <a:r>
              <a:rPr lang="en-US" sz="2400" dirty="0">
                <a:ln w="0"/>
                <a:effectLst>
                  <a:outerShdw blurRad="38100" dist="19050" dir="2700000" algn="tl" rotWithShape="0">
                    <a:schemeClr val="dk1">
                      <a:alpha val="40000"/>
                    </a:schemeClr>
                  </a:outerShdw>
                </a:effectLst>
                <a:latin typeface="Bahnschrift Light Condensed" panose="020B0502040204020203" pitchFamily="34" charset="0"/>
              </a:rPr>
              <a:t>Close Loop- DC Analysis</a:t>
            </a:r>
            <a:endParaRPr lang="he-IL" sz="2400" dirty="0"/>
          </a:p>
        </p:txBody>
      </p:sp>
      <p:pic>
        <p:nvPicPr>
          <p:cNvPr id="8" name="תמונה 7">
            <a:extLst>
              <a:ext uri="{FF2B5EF4-FFF2-40B4-BE49-F238E27FC236}">
                <a16:creationId xmlns:a16="http://schemas.microsoft.com/office/drawing/2014/main" id="{E4A1409D-B1F2-4954-A9BF-04D28AE0EEA7}"/>
              </a:ext>
            </a:extLst>
          </p:cNvPr>
          <p:cNvPicPr/>
          <p:nvPr/>
        </p:nvPicPr>
        <p:blipFill rotWithShape="1">
          <a:blip r:embed="rId3">
            <a:extLst>
              <a:ext uri="{28A0092B-C50C-407E-A947-70E740481C1C}">
                <a14:useLocalDpi xmlns:a14="http://schemas.microsoft.com/office/drawing/2010/main" val="0"/>
              </a:ext>
            </a:extLst>
          </a:blip>
          <a:srcRect b="21599"/>
          <a:stretch/>
        </p:blipFill>
        <p:spPr bwMode="auto">
          <a:xfrm>
            <a:off x="142209" y="1288803"/>
            <a:ext cx="1895475" cy="1186815"/>
          </a:xfrm>
          <a:prstGeom prst="rect">
            <a:avLst/>
          </a:prstGeom>
          <a:ln>
            <a:noFill/>
          </a:ln>
          <a:extLst>
            <a:ext uri="{53640926-AAD7-44D8-BBD7-CCE9431645EC}">
              <a14:shadowObscured xmlns:a14="http://schemas.microsoft.com/office/drawing/2010/main"/>
            </a:ext>
          </a:extLst>
        </p:spPr>
      </p:pic>
      <p:pic>
        <p:nvPicPr>
          <p:cNvPr id="9" name="תמונה 8">
            <a:extLst>
              <a:ext uri="{FF2B5EF4-FFF2-40B4-BE49-F238E27FC236}">
                <a16:creationId xmlns:a16="http://schemas.microsoft.com/office/drawing/2014/main" id="{9F56AB9A-70D6-4E2F-AC57-D9A4E3A451B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42209" y="2663438"/>
            <a:ext cx="5803890" cy="1423808"/>
          </a:xfrm>
          <a:prstGeom prst="rect">
            <a:avLst/>
          </a:prstGeom>
          <a:noFill/>
          <a:ln>
            <a:noFill/>
          </a:ln>
        </p:spPr>
      </p:pic>
      <p:sp>
        <p:nvSpPr>
          <p:cNvPr id="10" name="מלבן 9">
            <a:extLst>
              <a:ext uri="{FF2B5EF4-FFF2-40B4-BE49-F238E27FC236}">
                <a16:creationId xmlns:a16="http://schemas.microsoft.com/office/drawing/2014/main" id="{FCF6F4CD-1C76-409A-AE0A-B652CD58F450}"/>
              </a:ext>
            </a:extLst>
          </p:cNvPr>
          <p:cNvSpPr/>
          <p:nvPr/>
        </p:nvSpPr>
        <p:spPr>
          <a:xfrm>
            <a:off x="2690191" y="1470806"/>
            <a:ext cx="3541797" cy="1062956"/>
          </a:xfrm>
          <a:prstGeom prst="rect">
            <a:avLst/>
          </a:prstGeom>
        </p:spPr>
        <p:txBody>
          <a:bodyPr wrap="square">
            <a:noAutofit/>
          </a:bodyPr>
          <a:lstStyle/>
          <a:p>
            <a:pPr marL="342900" lvl="0" indent="-342900" rtl="0">
              <a:spcAft>
                <a:spcPts val="0"/>
              </a:spcAft>
              <a:buFont typeface="Arial" panose="020B0604020202020204" pitchFamily="34" charset="0"/>
              <a:buChar char="•"/>
              <a:tabLst>
                <a:tab pos="457200" algn="l"/>
              </a:tabLst>
            </a:pPr>
            <a:r>
              <a:rPr lang="en-US" kern="1200" dirty="0" err="1">
                <a:solidFill>
                  <a:srgbClr val="000000"/>
                </a:solidFill>
                <a:effectLst/>
                <a:latin typeface="Bahnschrift Light Condensed"/>
                <a:ea typeface="Times New Roman" panose="02020603050405020304" pitchFamily="18" charset="0"/>
                <a:cs typeface="Arial" panose="020B0604020202020204" pitchFamily="34" charset="0"/>
              </a:rPr>
              <a:t>i</a:t>
            </a:r>
            <a:r>
              <a:rPr lang="en-US" kern="1200" dirty="0">
                <a:solidFill>
                  <a:srgbClr val="000000"/>
                </a:solidFill>
                <a:effectLst/>
                <a:latin typeface="Bahnschrift Light Condensed"/>
                <a:ea typeface="Times New Roman" panose="02020603050405020304" pitchFamily="18" charset="0"/>
                <a:cs typeface="Arial" panose="020B0604020202020204" pitchFamily="34" charset="0"/>
              </a:rPr>
              <a:t>=39.65uA</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spcAft>
                <a:spcPts val="0"/>
              </a:spcAft>
              <a:buFont typeface="Arial" panose="020B0604020202020204" pitchFamily="34" charset="0"/>
              <a:buChar char="•"/>
              <a:tabLst>
                <a:tab pos="457200" algn="l"/>
              </a:tabLst>
            </a:pPr>
            <a:r>
              <a:rPr lang="en-US" kern="1200" dirty="0">
                <a:solidFill>
                  <a:srgbClr val="000000"/>
                </a:solidFill>
                <a:effectLst/>
                <a:latin typeface="Bahnschrift Light Condensed"/>
                <a:ea typeface="Times New Roman" panose="02020603050405020304" pitchFamily="18" charset="0"/>
                <a:cs typeface="Arial" panose="020B0604020202020204" pitchFamily="34" charset="0"/>
              </a:rPr>
              <a:t>Power Dissipation=130.845uW</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3" name="תמונה 2">
            <a:extLst>
              <a:ext uri="{FF2B5EF4-FFF2-40B4-BE49-F238E27FC236}">
                <a16:creationId xmlns:a16="http://schemas.microsoft.com/office/drawing/2014/main" id="{CFA580C5-322B-4E5E-B33A-74AA1771EAF4}"/>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6136139" y="1349361"/>
            <a:ext cx="5803890" cy="4159278"/>
          </a:xfrm>
          <a:prstGeom prst="rect">
            <a:avLst/>
          </a:prstGeom>
        </p:spPr>
      </p:pic>
    </p:spTree>
    <p:extLst>
      <p:ext uri="{BB962C8B-B14F-4D97-AF65-F5344CB8AC3E}">
        <p14:creationId xmlns:p14="http://schemas.microsoft.com/office/powerpoint/2010/main" val="32430683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כותרת תחתונה 1">
            <a:extLst>
              <a:ext uri="{FF2B5EF4-FFF2-40B4-BE49-F238E27FC236}">
                <a16:creationId xmlns:a16="http://schemas.microsoft.com/office/drawing/2014/main" id="{2210BB7A-B18A-448C-9D17-235D3BDC1426}"/>
              </a:ext>
            </a:extLst>
          </p:cNvPr>
          <p:cNvSpPr>
            <a:spLocks noGrp="1"/>
          </p:cNvSpPr>
          <p:nvPr>
            <p:ph type="ftr" sz="quarter" idx="11"/>
          </p:nvPr>
        </p:nvSpPr>
        <p:spPr>
          <a:xfrm>
            <a:off x="4364107" y="6452199"/>
            <a:ext cx="4114800" cy="365125"/>
          </a:xfrm>
        </p:spPr>
        <p:txBody>
          <a:bodyPr/>
          <a:lstStyle/>
          <a:p>
            <a:r>
              <a:rPr lang="en-US" sz="1800" dirty="0"/>
              <a:t>38</a:t>
            </a:r>
            <a:endParaRPr lang="he-IL" sz="1800" dirty="0"/>
          </a:p>
        </p:txBody>
      </p:sp>
      <p:sp>
        <p:nvSpPr>
          <p:cNvPr id="4" name="מלבן 3">
            <a:extLst>
              <a:ext uri="{FF2B5EF4-FFF2-40B4-BE49-F238E27FC236}">
                <a16:creationId xmlns:a16="http://schemas.microsoft.com/office/drawing/2014/main" id="{34938184-14CA-4EB8-B0AB-05D342868AE6}"/>
              </a:ext>
            </a:extLst>
          </p:cNvPr>
          <p:cNvSpPr/>
          <p:nvPr/>
        </p:nvSpPr>
        <p:spPr>
          <a:xfrm>
            <a:off x="4053735" y="40676"/>
            <a:ext cx="2308965" cy="646331"/>
          </a:xfrm>
          <a:prstGeom prst="rect">
            <a:avLst/>
          </a:prstGeom>
        </p:spPr>
        <p:txBody>
          <a:bodyPr wrap="none">
            <a:spAutoFit/>
          </a:bodyPr>
          <a:lstStyle/>
          <a:p>
            <a:r>
              <a:rPr lang="en-US" sz="3600" dirty="0">
                <a:ln w="0"/>
                <a:effectLst>
                  <a:outerShdw blurRad="38100" dist="19050" dir="2700000" algn="tl" rotWithShape="0">
                    <a:schemeClr val="dk1">
                      <a:alpha val="40000"/>
                    </a:schemeClr>
                  </a:outerShdw>
                </a:effectLst>
                <a:latin typeface="Bahnschrift Light Condensed" panose="020B0502040204020203" pitchFamily="34" charset="0"/>
              </a:rPr>
              <a:t>AC Analysis</a:t>
            </a:r>
            <a:endParaRPr lang="he-IL" sz="3600" dirty="0"/>
          </a:p>
        </p:txBody>
      </p:sp>
      <p:pic>
        <p:nvPicPr>
          <p:cNvPr id="5" name="תמונה 4">
            <a:extLst>
              <a:ext uri="{FF2B5EF4-FFF2-40B4-BE49-F238E27FC236}">
                <a16:creationId xmlns:a16="http://schemas.microsoft.com/office/drawing/2014/main" id="{40C51243-6FEC-4137-9630-74B2C3C8FEC4}"/>
              </a:ext>
            </a:extLst>
          </p:cNvPr>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14454" t="6831"/>
          <a:stretch/>
        </p:blipFill>
        <p:spPr bwMode="auto">
          <a:xfrm>
            <a:off x="2006593" y="1077140"/>
            <a:ext cx="8178814" cy="5191138"/>
          </a:xfrm>
          <a:prstGeom prst="rect">
            <a:avLst/>
          </a:prstGeom>
          <a:noFill/>
          <a:ln>
            <a:noFill/>
          </a:ln>
          <a:extLst>
            <a:ext uri="{53640926-AAD7-44D8-BBD7-CCE9431645EC}">
              <a14:shadowObscured xmlns:a14="http://schemas.microsoft.com/office/drawing/2010/main"/>
            </a:ext>
          </a:extLst>
        </p:spPr>
      </p:pic>
      <p:sp>
        <p:nvSpPr>
          <p:cNvPr id="6" name="Rectangle 16">
            <a:extLst>
              <a:ext uri="{FF2B5EF4-FFF2-40B4-BE49-F238E27FC236}">
                <a16:creationId xmlns:a16="http://schemas.microsoft.com/office/drawing/2014/main" id="{96ED249C-E79E-4EC8-9FB0-35729EDD67AA}"/>
              </a:ext>
            </a:extLst>
          </p:cNvPr>
          <p:cNvSpPr/>
          <p:nvPr/>
        </p:nvSpPr>
        <p:spPr>
          <a:xfrm>
            <a:off x="4642074" y="5440611"/>
            <a:ext cx="2907851" cy="375552"/>
          </a:xfrm>
          <a:prstGeom prst="rect">
            <a:avLst/>
          </a:prstGeom>
          <a:noFill/>
          <a:ln>
            <a:noFill/>
          </a:ln>
        </p:spPr>
        <p:txBody>
          <a:bodyPr wrap="square" lIns="91440" tIns="45720" rIns="91440" bIns="45720">
            <a:spAutoFit/>
          </a:bodyPr>
          <a:lstStyle/>
          <a:p>
            <a:pPr algn="ctr" rtl="0">
              <a:lnSpc>
                <a:spcPct val="107000"/>
              </a:lnSpc>
              <a:spcAft>
                <a:spcPts val="800"/>
              </a:spcAft>
            </a:pPr>
            <a:r>
              <a:rPr lang="en-US" kern="1200" dirty="0">
                <a:solidFill>
                  <a:srgbClr val="B6BB34"/>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Phase Margin: 70.8 deg</a:t>
            </a:r>
            <a:endParaRPr lang="en-US" dirty="0">
              <a:effectLst/>
              <a:latin typeface="Calibri" panose="020F0502020204030204" pitchFamily="34" charset="0"/>
              <a:ea typeface="Times New Roman" panose="02020603050405020304" pitchFamily="18" charset="0"/>
              <a:cs typeface="Arial" panose="020B0604020202020204" pitchFamily="34" charset="0"/>
            </a:endParaRPr>
          </a:p>
        </p:txBody>
      </p:sp>
      <p:sp>
        <p:nvSpPr>
          <p:cNvPr id="7" name="Rectangle 17">
            <a:extLst>
              <a:ext uri="{FF2B5EF4-FFF2-40B4-BE49-F238E27FC236}">
                <a16:creationId xmlns:a16="http://schemas.microsoft.com/office/drawing/2014/main" id="{3B7131E4-9E7A-4571-B560-C03C465FE30D}"/>
              </a:ext>
            </a:extLst>
          </p:cNvPr>
          <p:cNvSpPr/>
          <p:nvPr/>
        </p:nvSpPr>
        <p:spPr>
          <a:xfrm>
            <a:off x="3626064" y="1237169"/>
            <a:ext cx="1897614" cy="375552"/>
          </a:xfrm>
          <a:prstGeom prst="rect">
            <a:avLst/>
          </a:prstGeom>
          <a:noFill/>
          <a:ln>
            <a:noFill/>
          </a:ln>
        </p:spPr>
        <p:txBody>
          <a:bodyPr wrap="square" lIns="91440" tIns="45720" rIns="91440" bIns="45720">
            <a:spAutoFit/>
          </a:bodyPr>
          <a:lstStyle/>
          <a:p>
            <a:pPr algn="ctr" rtl="0">
              <a:lnSpc>
                <a:spcPct val="107000"/>
              </a:lnSpc>
              <a:spcAft>
                <a:spcPts val="800"/>
              </a:spcAft>
            </a:pPr>
            <a:r>
              <a:rPr lang="en-US" kern="1200" dirty="0">
                <a:solidFill>
                  <a:srgbClr val="E30000"/>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Gain: 46.68 dB</a:t>
            </a:r>
            <a:endParaRPr lang="en-US" dirty="0">
              <a:effectLst/>
              <a:latin typeface="Calibri" panose="020F0502020204030204" pitchFamily="34" charset="0"/>
              <a:ea typeface="Times New Roman" panose="02020603050405020304" pitchFamily="18" charset="0"/>
              <a:cs typeface="Arial" panose="020B0604020202020204" pitchFamily="34" charset="0"/>
            </a:endParaRPr>
          </a:p>
        </p:txBody>
      </p:sp>
      <p:sp>
        <p:nvSpPr>
          <p:cNvPr id="8" name="Rectangle 14">
            <a:extLst>
              <a:ext uri="{FF2B5EF4-FFF2-40B4-BE49-F238E27FC236}">
                <a16:creationId xmlns:a16="http://schemas.microsoft.com/office/drawing/2014/main" id="{D00BB000-7440-422F-91F2-3671BB7B8E10}"/>
              </a:ext>
            </a:extLst>
          </p:cNvPr>
          <p:cNvSpPr/>
          <p:nvPr/>
        </p:nvSpPr>
        <p:spPr>
          <a:xfrm>
            <a:off x="2471273" y="893219"/>
            <a:ext cx="1582462" cy="375552"/>
          </a:xfrm>
          <a:prstGeom prst="rect">
            <a:avLst/>
          </a:prstGeom>
          <a:noFill/>
        </p:spPr>
        <p:txBody>
          <a:bodyPr wrap="square" lIns="91440" tIns="45720" rIns="91440" bIns="45720">
            <a:spAutoFit/>
          </a:bodyPr>
          <a:lstStyle/>
          <a:p>
            <a:pPr algn="ctr" rtl="0">
              <a:lnSpc>
                <a:spcPct val="107000"/>
              </a:lnSpc>
              <a:spcAft>
                <a:spcPts val="800"/>
              </a:spcAft>
            </a:pPr>
            <a:r>
              <a:rPr lang="en-US" kern="1200" dirty="0">
                <a:solidFill>
                  <a:srgbClr val="E30000"/>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Bode Gain plot</a:t>
            </a:r>
            <a:endParaRPr lang="en-US" sz="2400" dirty="0">
              <a:effectLst/>
              <a:latin typeface="Calibri" panose="020F0502020204030204" pitchFamily="34" charset="0"/>
              <a:ea typeface="Times New Roman" panose="02020603050405020304" pitchFamily="18" charset="0"/>
              <a:cs typeface="Arial" panose="020B0604020202020204" pitchFamily="34" charset="0"/>
            </a:endParaRPr>
          </a:p>
        </p:txBody>
      </p:sp>
      <p:sp>
        <p:nvSpPr>
          <p:cNvPr id="9" name="Rectangle 15">
            <a:extLst>
              <a:ext uri="{FF2B5EF4-FFF2-40B4-BE49-F238E27FC236}">
                <a16:creationId xmlns:a16="http://schemas.microsoft.com/office/drawing/2014/main" id="{BCB8A152-A220-4554-B3C3-81E1AB40995B}"/>
              </a:ext>
            </a:extLst>
          </p:cNvPr>
          <p:cNvSpPr/>
          <p:nvPr/>
        </p:nvSpPr>
        <p:spPr>
          <a:xfrm>
            <a:off x="2497498" y="3377079"/>
            <a:ext cx="2290401" cy="470000"/>
          </a:xfrm>
          <a:prstGeom prst="rect">
            <a:avLst/>
          </a:prstGeom>
          <a:noFill/>
          <a:ln>
            <a:noFill/>
          </a:ln>
        </p:spPr>
        <p:txBody>
          <a:bodyPr wrap="square" lIns="91440" tIns="45720" rIns="91440" bIns="45720">
            <a:spAutoFit/>
          </a:bodyPr>
          <a:lstStyle/>
          <a:p>
            <a:pPr algn="ctr" rtl="0">
              <a:lnSpc>
                <a:spcPct val="107000"/>
              </a:lnSpc>
              <a:spcAft>
                <a:spcPts val="800"/>
              </a:spcAft>
            </a:pPr>
            <a:r>
              <a:rPr lang="en-US" kern="1200" dirty="0">
                <a:solidFill>
                  <a:srgbClr val="B6BB34"/>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Bode</a:t>
            </a:r>
            <a:r>
              <a:rPr lang="en-US" sz="2400" kern="1200" dirty="0">
                <a:solidFill>
                  <a:srgbClr val="B6BB34"/>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 </a:t>
            </a:r>
            <a:r>
              <a:rPr lang="en-US" kern="1200" dirty="0">
                <a:solidFill>
                  <a:srgbClr val="B6BB34"/>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Phase</a:t>
            </a:r>
            <a:r>
              <a:rPr lang="en-US" sz="2400" kern="1200" dirty="0">
                <a:solidFill>
                  <a:srgbClr val="B6BB34"/>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 </a:t>
            </a:r>
            <a:r>
              <a:rPr lang="en-US" kern="1200" dirty="0">
                <a:solidFill>
                  <a:srgbClr val="B6BB34"/>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plot</a:t>
            </a:r>
            <a:endParaRPr lang="en-US" sz="2400" dirty="0">
              <a:effectLst/>
              <a:latin typeface="Calibri" panose="020F0502020204030204" pitchFamily="34" charset="0"/>
              <a:ea typeface="Times New Roman" panose="02020603050405020304" pitchFamily="18" charset="0"/>
              <a:cs typeface="Arial" panose="020B0604020202020204" pitchFamily="34" charset="0"/>
            </a:endParaRPr>
          </a:p>
        </p:txBody>
      </p:sp>
      <p:sp>
        <p:nvSpPr>
          <p:cNvPr id="10" name="Rectangle 18">
            <a:extLst>
              <a:ext uri="{FF2B5EF4-FFF2-40B4-BE49-F238E27FC236}">
                <a16:creationId xmlns:a16="http://schemas.microsoft.com/office/drawing/2014/main" id="{A3928284-7886-46E8-9F48-CE66B5673748}"/>
              </a:ext>
            </a:extLst>
          </p:cNvPr>
          <p:cNvSpPr/>
          <p:nvPr/>
        </p:nvSpPr>
        <p:spPr>
          <a:xfrm>
            <a:off x="3238862" y="1966422"/>
            <a:ext cx="3429462" cy="375552"/>
          </a:xfrm>
          <a:prstGeom prst="rect">
            <a:avLst/>
          </a:prstGeom>
        </p:spPr>
        <p:txBody>
          <a:bodyPr wrap="square">
            <a:spAutoFit/>
          </a:bodyPr>
          <a:lstStyle/>
          <a:p>
            <a:pPr algn="ctr" rtl="0">
              <a:lnSpc>
                <a:spcPct val="107000"/>
              </a:lnSpc>
              <a:spcAft>
                <a:spcPts val="800"/>
              </a:spcAft>
            </a:pPr>
            <a:r>
              <a:rPr lang="en-US" kern="1200" dirty="0">
                <a:solidFill>
                  <a:srgbClr val="E30000"/>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Gain Bandwidth: 3.634 MHz</a:t>
            </a:r>
            <a:endParaRPr lang="en-US" dirty="0">
              <a:effectLst/>
              <a:latin typeface="Calibri" panose="020F0502020204030204" pitchFamily="34" charset="0"/>
              <a:ea typeface="Times New Roman" panose="02020603050405020304" pitchFamily="18" charset="0"/>
              <a:cs typeface="Arial" panose="020B0604020202020204" pitchFamily="34" charset="0"/>
            </a:endParaRPr>
          </a:p>
        </p:txBody>
      </p:sp>
      <p:sp>
        <p:nvSpPr>
          <p:cNvPr id="11" name="Rectangle 8">
            <a:extLst>
              <a:ext uri="{FF2B5EF4-FFF2-40B4-BE49-F238E27FC236}">
                <a16:creationId xmlns:a16="http://schemas.microsoft.com/office/drawing/2014/main" id="{A38369EB-A6A4-4113-A29B-6F3EF8D0D5D0}"/>
              </a:ext>
            </a:extLst>
          </p:cNvPr>
          <p:cNvSpPr/>
          <p:nvPr/>
        </p:nvSpPr>
        <p:spPr>
          <a:xfrm>
            <a:off x="5543038" y="2506951"/>
            <a:ext cx="1639323" cy="351665"/>
          </a:xfrm>
          <a:prstGeom prst="rect">
            <a:avLst/>
          </a:prstGeom>
          <a:noFill/>
          <a:ln>
            <a:noFill/>
          </a:ln>
        </p:spPr>
        <p:txBody>
          <a:bodyPr wrap="none" lIns="91440" tIns="45720" rIns="91440" bIns="45720">
            <a:noAutofit/>
          </a:bodyPr>
          <a:lstStyle/>
          <a:p>
            <a:pPr algn="ctr" rtl="0">
              <a:lnSpc>
                <a:spcPct val="107000"/>
              </a:lnSpc>
              <a:spcAft>
                <a:spcPts val="800"/>
              </a:spcAft>
            </a:pPr>
            <a:r>
              <a:rPr lang="en-US" kern="1200" dirty="0">
                <a:solidFill>
                  <a:srgbClr val="E30000"/>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GBP: 203.589Mhz</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12" name="Straight Arrow Connector 19">
            <a:extLst>
              <a:ext uri="{FF2B5EF4-FFF2-40B4-BE49-F238E27FC236}">
                <a16:creationId xmlns:a16="http://schemas.microsoft.com/office/drawing/2014/main" id="{3AB99539-FBBC-4DD3-BA45-C3FE3ED1A49C}"/>
              </a:ext>
            </a:extLst>
          </p:cNvPr>
          <p:cNvCxnSpPr>
            <a:cxnSpLocks/>
          </p:cNvCxnSpPr>
          <p:nvPr/>
        </p:nvCxnSpPr>
        <p:spPr>
          <a:xfrm flipV="1">
            <a:off x="7354957" y="2341974"/>
            <a:ext cx="673300" cy="306791"/>
          </a:xfrm>
          <a:prstGeom prst="straightConnector1">
            <a:avLst/>
          </a:prstGeom>
          <a:ln w="9525">
            <a:solidFill>
              <a:srgbClr val="E3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9">
            <a:extLst>
              <a:ext uri="{FF2B5EF4-FFF2-40B4-BE49-F238E27FC236}">
                <a16:creationId xmlns:a16="http://schemas.microsoft.com/office/drawing/2014/main" id="{3147610C-231B-4296-BA0E-CACB77EC9378}"/>
              </a:ext>
            </a:extLst>
          </p:cNvPr>
          <p:cNvCxnSpPr>
            <a:cxnSpLocks/>
          </p:cNvCxnSpPr>
          <p:nvPr/>
        </p:nvCxnSpPr>
        <p:spPr>
          <a:xfrm flipV="1">
            <a:off x="5957117" y="1424945"/>
            <a:ext cx="711207" cy="490993"/>
          </a:xfrm>
          <a:prstGeom prst="straightConnector1">
            <a:avLst/>
          </a:prstGeom>
          <a:ln w="9525">
            <a:solidFill>
              <a:srgbClr val="E3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13982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כותרת תחתונה 1">
            <a:extLst>
              <a:ext uri="{FF2B5EF4-FFF2-40B4-BE49-F238E27FC236}">
                <a16:creationId xmlns:a16="http://schemas.microsoft.com/office/drawing/2014/main" id="{2210BB7A-B18A-448C-9D17-235D3BDC1426}"/>
              </a:ext>
            </a:extLst>
          </p:cNvPr>
          <p:cNvSpPr>
            <a:spLocks noGrp="1"/>
          </p:cNvSpPr>
          <p:nvPr>
            <p:ph type="ftr" sz="quarter" idx="11"/>
          </p:nvPr>
        </p:nvSpPr>
        <p:spPr>
          <a:xfrm>
            <a:off x="4364107" y="6452199"/>
            <a:ext cx="4114800" cy="365125"/>
          </a:xfrm>
        </p:spPr>
        <p:txBody>
          <a:bodyPr/>
          <a:lstStyle/>
          <a:p>
            <a:r>
              <a:rPr lang="en-US" sz="1800" dirty="0"/>
              <a:t>39</a:t>
            </a:r>
            <a:endParaRPr lang="he-IL" sz="1800" dirty="0"/>
          </a:p>
        </p:txBody>
      </p:sp>
      <p:pic>
        <p:nvPicPr>
          <p:cNvPr id="4" name="תמונה 3">
            <a:extLst>
              <a:ext uri="{FF2B5EF4-FFF2-40B4-BE49-F238E27FC236}">
                <a16:creationId xmlns:a16="http://schemas.microsoft.com/office/drawing/2014/main" id="{06FBF11B-40B3-44DB-9521-5922025135A9}"/>
              </a:ext>
            </a:extLst>
          </p:cNvPr>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10482" t="6427"/>
          <a:stretch/>
        </p:blipFill>
        <p:spPr bwMode="auto">
          <a:xfrm>
            <a:off x="3539808" y="1522805"/>
            <a:ext cx="7824718" cy="4744355"/>
          </a:xfrm>
          <a:prstGeom prst="rect">
            <a:avLst/>
          </a:prstGeom>
          <a:noFill/>
          <a:ln>
            <a:noFill/>
          </a:ln>
          <a:extLst>
            <a:ext uri="{53640926-AAD7-44D8-BBD7-CCE9431645EC}">
              <a14:shadowObscured xmlns:a14="http://schemas.microsoft.com/office/drawing/2010/main"/>
            </a:ext>
          </a:extLst>
        </p:spPr>
      </p:pic>
      <p:sp>
        <p:nvSpPr>
          <p:cNvPr id="5" name="Rectangle 15">
            <a:extLst>
              <a:ext uri="{FF2B5EF4-FFF2-40B4-BE49-F238E27FC236}">
                <a16:creationId xmlns:a16="http://schemas.microsoft.com/office/drawing/2014/main" id="{FE242C3F-6EE6-4543-888C-6626C606A19E}"/>
              </a:ext>
            </a:extLst>
          </p:cNvPr>
          <p:cNvSpPr/>
          <p:nvPr/>
        </p:nvSpPr>
        <p:spPr>
          <a:xfrm>
            <a:off x="7720854" y="1727200"/>
            <a:ext cx="452827" cy="399146"/>
          </a:xfrm>
          <a:prstGeom prst="rect">
            <a:avLst/>
          </a:prstGeom>
          <a:noFill/>
          <a:ln>
            <a:noFill/>
          </a:ln>
        </p:spPr>
        <p:txBody>
          <a:bodyPr wrap="none" lIns="91440" tIns="45720" rIns="91440" bIns="45720">
            <a:noAutofit/>
          </a:bodyPr>
          <a:lstStyle/>
          <a:p>
            <a:pPr algn="ctr" rtl="0">
              <a:lnSpc>
                <a:spcPct val="107000"/>
              </a:lnSpc>
              <a:spcAft>
                <a:spcPts val="800"/>
              </a:spcAft>
            </a:pPr>
            <a:r>
              <a:rPr lang="en-US" sz="2800" kern="1200" dirty="0">
                <a:solidFill>
                  <a:schemeClr val="accent6">
                    <a:lumMod val="75000"/>
                  </a:schemeClr>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Vin</a:t>
            </a:r>
            <a:endParaRPr lang="en-US" sz="2800" dirty="0">
              <a:solidFill>
                <a:schemeClr val="accent6">
                  <a:lumMod val="75000"/>
                </a:schemeClr>
              </a:solidFill>
              <a:effectLst/>
              <a:latin typeface="Calibri" panose="020F0502020204030204" pitchFamily="34" charset="0"/>
              <a:ea typeface="Times New Roman" panose="02020603050405020304" pitchFamily="18" charset="0"/>
              <a:cs typeface="Arial" panose="020B0604020202020204" pitchFamily="34" charset="0"/>
            </a:endParaRPr>
          </a:p>
        </p:txBody>
      </p:sp>
      <p:sp>
        <p:nvSpPr>
          <p:cNvPr id="6" name="Rectangle 15">
            <a:extLst>
              <a:ext uri="{FF2B5EF4-FFF2-40B4-BE49-F238E27FC236}">
                <a16:creationId xmlns:a16="http://schemas.microsoft.com/office/drawing/2014/main" id="{2A9CC0A4-6EDD-49EC-90FC-B003861DA60C}"/>
              </a:ext>
            </a:extLst>
          </p:cNvPr>
          <p:cNvSpPr/>
          <p:nvPr/>
        </p:nvSpPr>
        <p:spPr>
          <a:xfrm>
            <a:off x="8726158" y="1727200"/>
            <a:ext cx="654167" cy="399146"/>
          </a:xfrm>
          <a:prstGeom prst="rect">
            <a:avLst/>
          </a:prstGeom>
          <a:noFill/>
          <a:ln>
            <a:noFill/>
          </a:ln>
        </p:spPr>
        <p:txBody>
          <a:bodyPr wrap="none" lIns="91440" tIns="45720" rIns="91440" bIns="45720">
            <a:noAutofit/>
          </a:bodyPr>
          <a:lstStyle/>
          <a:p>
            <a:pPr algn="ctr" rtl="0">
              <a:lnSpc>
                <a:spcPct val="107000"/>
              </a:lnSpc>
              <a:spcAft>
                <a:spcPts val="800"/>
              </a:spcAft>
            </a:pPr>
            <a:r>
              <a:rPr lang="en-US" sz="2800" kern="1200" dirty="0">
                <a:solidFill>
                  <a:schemeClr val="accent5">
                    <a:lumMod val="50000"/>
                  </a:schemeClr>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Vpeak</a:t>
            </a:r>
            <a:endParaRPr lang="en-US" sz="2800" dirty="0">
              <a:solidFill>
                <a:schemeClr val="accent5">
                  <a:lumMod val="50000"/>
                </a:schemeClr>
              </a:solidFill>
              <a:effectLst/>
              <a:latin typeface="Calibri" panose="020F0502020204030204" pitchFamily="34" charset="0"/>
              <a:ea typeface="Times New Roman" panose="02020603050405020304" pitchFamily="18" charset="0"/>
              <a:cs typeface="Arial" panose="020B0604020202020204" pitchFamily="34" charset="0"/>
            </a:endParaRPr>
          </a:p>
        </p:txBody>
      </p:sp>
      <p:sp>
        <p:nvSpPr>
          <p:cNvPr id="8" name="Rectangle 9">
            <a:extLst>
              <a:ext uri="{FF2B5EF4-FFF2-40B4-BE49-F238E27FC236}">
                <a16:creationId xmlns:a16="http://schemas.microsoft.com/office/drawing/2014/main" id="{5EFD381B-4349-4B8F-8C4D-485795CA7133}"/>
              </a:ext>
            </a:extLst>
          </p:cNvPr>
          <p:cNvSpPr/>
          <p:nvPr/>
        </p:nvSpPr>
        <p:spPr>
          <a:xfrm>
            <a:off x="2961190" y="75518"/>
            <a:ext cx="5994590" cy="707886"/>
          </a:xfrm>
          <a:prstGeom prst="rect">
            <a:avLst/>
          </a:prstGeom>
          <a:noFill/>
        </p:spPr>
        <p:txBody>
          <a:bodyPr wrap="none" lIns="91440" tIns="45720" rIns="91440" bIns="45720">
            <a:spAutoFit/>
          </a:bodyPr>
          <a:lstStyle/>
          <a:p>
            <a:pPr algn="ctr"/>
            <a:r>
              <a:rPr lang="en-US" sz="4000" dirty="0">
                <a:ln w="0"/>
                <a:effectLst>
                  <a:outerShdw blurRad="38100" dist="19050" dir="2700000" algn="tl" rotWithShape="0">
                    <a:schemeClr val="dk1">
                      <a:alpha val="40000"/>
                    </a:schemeClr>
                  </a:outerShdw>
                </a:effectLst>
                <a:latin typeface="Bahnschrift Light Condensed" panose="020B0502040204020203" pitchFamily="34" charset="0"/>
              </a:rPr>
              <a:t>Test 1-General Functionality</a:t>
            </a:r>
          </a:p>
        </p:txBody>
      </p:sp>
      <p:sp>
        <p:nvSpPr>
          <p:cNvPr id="9" name="מלבן 8">
            <a:extLst>
              <a:ext uri="{FF2B5EF4-FFF2-40B4-BE49-F238E27FC236}">
                <a16:creationId xmlns:a16="http://schemas.microsoft.com/office/drawing/2014/main" id="{EA2A001E-B321-4298-8A5E-5A27E3476FB0}"/>
              </a:ext>
            </a:extLst>
          </p:cNvPr>
          <p:cNvSpPr/>
          <p:nvPr/>
        </p:nvSpPr>
        <p:spPr>
          <a:xfrm>
            <a:off x="101600" y="1557441"/>
            <a:ext cx="3390901" cy="3970318"/>
          </a:xfrm>
          <a:prstGeom prst="rect">
            <a:avLst/>
          </a:prstGeom>
        </p:spPr>
        <p:txBody>
          <a:bodyPr wrap="square">
            <a:spAutoFit/>
          </a:bodyPr>
          <a:lstStyle/>
          <a:p>
            <a:r>
              <a:rPr lang="en-US" dirty="0">
                <a:ln w="0"/>
                <a:effectLst>
                  <a:outerShdw blurRad="38100" dist="19050" dir="2700000" algn="tl" rotWithShape="0">
                    <a:schemeClr val="dk1">
                      <a:alpha val="40000"/>
                    </a:schemeClr>
                  </a:outerShdw>
                </a:effectLst>
                <a:latin typeface="Bahnschrift Light Condensed" panose="020B0502040204020203" pitchFamily="34" charset="0"/>
              </a:rPr>
              <a:t>- This test checks if the       functionality of the circuit behave as expected.</a:t>
            </a:r>
          </a:p>
          <a:p>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r>
              <a:rPr lang="en-US" dirty="0">
                <a:ln w="0"/>
                <a:effectLst>
                  <a:outerShdw blurRad="38100" dist="19050" dir="2700000" algn="tl" rotWithShape="0">
                    <a:schemeClr val="dk1">
                      <a:alpha val="40000"/>
                    </a:schemeClr>
                  </a:outerShdw>
                </a:effectLst>
                <a:latin typeface="Bahnschrift Light Condensed" panose="020B0502040204020203" pitchFamily="34" charset="0"/>
              </a:rPr>
              <a:t>- The input is </a:t>
            </a:r>
            <a:r>
              <a:rPr lang="en-US" dirty="0" err="1">
                <a:ln w="0"/>
                <a:effectLst>
                  <a:outerShdw blurRad="38100" dist="19050" dir="2700000" algn="tl" rotWithShape="0">
                    <a:schemeClr val="dk1">
                      <a:alpha val="40000"/>
                    </a:schemeClr>
                  </a:outerShdw>
                </a:effectLst>
                <a:latin typeface="Bahnschrift Light Condensed" panose="020B0502040204020203" pitchFamily="34" charset="0"/>
              </a:rPr>
              <a:t>Vexp</a:t>
            </a:r>
            <a:r>
              <a:rPr lang="en-US" dirty="0">
                <a:ln w="0"/>
                <a:effectLst>
                  <a:outerShdw blurRad="38100" dist="19050" dir="2700000" algn="tl" rotWithShape="0">
                    <a:schemeClr val="dk1">
                      <a:alpha val="40000"/>
                    </a:schemeClr>
                  </a:outerShdw>
                </a:effectLst>
                <a:latin typeface="Bahnschrift Light Condensed" panose="020B0502040204020203" pitchFamily="34" charset="0"/>
              </a:rPr>
              <a:t>, rises from 0V to 1.75V. Cout= 20pF.</a:t>
            </a:r>
          </a:p>
          <a:p>
            <a:pPr marL="285750" indent="-285750">
              <a:buFontTx/>
              <a:buChar char="-"/>
            </a:pPr>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r>
              <a:rPr lang="en-US" dirty="0">
                <a:ln w="0"/>
                <a:effectLst>
                  <a:outerShdw blurRad="38100" dist="19050" dir="2700000" algn="tl" rotWithShape="0">
                    <a:schemeClr val="dk1">
                      <a:alpha val="40000"/>
                    </a:schemeClr>
                  </a:outerShdw>
                </a:effectLst>
                <a:latin typeface="Bahnschrift Light Condensed" panose="020B0502040204020203" pitchFamily="34" charset="0"/>
              </a:rPr>
              <a:t>- The output follows the input and stay at maximum input even the input voltage fall.</a:t>
            </a:r>
          </a:p>
          <a:p>
            <a:pPr marL="285750" indent="-285750">
              <a:buFontTx/>
              <a:buChar char="-"/>
            </a:pPr>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r>
              <a:rPr lang="en-US" dirty="0">
                <a:ln w="0"/>
                <a:effectLst>
                  <a:outerShdw blurRad="38100" dist="19050" dir="2700000" algn="tl" rotWithShape="0">
                    <a:schemeClr val="dk1">
                      <a:alpha val="40000"/>
                    </a:schemeClr>
                  </a:outerShdw>
                </a:effectLst>
                <a:latin typeface="Bahnschrift Light Condensed" panose="020B0502040204020203" pitchFamily="34" charset="0"/>
              </a:rPr>
              <a:t>- The DR derives from leakage current.</a:t>
            </a:r>
          </a:p>
          <a:p>
            <a:pPr marL="285750" indent="-285750">
              <a:buFontTx/>
              <a:buChar char="-"/>
            </a:pPr>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p:txBody>
      </p:sp>
    </p:spTree>
    <p:extLst>
      <p:ext uri="{BB962C8B-B14F-4D97-AF65-F5344CB8AC3E}">
        <p14:creationId xmlns:p14="http://schemas.microsoft.com/office/powerpoint/2010/main" val="3806797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5C58B6-AE91-4822-B076-4490D7F2C5D1}"/>
              </a:ext>
            </a:extLst>
          </p:cNvPr>
          <p:cNvSpPr/>
          <p:nvPr/>
        </p:nvSpPr>
        <p:spPr>
          <a:xfrm>
            <a:off x="4643519" y="184097"/>
            <a:ext cx="2904962"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Bahnschrift Light Condensed" panose="020B0502040204020203" pitchFamily="34" charset="0"/>
              </a:rPr>
              <a:t>Background</a:t>
            </a:r>
            <a:endParaRPr lang="en-US" sz="5400" b="0" cap="none" spc="0" dirty="0">
              <a:ln w="0"/>
              <a:solidFill>
                <a:schemeClr val="tx1"/>
              </a:solidFill>
              <a:effectLst>
                <a:outerShdw blurRad="38100" dist="19050" dir="2700000" algn="tl" rotWithShape="0">
                  <a:schemeClr val="dk1">
                    <a:alpha val="40000"/>
                  </a:schemeClr>
                </a:outerShdw>
              </a:effectLst>
              <a:latin typeface="Bahnschrift Light Condensed" panose="020B0502040204020203" pitchFamily="34" charset="0"/>
            </a:endParaRPr>
          </a:p>
        </p:txBody>
      </p:sp>
      <p:sp>
        <p:nvSpPr>
          <p:cNvPr id="3" name="Rectangle 2">
            <a:extLst>
              <a:ext uri="{FF2B5EF4-FFF2-40B4-BE49-F238E27FC236}">
                <a16:creationId xmlns:a16="http://schemas.microsoft.com/office/drawing/2014/main" id="{97EFC1A5-7514-42E6-9D38-C017F54004B3}"/>
              </a:ext>
            </a:extLst>
          </p:cNvPr>
          <p:cNvSpPr/>
          <p:nvPr/>
        </p:nvSpPr>
        <p:spPr>
          <a:xfrm>
            <a:off x="397919" y="1649872"/>
            <a:ext cx="4480021" cy="4770537"/>
          </a:xfrm>
          <a:prstGeom prst="rect">
            <a:avLst/>
          </a:prstGeom>
        </p:spPr>
        <p:txBody>
          <a:bodyPr wrap="square">
            <a:spAutoFit/>
          </a:bodyPr>
          <a:lstStyle/>
          <a:p>
            <a:pPr algn="just"/>
            <a:r>
              <a:rPr lang="ru-RU" sz="2400" dirty="0">
                <a:latin typeface="Bahnschrift Light Condensed" panose="020B0502040204020203" pitchFamily="34" charset="0"/>
              </a:rPr>
              <a:t>      </a:t>
            </a:r>
            <a:r>
              <a:rPr lang="en-US" sz="2400" b="0" i="0" dirty="0">
                <a:effectLst/>
                <a:latin typeface="Bahnschrift Light Condensed" panose="020B0502040204020203" pitchFamily="34" charset="0"/>
              </a:rPr>
              <a:t>Ideally the output of the </a:t>
            </a:r>
            <a:r>
              <a:rPr lang="en-US" sz="2400" b="1" i="0" dirty="0">
                <a:effectLst/>
                <a:latin typeface="Bahnschrift Light Condensed" panose="020B0502040204020203" pitchFamily="34" charset="0"/>
              </a:rPr>
              <a:t>peak detector circuit tracks</a:t>
            </a:r>
            <a:r>
              <a:rPr lang="en-US" sz="2400" b="0" i="0" dirty="0">
                <a:effectLst/>
                <a:latin typeface="Bahnschrift Light Condensed" panose="020B0502040204020203" pitchFamily="34" charset="0"/>
              </a:rPr>
              <a:t> or follows </a:t>
            </a:r>
            <a:r>
              <a:rPr lang="en-US" sz="2400" b="1" i="0" dirty="0">
                <a:effectLst/>
                <a:latin typeface="Bahnschrift Light Condensed" panose="020B0502040204020203" pitchFamily="34" charset="0"/>
              </a:rPr>
              <a:t>the input</a:t>
            </a:r>
            <a:r>
              <a:rPr lang="en-US" sz="2400" b="0" i="0" dirty="0">
                <a:effectLst/>
                <a:latin typeface="Bahnschrift Light Condensed" panose="020B0502040204020203" pitchFamily="34" charset="0"/>
              </a:rPr>
              <a:t> voltage </a:t>
            </a:r>
            <a:r>
              <a:rPr lang="en-US" sz="2400" b="1" i="0" dirty="0">
                <a:effectLst/>
                <a:latin typeface="Bahnschrift Light Condensed" panose="020B0502040204020203" pitchFamily="34" charset="0"/>
              </a:rPr>
              <a:t>until</a:t>
            </a:r>
            <a:r>
              <a:rPr lang="en-US" sz="2400" b="0" i="0" dirty="0">
                <a:effectLst/>
                <a:latin typeface="Bahnschrift Light Condensed" panose="020B0502040204020203" pitchFamily="34" charset="0"/>
              </a:rPr>
              <a:t> </a:t>
            </a:r>
            <a:r>
              <a:rPr lang="en-US" sz="2400" b="1" i="0" dirty="0">
                <a:effectLst/>
                <a:latin typeface="Bahnschrift Light Condensed" panose="020B0502040204020203" pitchFamily="34" charset="0"/>
              </a:rPr>
              <a:t>the extreme point </a:t>
            </a:r>
            <a:r>
              <a:rPr lang="en-US" sz="2400" b="0" i="0" dirty="0">
                <a:effectLst/>
                <a:latin typeface="Bahnschrift Light Condensed" panose="020B0502040204020203" pitchFamily="34" charset="0"/>
              </a:rPr>
              <a:t>is reached but holds that value as the input decreases. The ideal peak detector performs this function regardless speed of the input signal. The </a:t>
            </a:r>
            <a:r>
              <a:rPr lang="en-US" sz="2400" b="1" i="0" dirty="0">
                <a:effectLst/>
                <a:latin typeface="Bahnschrift Light Condensed" panose="020B0502040204020203" pitchFamily="34" charset="0"/>
              </a:rPr>
              <a:t>performance</a:t>
            </a:r>
            <a:r>
              <a:rPr lang="en-US" sz="2400" b="0" i="0" dirty="0">
                <a:effectLst/>
                <a:latin typeface="Bahnschrift Light Condensed" panose="020B0502040204020203" pitchFamily="34" charset="0"/>
              </a:rPr>
              <a:t> of the physical peak detector </a:t>
            </a:r>
            <a:r>
              <a:rPr lang="en-US" sz="2400" b="1" i="0" dirty="0">
                <a:effectLst/>
                <a:latin typeface="Bahnschrift Light Condensed" panose="020B0502040204020203" pitchFamily="34" charset="0"/>
              </a:rPr>
              <a:t>is limited </a:t>
            </a:r>
            <a:r>
              <a:rPr lang="en-US" sz="2400" b="0" i="0" dirty="0">
                <a:effectLst/>
                <a:latin typeface="Bahnschrift Light Condensed" panose="020B0502040204020203" pitchFamily="34" charset="0"/>
              </a:rPr>
              <a:t>by the bandwidth of the input signal.</a:t>
            </a:r>
            <a:r>
              <a:rPr lang="ru-RU" sz="2400" b="0" i="0" dirty="0">
                <a:effectLst/>
                <a:latin typeface="Bahnschrift Light Condensed" panose="020B0502040204020203" pitchFamily="34" charset="0"/>
              </a:rPr>
              <a:t>  			   </a:t>
            </a:r>
          </a:p>
          <a:p>
            <a:r>
              <a:rPr lang="ru-RU" sz="2400" b="0" i="0" dirty="0">
                <a:effectLst/>
                <a:latin typeface="Bahnschrift Light Condensed" panose="020B0502040204020203" pitchFamily="34" charset="0"/>
              </a:rPr>
              <a:t> </a:t>
            </a:r>
            <a:r>
              <a:rPr lang="ru-RU" sz="2400" dirty="0">
                <a:latin typeface="Bahnschrift Light Condensed" panose="020B0502040204020203" pitchFamily="34" charset="0"/>
              </a:rPr>
              <a:t> </a:t>
            </a:r>
            <a:r>
              <a:rPr lang="en-US" sz="1600" dirty="0">
                <a:latin typeface="Bahnschrift Light Condensed" panose="020B0502040204020203" pitchFamily="34" charset="0"/>
              </a:rPr>
              <a:t>LTC6244 High Speed Peak Detector</a:t>
            </a:r>
            <a:r>
              <a:rPr lang="ru-RU" sz="1600" dirty="0">
                <a:latin typeface="Bahnschrift Light Condensed" panose="020B0502040204020203" pitchFamily="34" charset="0"/>
              </a:rPr>
              <a:t> </a:t>
            </a:r>
            <a:r>
              <a:rPr lang="en-US" sz="1600" dirty="0">
                <a:latin typeface="Bahnschrift Light Condensed" panose="020B0502040204020203" pitchFamily="34" charset="0"/>
              </a:rPr>
              <a:t>by</a:t>
            </a:r>
            <a:br>
              <a:rPr lang="ru-RU" sz="1600" dirty="0">
                <a:latin typeface="Bahnschrift Light Condensed" panose="020B0502040204020203" pitchFamily="34" charset="0"/>
              </a:rPr>
            </a:br>
            <a:r>
              <a:rPr lang="en-US" sz="1600" dirty="0">
                <a:latin typeface="Bahnschrift Light Condensed" panose="020B0502040204020203" pitchFamily="34" charset="0"/>
              </a:rPr>
              <a:t> </a:t>
            </a:r>
            <a:r>
              <a:rPr lang="en-US" sz="1600" b="1" dirty="0">
                <a:latin typeface="Bahnschrift Light Condensed" panose="020B0502040204020203" pitchFamily="34" charset="0"/>
              </a:rPr>
              <a:t>Gabino Alonso</a:t>
            </a:r>
            <a:r>
              <a:rPr lang="en-US" sz="1600" dirty="0">
                <a:latin typeface="Bahnschrift Light Condensed" panose="020B0502040204020203" pitchFamily="34" charset="0"/>
              </a:rPr>
              <a:t> and </a:t>
            </a:r>
            <a:r>
              <a:rPr lang="en-US" sz="1600" b="1" dirty="0">
                <a:latin typeface="Bahnschrift Light Condensed" panose="020B0502040204020203" pitchFamily="34" charset="0"/>
              </a:rPr>
              <a:t>Hassan Kelley</a:t>
            </a:r>
            <a:endParaRPr lang="en-US" dirty="0">
              <a:latin typeface="Bahnschrift Light Condensed" panose="020B0502040204020203" pitchFamily="34" charset="0"/>
            </a:endParaRPr>
          </a:p>
          <a:p>
            <a:pPr algn="just"/>
            <a:endParaRPr lang="en-US" sz="2400" dirty="0">
              <a:latin typeface="Bahnschrift Light Condensed" panose="020B0502040204020203" pitchFamily="34" charset="0"/>
            </a:endParaRPr>
          </a:p>
        </p:txBody>
      </p:sp>
      <p:pic>
        <p:nvPicPr>
          <p:cNvPr id="12" name="Picture 11">
            <a:extLst>
              <a:ext uri="{FF2B5EF4-FFF2-40B4-BE49-F238E27FC236}">
                <a16:creationId xmlns:a16="http://schemas.microsoft.com/office/drawing/2014/main" id="{87AFFFA5-6650-40C9-8EF8-B8396491E8D5}"/>
              </a:ext>
            </a:extLst>
          </p:cNvPr>
          <p:cNvPicPr>
            <a:picLocks noChangeAspect="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harpenSoften amount="50000"/>
                    </a14:imgEffect>
                  </a14:imgLayer>
                </a14:imgProps>
              </a:ext>
            </a:extLst>
          </a:blip>
          <a:srcRect l="4048" r="2226" b="3140"/>
          <a:stretch/>
        </p:blipFill>
        <p:spPr>
          <a:xfrm>
            <a:off x="5214875" y="1434260"/>
            <a:ext cx="6436797" cy="3718302"/>
          </a:xfrm>
          <a:prstGeom prst="rect">
            <a:avLst/>
          </a:prstGeom>
        </p:spPr>
      </p:pic>
      <p:sp>
        <p:nvSpPr>
          <p:cNvPr id="14" name="Star: 5 Points 13">
            <a:extLst>
              <a:ext uri="{FF2B5EF4-FFF2-40B4-BE49-F238E27FC236}">
                <a16:creationId xmlns:a16="http://schemas.microsoft.com/office/drawing/2014/main" id="{A56BB33E-C181-4D86-A3A4-C4E8E455B330}"/>
              </a:ext>
            </a:extLst>
          </p:cNvPr>
          <p:cNvSpPr/>
          <p:nvPr/>
        </p:nvSpPr>
        <p:spPr>
          <a:xfrm rot="20406997">
            <a:off x="6378917" y="3200951"/>
            <a:ext cx="885028" cy="704692"/>
          </a:xfrm>
          <a:prstGeom prst="star5">
            <a:avLst/>
          </a:prstGeom>
          <a:noFill/>
          <a:ln w="444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pic>
        <p:nvPicPr>
          <p:cNvPr id="16" name="Picture 2" descr="Man Shouting And Pointing Clip Arts - Man Shouting Drawing , Transparent Cartoon ">
            <a:extLst>
              <a:ext uri="{FF2B5EF4-FFF2-40B4-BE49-F238E27FC236}">
                <a16:creationId xmlns:a16="http://schemas.microsoft.com/office/drawing/2014/main" id="{F8FACE21-CD4D-4A7E-9CF9-229DC4DF8C72}"/>
              </a:ext>
            </a:extLst>
          </p:cNvPr>
          <p:cNvPicPr>
            <a:picLocks noChangeAspect="1" noChangeArrowheads="1"/>
          </p:cNvPicPr>
          <p:nvPr/>
        </p:nvPicPr>
        <p:blipFill rotWithShape="1">
          <a:blip r:embed="rId4" cstate="print">
            <a:biLevel thresh="50000"/>
            <a:extLst>
              <a:ext uri="{BEBA8EAE-BF5A-486C-A8C5-ECC9F3942E4B}">
                <a14:imgProps xmlns:a14="http://schemas.microsoft.com/office/drawing/2010/main">
                  <a14:imgLayer r:embed="rId5">
                    <a14:imgEffect>
                      <a14:backgroundRemoval t="3149" b="89787" l="9924" r="89885">
                        <a14:foregroundMark x1="72519" y1="64596" x2="21756" y2="18468"/>
                        <a14:foregroundMark x1="65458" y1="30894" x2="81107" y2="41362"/>
                        <a14:foregroundMark x1="81107" y1="41362" x2="83969" y2="45191"/>
                        <a14:foregroundMark x1="50573" y1="53787" x2="49427" y2="77021"/>
                        <a14:foregroundMark x1="32061" y1="59745" x2="36641" y2="77872"/>
                        <a14:foregroundMark x1="53435" y1="71660" x2="59351" y2="80255"/>
                        <a14:foregroundMark x1="28817" y1="53021" x2="21756" y2="60340"/>
                        <a14:foregroundMark x1="16794" y1="13872" x2="18130" y2="10128"/>
                        <a14:foregroundMark x1="13550" y1="5277" x2="14695" y2="8511"/>
                        <a14:foregroundMark x1="11641" y1="3149" x2="12023" y2="4851"/>
                        <a14:foregroundMark x1="56489" y1="78468" x2="34733" y2="80936"/>
                        <a14:foregroundMark x1="34733" y1="80936" x2="32824" y2="81872"/>
                        <a14:foregroundMark x1="89695" y1="71064" x2="89885" y2="73957"/>
                        <a14:foregroundMark x1="61832" y1="21106" x2="61450" y2="20766"/>
                        <a14:backgroundMark x1="50191" y1="2298" x2="72328" y2="9617"/>
                        <a14:backgroundMark x1="72328" y1="9617" x2="75382" y2="12766"/>
                      </a14:backgroundRemoval>
                    </a14:imgEffect>
                  </a14:imgLayer>
                </a14:imgProps>
              </a:ext>
              <a:ext uri="{28A0092B-C50C-407E-A947-70E740481C1C}">
                <a14:useLocalDpi xmlns:a14="http://schemas.microsoft.com/office/drawing/2010/main" val="0"/>
              </a:ext>
            </a:extLst>
          </a:blip>
          <a:srcRect b="13741"/>
          <a:stretch/>
        </p:blipFill>
        <p:spPr bwMode="auto">
          <a:xfrm>
            <a:off x="7038108" y="3722321"/>
            <a:ext cx="2036619" cy="2951582"/>
          </a:xfrm>
          <a:prstGeom prst="rect">
            <a:avLst/>
          </a:prstGeom>
          <a:noFill/>
          <a:extLst>
            <a:ext uri="{909E8E84-426E-40DD-AFC4-6F175D3DCCD1}">
              <a14:hiddenFill xmlns:a14="http://schemas.microsoft.com/office/drawing/2010/main">
                <a:solidFill>
                  <a:srgbClr val="FFFFFF"/>
                </a:solidFill>
              </a14:hiddenFill>
            </a:ext>
          </a:extLst>
        </p:spPr>
      </p:pic>
      <p:sp>
        <p:nvSpPr>
          <p:cNvPr id="4" name="מציין מיקום של כותרת תחתונה 3">
            <a:extLst>
              <a:ext uri="{FF2B5EF4-FFF2-40B4-BE49-F238E27FC236}">
                <a16:creationId xmlns:a16="http://schemas.microsoft.com/office/drawing/2014/main" id="{4625AC60-A81E-45C5-BB01-87FDB59D5416}"/>
              </a:ext>
            </a:extLst>
          </p:cNvPr>
          <p:cNvSpPr>
            <a:spLocks noGrp="1"/>
          </p:cNvSpPr>
          <p:nvPr>
            <p:ph type="ftr" sz="quarter" idx="11"/>
          </p:nvPr>
        </p:nvSpPr>
        <p:spPr/>
        <p:txBody>
          <a:bodyPr/>
          <a:lstStyle/>
          <a:p>
            <a:r>
              <a:rPr lang="en-US" sz="1800" dirty="0"/>
              <a:t>4</a:t>
            </a:r>
            <a:endParaRPr lang="he-IL" sz="1800" dirty="0"/>
          </a:p>
        </p:txBody>
      </p:sp>
    </p:spTree>
    <p:extLst>
      <p:ext uri="{BB962C8B-B14F-4D97-AF65-F5344CB8AC3E}">
        <p14:creationId xmlns:p14="http://schemas.microsoft.com/office/powerpoint/2010/main" val="3083597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B2254E93-0C79-4AF8-81E3-DF3210033FA9}"/>
              </a:ext>
            </a:extLst>
          </p:cNvPr>
          <p:cNvSpPr/>
          <p:nvPr/>
        </p:nvSpPr>
        <p:spPr>
          <a:xfrm>
            <a:off x="2878314" y="75518"/>
            <a:ext cx="6160341" cy="1323439"/>
          </a:xfrm>
          <a:prstGeom prst="rect">
            <a:avLst/>
          </a:prstGeom>
          <a:noFill/>
        </p:spPr>
        <p:txBody>
          <a:bodyPr wrap="none" lIns="91440" tIns="45720" rIns="91440" bIns="45720">
            <a:spAutoFit/>
          </a:bodyPr>
          <a:lstStyle/>
          <a:p>
            <a:pPr algn="ctr"/>
            <a:r>
              <a:rPr lang="en-US" sz="4000" dirty="0">
                <a:ln w="0"/>
                <a:effectLst>
                  <a:outerShdw blurRad="38100" dist="19050" dir="2700000" algn="tl" rotWithShape="0">
                    <a:schemeClr val="dk1">
                      <a:alpha val="40000"/>
                    </a:schemeClr>
                  </a:outerShdw>
                </a:effectLst>
                <a:latin typeface="Bahnschrift Light Condensed" panose="020B0502040204020203" pitchFamily="34" charset="0"/>
              </a:rPr>
              <a:t>Test 2- Maximum input </a:t>
            </a:r>
          </a:p>
          <a:p>
            <a:pPr algn="ctr"/>
            <a:r>
              <a:rPr lang="en-US" sz="4000" dirty="0">
                <a:ln w="0"/>
                <a:effectLst>
                  <a:outerShdw blurRad="38100" dist="19050" dir="2700000" algn="tl" rotWithShape="0">
                    <a:schemeClr val="dk1">
                      <a:alpha val="40000"/>
                    </a:schemeClr>
                  </a:outerShdw>
                </a:effectLst>
                <a:latin typeface="Bahnschrift Light Condensed" panose="020B0502040204020203" pitchFamily="34" charset="0"/>
              </a:rPr>
              <a:t>Voltage that can be detected</a:t>
            </a:r>
          </a:p>
        </p:txBody>
      </p:sp>
      <p:sp>
        <p:nvSpPr>
          <p:cNvPr id="2" name="מציין מיקום של כותרת תחתונה 1">
            <a:extLst>
              <a:ext uri="{FF2B5EF4-FFF2-40B4-BE49-F238E27FC236}">
                <a16:creationId xmlns:a16="http://schemas.microsoft.com/office/drawing/2014/main" id="{2210BB7A-B18A-448C-9D17-235D3BDC1426}"/>
              </a:ext>
            </a:extLst>
          </p:cNvPr>
          <p:cNvSpPr>
            <a:spLocks noGrp="1"/>
          </p:cNvSpPr>
          <p:nvPr>
            <p:ph type="ftr" sz="quarter" idx="11"/>
          </p:nvPr>
        </p:nvSpPr>
        <p:spPr>
          <a:xfrm>
            <a:off x="4364107" y="6452199"/>
            <a:ext cx="4114800" cy="365125"/>
          </a:xfrm>
        </p:spPr>
        <p:txBody>
          <a:bodyPr/>
          <a:lstStyle/>
          <a:p>
            <a:r>
              <a:rPr lang="en-US" sz="1800" dirty="0"/>
              <a:t>40</a:t>
            </a:r>
            <a:endParaRPr lang="he-IL" sz="1800" dirty="0"/>
          </a:p>
        </p:txBody>
      </p:sp>
      <p:pic>
        <p:nvPicPr>
          <p:cNvPr id="4" name="תמונה 3">
            <a:extLst>
              <a:ext uri="{FF2B5EF4-FFF2-40B4-BE49-F238E27FC236}">
                <a16:creationId xmlns:a16="http://schemas.microsoft.com/office/drawing/2014/main" id="{FDF2C8F1-E641-42BD-8798-3820FE21EA4C}"/>
              </a:ext>
            </a:extLst>
          </p:cNvPr>
          <p:cNvPicPr/>
          <p:nvPr/>
        </p:nvPicPr>
        <p:blipFill rotWithShape="1">
          <a:blip r:embed="rId3" cstate="print">
            <a:extLst>
              <a:ext uri="{28A0092B-C50C-407E-A947-70E740481C1C}">
                <a14:useLocalDpi xmlns:a14="http://schemas.microsoft.com/office/drawing/2010/main" val="0"/>
              </a:ext>
            </a:extLst>
          </a:blip>
          <a:srcRect l="19741" t="6170"/>
          <a:stretch/>
        </p:blipFill>
        <p:spPr bwMode="auto">
          <a:xfrm>
            <a:off x="3195954" y="2183130"/>
            <a:ext cx="8278495" cy="4269069"/>
          </a:xfrm>
          <a:prstGeom prst="rect">
            <a:avLst/>
          </a:prstGeom>
          <a:noFill/>
          <a:ln>
            <a:noFill/>
          </a:ln>
          <a:extLst>
            <a:ext uri="{53640926-AAD7-44D8-BBD7-CCE9431645EC}">
              <a14:shadowObscured xmlns:a14="http://schemas.microsoft.com/office/drawing/2010/main"/>
            </a:ext>
          </a:extLst>
        </p:spPr>
      </p:pic>
      <p:sp>
        <p:nvSpPr>
          <p:cNvPr id="5" name="Rectangle 15">
            <a:extLst>
              <a:ext uri="{FF2B5EF4-FFF2-40B4-BE49-F238E27FC236}">
                <a16:creationId xmlns:a16="http://schemas.microsoft.com/office/drawing/2014/main" id="{BD33D5FE-E54E-49F8-9ADA-0BD6F880F6C2}"/>
              </a:ext>
            </a:extLst>
          </p:cNvPr>
          <p:cNvSpPr/>
          <p:nvPr/>
        </p:nvSpPr>
        <p:spPr>
          <a:xfrm>
            <a:off x="6874067" y="2645409"/>
            <a:ext cx="668934" cy="475760"/>
          </a:xfrm>
          <a:prstGeom prst="rect">
            <a:avLst/>
          </a:prstGeom>
          <a:noFill/>
          <a:ln>
            <a:noFill/>
          </a:ln>
        </p:spPr>
        <p:txBody>
          <a:bodyPr wrap="none" lIns="91440" tIns="45720" rIns="91440" bIns="45720">
            <a:noAutofit/>
          </a:bodyPr>
          <a:lstStyle/>
          <a:p>
            <a:pPr algn="ctr" rtl="0">
              <a:lnSpc>
                <a:spcPct val="107000"/>
              </a:lnSpc>
              <a:spcAft>
                <a:spcPts val="800"/>
              </a:spcAft>
            </a:pPr>
            <a:r>
              <a:rPr lang="en-US" sz="1100" kern="1200" dirty="0">
                <a:solidFill>
                  <a:srgbClr val="00B0F0"/>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Vin,1</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a:p>
            <a:pPr algn="ctr" rtl="0">
              <a:lnSpc>
                <a:spcPct val="107000"/>
              </a:lnSpc>
              <a:spcAft>
                <a:spcPts val="800"/>
              </a:spcAft>
            </a:pPr>
            <a:r>
              <a:rPr lang="en-US" sz="300" dirty="0">
                <a:solidFill>
                  <a:srgbClr val="00B0F0"/>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400" dirty="0">
              <a:effectLst/>
              <a:latin typeface="Calibri" panose="020F0502020204030204" pitchFamily="34" charset="0"/>
              <a:ea typeface="Times New Roman" panose="02020603050405020304" pitchFamily="18" charset="0"/>
              <a:cs typeface="Arial" panose="020B0604020202020204" pitchFamily="34" charset="0"/>
            </a:endParaRPr>
          </a:p>
        </p:txBody>
      </p:sp>
      <p:sp>
        <p:nvSpPr>
          <p:cNvPr id="6" name="Rectangle 15">
            <a:extLst>
              <a:ext uri="{FF2B5EF4-FFF2-40B4-BE49-F238E27FC236}">
                <a16:creationId xmlns:a16="http://schemas.microsoft.com/office/drawing/2014/main" id="{E5BA74E3-63E8-4047-ABE4-4CFA8789F32B}"/>
              </a:ext>
            </a:extLst>
          </p:cNvPr>
          <p:cNvSpPr/>
          <p:nvPr/>
        </p:nvSpPr>
        <p:spPr>
          <a:xfrm>
            <a:off x="6874067" y="2446378"/>
            <a:ext cx="668934" cy="398063"/>
          </a:xfrm>
          <a:prstGeom prst="rect">
            <a:avLst/>
          </a:prstGeom>
          <a:noFill/>
          <a:ln>
            <a:noFill/>
          </a:ln>
        </p:spPr>
        <p:txBody>
          <a:bodyPr wrap="none" lIns="91440" tIns="45720" rIns="91440" bIns="45720">
            <a:noAutofit/>
          </a:bodyPr>
          <a:lstStyle/>
          <a:p>
            <a:pPr algn="ctr" rtl="0">
              <a:lnSpc>
                <a:spcPct val="107000"/>
              </a:lnSpc>
              <a:spcAft>
                <a:spcPts val="800"/>
              </a:spcAft>
            </a:pPr>
            <a:r>
              <a:rPr lang="en-US" sz="1100" kern="1200" dirty="0">
                <a:solidFill>
                  <a:srgbClr val="2F5496"/>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Vin,2</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sp>
        <p:nvSpPr>
          <p:cNvPr id="7" name="Rectangle 15">
            <a:extLst>
              <a:ext uri="{FF2B5EF4-FFF2-40B4-BE49-F238E27FC236}">
                <a16:creationId xmlns:a16="http://schemas.microsoft.com/office/drawing/2014/main" id="{1DE84528-3036-4C02-80A4-8245E5614C78}"/>
              </a:ext>
            </a:extLst>
          </p:cNvPr>
          <p:cNvSpPr/>
          <p:nvPr/>
        </p:nvSpPr>
        <p:spPr>
          <a:xfrm>
            <a:off x="6874067" y="2177402"/>
            <a:ext cx="668934" cy="398063"/>
          </a:xfrm>
          <a:prstGeom prst="rect">
            <a:avLst/>
          </a:prstGeom>
          <a:noFill/>
          <a:ln>
            <a:noFill/>
          </a:ln>
        </p:spPr>
        <p:txBody>
          <a:bodyPr wrap="none" lIns="91440" tIns="45720" rIns="91440" bIns="45720">
            <a:noAutofit/>
          </a:bodyPr>
          <a:lstStyle/>
          <a:p>
            <a:pPr algn="ctr" rtl="0">
              <a:lnSpc>
                <a:spcPct val="107000"/>
              </a:lnSpc>
              <a:spcAft>
                <a:spcPts val="800"/>
              </a:spcAft>
            </a:pPr>
            <a:r>
              <a:rPr lang="en-US" sz="1100" kern="1200" dirty="0">
                <a:solidFill>
                  <a:srgbClr val="EC04E1"/>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Vin,3</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a:p>
            <a:pPr algn="ctr" rtl="0">
              <a:lnSpc>
                <a:spcPct val="107000"/>
              </a:lnSpc>
              <a:spcAft>
                <a:spcPts val="800"/>
              </a:spcAft>
            </a:pPr>
            <a:r>
              <a:rPr lang="en-US" sz="300" dirty="0">
                <a:solidFill>
                  <a:srgbClr val="00B0F0"/>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400" dirty="0">
              <a:effectLst/>
              <a:latin typeface="Calibri" panose="020F0502020204030204" pitchFamily="34" charset="0"/>
              <a:ea typeface="Times New Roman" panose="02020603050405020304" pitchFamily="18" charset="0"/>
              <a:cs typeface="Arial" panose="020B0604020202020204" pitchFamily="34" charset="0"/>
            </a:endParaRPr>
          </a:p>
        </p:txBody>
      </p:sp>
      <p:sp>
        <p:nvSpPr>
          <p:cNvPr id="8" name="Rectangle 15">
            <a:extLst>
              <a:ext uri="{FF2B5EF4-FFF2-40B4-BE49-F238E27FC236}">
                <a16:creationId xmlns:a16="http://schemas.microsoft.com/office/drawing/2014/main" id="{D1F324B5-C024-4D83-B102-1DAD726E5614}"/>
              </a:ext>
            </a:extLst>
          </p:cNvPr>
          <p:cNvSpPr/>
          <p:nvPr/>
        </p:nvSpPr>
        <p:spPr>
          <a:xfrm>
            <a:off x="8574432" y="2244504"/>
            <a:ext cx="842233" cy="442766"/>
          </a:xfrm>
          <a:prstGeom prst="rect">
            <a:avLst/>
          </a:prstGeom>
          <a:noFill/>
          <a:ln>
            <a:noFill/>
          </a:ln>
        </p:spPr>
        <p:txBody>
          <a:bodyPr wrap="none" lIns="91440" tIns="45720" rIns="91440" bIns="45720">
            <a:noAutofit/>
          </a:bodyPr>
          <a:lstStyle/>
          <a:p>
            <a:pPr algn="ctr" rtl="0">
              <a:lnSpc>
                <a:spcPct val="107000"/>
              </a:lnSpc>
              <a:spcAft>
                <a:spcPts val="800"/>
              </a:spcAft>
            </a:pPr>
            <a:r>
              <a:rPr lang="en-US" sz="1100" kern="1200" dirty="0">
                <a:solidFill>
                  <a:srgbClr val="EC04E1"/>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Vpeak,3</a:t>
            </a:r>
            <a:endParaRPr lang="en-US" sz="1400" dirty="0">
              <a:effectLst/>
              <a:latin typeface="Calibri" panose="020F0502020204030204" pitchFamily="34" charset="0"/>
              <a:ea typeface="Times New Roman" panose="02020603050405020304" pitchFamily="18" charset="0"/>
              <a:cs typeface="Arial" panose="020B0604020202020204" pitchFamily="34" charset="0"/>
            </a:endParaRPr>
          </a:p>
          <a:p>
            <a:pPr algn="ctr" rtl="0">
              <a:lnSpc>
                <a:spcPct val="107000"/>
              </a:lnSpc>
              <a:spcAft>
                <a:spcPts val="800"/>
              </a:spcAft>
            </a:pPr>
            <a:r>
              <a:rPr lang="en-US" sz="300" dirty="0">
                <a:solidFill>
                  <a:srgbClr val="00B0F0"/>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400" dirty="0">
              <a:effectLst/>
              <a:latin typeface="Calibri" panose="020F0502020204030204" pitchFamily="34" charset="0"/>
              <a:ea typeface="Times New Roman" panose="02020603050405020304" pitchFamily="18" charset="0"/>
              <a:cs typeface="Arial" panose="020B0604020202020204" pitchFamily="34" charset="0"/>
            </a:endParaRPr>
          </a:p>
        </p:txBody>
      </p:sp>
      <p:sp>
        <p:nvSpPr>
          <p:cNvPr id="9" name="Rectangle 15">
            <a:extLst>
              <a:ext uri="{FF2B5EF4-FFF2-40B4-BE49-F238E27FC236}">
                <a16:creationId xmlns:a16="http://schemas.microsoft.com/office/drawing/2014/main" id="{52F9FF67-4C2D-4D19-A31B-587BA5170046}"/>
              </a:ext>
            </a:extLst>
          </p:cNvPr>
          <p:cNvSpPr/>
          <p:nvPr/>
        </p:nvSpPr>
        <p:spPr>
          <a:xfrm>
            <a:off x="8583322" y="2519954"/>
            <a:ext cx="783312" cy="398063"/>
          </a:xfrm>
          <a:prstGeom prst="rect">
            <a:avLst/>
          </a:prstGeom>
          <a:noFill/>
          <a:ln>
            <a:noFill/>
          </a:ln>
        </p:spPr>
        <p:txBody>
          <a:bodyPr wrap="none" lIns="91440" tIns="45720" rIns="91440" bIns="45720">
            <a:noAutofit/>
          </a:bodyPr>
          <a:lstStyle/>
          <a:p>
            <a:pPr algn="ctr" rtl="0">
              <a:lnSpc>
                <a:spcPct val="107000"/>
              </a:lnSpc>
              <a:spcAft>
                <a:spcPts val="800"/>
              </a:spcAft>
            </a:pPr>
            <a:r>
              <a:rPr lang="en-US" sz="1100" kern="1200" dirty="0">
                <a:solidFill>
                  <a:srgbClr val="2F5496"/>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Vpeak,2</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sp>
        <p:nvSpPr>
          <p:cNvPr id="10" name="Rectangle 15">
            <a:extLst>
              <a:ext uri="{FF2B5EF4-FFF2-40B4-BE49-F238E27FC236}">
                <a16:creationId xmlns:a16="http://schemas.microsoft.com/office/drawing/2014/main" id="{8ED99134-56FE-4C76-AE72-052503A2F76B}"/>
              </a:ext>
            </a:extLst>
          </p:cNvPr>
          <p:cNvSpPr/>
          <p:nvPr/>
        </p:nvSpPr>
        <p:spPr>
          <a:xfrm>
            <a:off x="8574432" y="2734431"/>
            <a:ext cx="842233" cy="447023"/>
          </a:xfrm>
          <a:prstGeom prst="rect">
            <a:avLst/>
          </a:prstGeom>
          <a:noFill/>
          <a:ln>
            <a:noFill/>
          </a:ln>
        </p:spPr>
        <p:txBody>
          <a:bodyPr wrap="none" lIns="91440" tIns="45720" rIns="91440" bIns="45720">
            <a:noAutofit/>
          </a:bodyPr>
          <a:lstStyle/>
          <a:p>
            <a:pPr algn="ctr">
              <a:lnSpc>
                <a:spcPct val="107000"/>
              </a:lnSpc>
              <a:spcAft>
                <a:spcPts val="800"/>
              </a:spcAft>
            </a:pPr>
            <a:r>
              <a:rPr lang="en-US" sz="1100" kern="1200" dirty="0">
                <a:solidFill>
                  <a:srgbClr val="00B0F0"/>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Vpeak,1</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a:p>
            <a:pPr algn="ctr" rtl="0">
              <a:lnSpc>
                <a:spcPct val="107000"/>
              </a:lnSpc>
              <a:spcAft>
                <a:spcPts val="800"/>
              </a:spcAft>
            </a:pPr>
            <a:r>
              <a:rPr lang="en-US" sz="300" dirty="0">
                <a:solidFill>
                  <a:srgbClr val="00B0F0"/>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400" dirty="0">
              <a:effectLst/>
              <a:latin typeface="Calibri" panose="020F0502020204030204" pitchFamily="34" charset="0"/>
              <a:ea typeface="Times New Roman" panose="02020603050405020304" pitchFamily="18" charset="0"/>
              <a:cs typeface="Arial" panose="020B0604020202020204" pitchFamily="34" charset="0"/>
            </a:endParaRPr>
          </a:p>
        </p:txBody>
      </p:sp>
      <mc:AlternateContent xmlns:mc="http://schemas.openxmlformats.org/markup-compatibility/2006" xmlns:a14="http://schemas.microsoft.com/office/drawing/2010/main">
        <mc:Choice Requires="a14">
          <p:sp>
            <p:nvSpPr>
              <p:cNvPr id="11" name="מלבן 10">
                <a:extLst>
                  <a:ext uri="{FF2B5EF4-FFF2-40B4-BE49-F238E27FC236}">
                    <a16:creationId xmlns:a16="http://schemas.microsoft.com/office/drawing/2014/main" id="{C3EC44D7-92ED-42BA-997E-092506DF4760}"/>
                  </a:ext>
                </a:extLst>
              </p:cNvPr>
              <p:cNvSpPr/>
              <p:nvPr/>
            </p:nvSpPr>
            <p:spPr>
              <a:xfrm>
                <a:off x="71149" y="2177402"/>
                <a:ext cx="2764090" cy="2320507"/>
              </a:xfrm>
              <a:prstGeom prst="rect">
                <a:avLst/>
              </a:prstGeom>
            </p:spPr>
            <p:txBody>
              <a:bodyPr wrap="none">
                <a:spAutoFit/>
              </a:bodyPr>
              <a:lstStyle/>
              <a:p>
                <a:r>
                  <a:rPr lang="en-US" dirty="0">
                    <a:ln w="0"/>
                    <a:effectLst>
                      <a:outerShdw blurRad="38100" dist="19050" dir="2700000" algn="tl" rotWithShape="0">
                        <a:schemeClr val="dk1">
                          <a:alpha val="40000"/>
                        </a:schemeClr>
                      </a:outerShdw>
                    </a:effectLst>
                    <a:latin typeface="Bahnschrift Light Condensed" panose="020B0502040204020203" pitchFamily="34" charset="0"/>
                  </a:rPr>
                  <a:t>- We get that the maximum</a:t>
                </a:r>
              </a:p>
              <a:p>
                <a:r>
                  <a:rPr lang="en-US" dirty="0">
                    <a:ln w="0"/>
                    <a:effectLst>
                      <a:outerShdw blurRad="38100" dist="19050" dir="2700000" algn="tl" rotWithShape="0">
                        <a:schemeClr val="dk1">
                          <a:alpha val="40000"/>
                        </a:schemeClr>
                      </a:outerShdw>
                    </a:effectLst>
                    <a:latin typeface="Bahnschrift Light Condensed" panose="020B0502040204020203" pitchFamily="34" charset="0"/>
                  </a:rPr>
                  <a:t>Input that can be detected</a:t>
                </a:r>
              </a:p>
              <a:p>
                <a:r>
                  <a:rPr lang="en-US" dirty="0">
                    <a:ln w="0"/>
                    <a:effectLst>
                      <a:outerShdw blurRad="38100" dist="19050" dir="2700000" algn="tl" rotWithShape="0">
                        <a:schemeClr val="dk1">
                          <a:alpha val="40000"/>
                        </a:schemeClr>
                      </a:outerShdw>
                    </a:effectLst>
                    <a:latin typeface="Bahnschrift Light Condensed" panose="020B0502040204020203" pitchFamily="34" charset="0"/>
                  </a:rPr>
                  <a:t> by the circuit</a:t>
                </a:r>
              </a:p>
              <a:p>
                <a:r>
                  <a:rPr lang="en-US" dirty="0">
                    <a:ln w="0"/>
                    <a:effectLst>
                      <a:outerShdw blurRad="38100" dist="19050" dir="2700000" algn="tl" rotWithShape="0">
                        <a:schemeClr val="dk1">
                          <a:alpha val="40000"/>
                        </a:schemeClr>
                      </a:outerShdw>
                    </a:effectLst>
                    <a:latin typeface="Bahnschrift Light Condensed" panose="020B0502040204020203" pitchFamily="34" charset="0"/>
                  </a:rPr>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𝑖𝑛</m:t>
                        </m:r>
                        <m:r>
                          <a:rPr lang="en-US" i="1">
                            <a:latin typeface="Cambria Math" panose="02040503050406030204" pitchFamily="18" charset="0"/>
                          </a:rPr>
                          <m:t>,</m:t>
                        </m:r>
                        <m:r>
                          <a:rPr lang="en-US" i="1">
                            <a:latin typeface="Cambria Math" panose="02040503050406030204" pitchFamily="18" charset="0"/>
                          </a:rPr>
                          <m:t>𝑚𝑎𝑥</m:t>
                        </m:r>
                      </m:sub>
                    </m:sSub>
                    <m:r>
                      <a:rPr lang="en-US" i="1">
                        <a:latin typeface="Cambria Math" panose="02040503050406030204" pitchFamily="18" charset="0"/>
                      </a:rPr>
                      <m:t>=</m:t>
                    </m:r>
                    <m:r>
                      <a:rPr lang="en-US" i="1">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4385</m:t>
                    </m:r>
                    <m:r>
                      <a:rPr lang="en-US" i="1">
                        <a:latin typeface="Cambria Math" panose="02040503050406030204" pitchFamily="18" charset="0"/>
                      </a:rPr>
                      <m:t>𝑉</m:t>
                    </m:r>
                  </m:oMath>
                </a14:m>
                <a:endParaRPr lang="en-US" dirty="0"/>
              </a:p>
              <a:p>
                <a:endParaRPr lang="en-US" dirty="0">
                  <a:effectLst>
                    <a:outerShdw blurRad="38100" dist="38100" dir="2700000" algn="tl">
                      <a:srgbClr val="000000">
                        <a:alpha val="43137"/>
                      </a:srgbClr>
                    </a:outerShdw>
                  </a:effectLst>
                  <a:latin typeface="Bahnschrift Light Condensed" panose="020B0502040204020203"/>
                </a:endParaRPr>
              </a:p>
              <a:p>
                <a:r>
                  <a:rPr lang="en-US" dirty="0">
                    <a:effectLst>
                      <a:outerShdw blurRad="38100" dist="38100" dir="2700000" algn="tl">
                        <a:srgbClr val="000000">
                          <a:alpha val="43137"/>
                        </a:srgbClr>
                      </a:outerShdw>
                    </a:effectLst>
                    <a:latin typeface="Bahnschrift Light Condensed" panose="020B0502040204020203"/>
                  </a:rPr>
                  <a:t>- Cout=20pF</a:t>
                </a:r>
              </a:p>
              <a:p>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endParaRPr lang="he-IL" dirty="0"/>
              </a:p>
            </p:txBody>
          </p:sp>
        </mc:Choice>
        <mc:Fallback xmlns="">
          <p:sp>
            <p:nvSpPr>
              <p:cNvPr id="11" name="מלבן 10">
                <a:extLst>
                  <a:ext uri="{FF2B5EF4-FFF2-40B4-BE49-F238E27FC236}">
                    <a16:creationId xmlns:a16="http://schemas.microsoft.com/office/drawing/2014/main" id="{C3EC44D7-92ED-42BA-997E-092506DF4760}"/>
                  </a:ext>
                </a:extLst>
              </p:cNvPr>
              <p:cNvSpPr>
                <a:spLocks noRot="1" noChangeAspect="1" noMove="1" noResize="1" noEditPoints="1" noAdjustHandles="1" noChangeArrowheads="1" noChangeShapeType="1" noTextEdit="1"/>
              </p:cNvSpPr>
              <p:nvPr/>
            </p:nvSpPr>
            <p:spPr>
              <a:xfrm>
                <a:off x="71149" y="2177402"/>
                <a:ext cx="2764090" cy="2320507"/>
              </a:xfrm>
              <a:prstGeom prst="rect">
                <a:avLst/>
              </a:prstGeom>
              <a:blipFill>
                <a:blip r:embed="rId4"/>
                <a:stretch>
                  <a:fillRect l="-2208" t="-1837" r="-1987"/>
                </a:stretch>
              </a:blipFill>
            </p:spPr>
            <p:txBody>
              <a:bodyPr/>
              <a:lstStyle/>
              <a:p>
                <a:r>
                  <a:rPr lang="he-IL">
                    <a:noFill/>
                  </a:rPr>
                  <a:t> </a:t>
                </a:r>
              </a:p>
            </p:txBody>
          </p:sp>
        </mc:Fallback>
      </mc:AlternateContent>
    </p:spTree>
    <p:extLst>
      <p:ext uri="{BB962C8B-B14F-4D97-AF65-F5344CB8AC3E}">
        <p14:creationId xmlns:p14="http://schemas.microsoft.com/office/powerpoint/2010/main" val="41095670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כותרת תחתונה 1">
            <a:extLst>
              <a:ext uri="{FF2B5EF4-FFF2-40B4-BE49-F238E27FC236}">
                <a16:creationId xmlns:a16="http://schemas.microsoft.com/office/drawing/2014/main" id="{2210BB7A-B18A-448C-9D17-235D3BDC1426}"/>
              </a:ext>
            </a:extLst>
          </p:cNvPr>
          <p:cNvSpPr>
            <a:spLocks noGrp="1"/>
          </p:cNvSpPr>
          <p:nvPr>
            <p:ph type="ftr" sz="quarter" idx="11"/>
          </p:nvPr>
        </p:nvSpPr>
        <p:spPr>
          <a:xfrm>
            <a:off x="4364107" y="6452199"/>
            <a:ext cx="4114800" cy="365125"/>
          </a:xfrm>
        </p:spPr>
        <p:txBody>
          <a:bodyPr/>
          <a:lstStyle/>
          <a:p>
            <a:r>
              <a:rPr lang="en-US" sz="1800" dirty="0"/>
              <a:t>41</a:t>
            </a:r>
            <a:endParaRPr lang="he-IL" sz="1800" dirty="0"/>
          </a:p>
        </p:txBody>
      </p:sp>
      <p:sp>
        <p:nvSpPr>
          <p:cNvPr id="4" name="Rectangle 9">
            <a:extLst>
              <a:ext uri="{FF2B5EF4-FFF2-40B4-BE49-F238E27FC236}">
                <a16:creationId xmlns:a16="http://schemas.microsoft.com/office/drawing/2014/main" id="{797BAA32-0D2B-45AA-ABC1-121433720539}"/>
              </a:ext>
            </a:extLst>
          </p:cNvPr>
          <p:cNvSpPr/>
          <p:nvPr/>
        </p:nvSpPr>
        <p:spPr>
          <a:xfrm>
            <a:off x="2845324" y="75518"/>
            <a:ext cx="6226320" cy="1323439"/>
          </a:xfrm>
          <a:prstGeom prst="rect">
            <a:avLst/>
          </a:prstGeom>
          <a:noFill/>
        </p:spPr>
        <p:txBody>
          <a:bodyPr wrap="none" lIns="91440" tIns="45720" rIns="91440" bIns="45720">
            <a:spAutoFit/>
          </a:bodyPr>
          <a:lstStyle/>
          <a:p>
            <a:pPr algn="ctr"/>
            <a:r>
              <a:rPr lang="en-US" sz="4000" dirty="0">
                <a:ln w="0"/>
                <a:effectLst>
                  <a:outerShdw blurRad="38100" dist="19050" dir="2700000" algn="tl" rotWithShape="0">
                    <a:schemeClr val="dk1">
                      <a:alpha val="40000"/>
                    </a:schemeClr>
                  </a:outerShdw>
                </a:effectLst>
                <a:latin typeface="Bahnschrift Light Condensed" panose="020B0502040204020203" pitchFamily="34" charset="0"/>
              </a:rPr>
              <a:t>Test 3- Minimum pulse width</a:t>
            </a:r>
          </a:p>
          <a:p>
            <a:pPr algn="ctr"/>
            <a:r>
              <a:rPr lang="en-US" sz="4000" dirty="0">
                <a:ln w="0"/>
                <a:effectLst>
                  <a:outerShdw blurRad="38100" dist="19050" dir="2700000" algn="tl" rotWithShape="0">
                    <a:schemeClr val="dk1">
                      <a:alpha val="40000"/>
                    </a:schemeClr>
                  </a:outerShdw>
                </a:effectLst>
                <a:latin typeface="Bahnschrift Light Condensed" panose="020B0502040204020203" pitchFamily="34" charset="0"/>
              </a:rPr>
              <a:t>That can be detected</a:t>
            </a:r>
          </a:p>
        </p:txBody>
      </p:sp>
      <p:pic>
        <p:nvPicPr>
          <p:cNvPr id="5" name="תמונה 4">
            <a:extLst>
              <a:ext uri="{FF2B5EF4-FFF2-40B4-BE49-F238E27FC236}">
                <a16:creationId xmlns:a16="http://schemas.microsoft.com/office/drawing/2014/main" id="{EA1EC9C1-D44E-4B52-B036-A672C563337E}"/>
              </a:ext>
            </a:extLst>
          </p:cNvPr>
          <p:cNvPicPr/>
          <p:nvPr/>
        </p:nvPicPr>
        <p:blipFill rotWithShape="1">
          <a:blip r:embed="rId3" cstate="print">
            <a:extLst>
              <a:ext uri="{28A0092B-C50C-407E-A947-70E740481C1C}">
                <a14:useLocalDpi xmlns:a14="http://schemas.microsoft.com/office/drawing/2010/main" val="0"/>
              </a:ext>
            </a:extLst>
          </a:blip>
          <a:srcRect l="15887" t="5891"/>
          <a:stretch/>
        </p:blipFill>
        <p:spPr bwMode="auto">
          <a:xfrm>
            <a:off x="3614129" y="1832461"/>
            <a:ext cx="7716203" cy="4620859"/>
          </a:xfrm>
          <a:prstGeom prst="rect">
            <a:avLst/>
          </a:prstGeom>
          <a:noFill/>
          <a:ln>
            <a:noFill/>
          </a:ln>
          <a:extLst>
            <a:ext uri="{53640926-AAD7-44D8-BBD7-CCE9431645EC}">
              <a14:shadowObscured xmlns:a14="http://schemas.microsoft.com/office/drawing/2010/main"/>
            </a:ext>
          </a:extLst>
        </p:spPr>
      </p:pic>
      <p:sp>
        <p:nvSpPr>
          <p:cNvPr id="6" name="Rectangle 15">
            <a:extLst>
              <a:ext uri="{FF2B5EF4-FFF2-40B4-BE49-F238E27FC236}">
                <a16:creationId xmlns:a16="http://schemas.microsoft.com/office/drawing/2014/main" id="{848485A6-9885-4CD1-9726-C50CADF184CB}"/>
              </a:ext>
            </a:extLst>
          </p:cNvPr>
          <p:cNvSpPr/>
          <p:nvPr/>
        </p:nvSpPr>
        <p:spPr>
          <a:xfrm>
            <a:off x="5976002" y="3661416"/>
            <a:ext cx="765374" cy="410478"/>
          </a:xfrm>
          <a:prstGeom prst="rect">
            <a:avLst/>
          </a:prstGeom>
          <a:noFill/>
          <a:ln>
            <a:noFill/>
          </a:ln>
        </p:spPr>
        <p:txBody>
          <a:bodyPr wrap="none" lIns="91440" tIns="45720" rIns="91440" bIns="45720">
            <a:noAutofit/>
          </a:bodyPr>
          <a:lstStyle/>
          <a:p>
            <a:pPr algn="ctr" rtl="0">
              <a:lnSpc>
                <a:spcPct val="107000"/>
              </a:lnSpc>
              <a:spcAft>
                <a:spcPts val="800"/>
              </a:spcAft>
            </a:pPr>
            <a:r>
              <a:rPr lang="en-US" sz="2000" kern="1200" dirty="0">
                <a:solidFill>
                  <a:srgbClr val="9CDCCD"/>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Vin,1</a:t>
            </a:r>
            <a:endParaRPr lang="en-US" sz="2000" dirty="0">
              <a:effectLst/>
              <a:latin typeface="Calibri" panose="020F0502020204030204" pitchFamily="34" charset="0"/>
              <a:ea typeface="Times New Roman" panose="02020603050405020304" pitchFamily="18" charset="0"/>
              <a:cs typeface="Arial" panose="020B0604020202020204" pitchFamily="34" charset="0"/>
            </a:endParaRPr>
          </a:p>
          <a:p>
            <a:pPr algn="ctr" rtl="0">
              <a:lnSpc>
                <a:spcPct val="107000"/>
              </a:lnSpc>
              <a:spcAft>
                <a:spcPts val="800"/>
              </a:spcAft>
            </a:pPr>
            <a:r>
              <a:rPr lang="en-US" sz="100" dirty="0">
                <a:solidFill>
                  <a:srgbClr val="00B0F0"/>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sp>
        <p:nvSpPr>
          <p:cNvPr id="7" name="Rectangle 15">
            <a:extLst>
              <a:ext uri="{FF2B5EF4-FFF2-40B4-BE49-F238E27FC236}">
                <a16:creationId xmlns:a16="http://schemas.microsoft.com/office/drawing/2014/main" id="{5A858E60-7AC4-4138-AB72-9CB33B8C80AB}"/>
              </a:ext>
            </a:extLst>
          </p:cNvPr>
          <p:cNvSpPr/>
          <p:nvPr/>
        </p:nvSpPr>
        <p:spPr>
          <a:xfrm>
            <a:off x="5985954" y="3201646"/>
            <a:ext cx="765374" cy="343442"/>
          </a:xfrm>
          <a:prstGeom prst="rect">
            <a:avLst/>
          </a:prstGeom>
          <a:noFill/>
          <a:ln>
            <a:noFill/>
          </a:ln>
        </p:spPr>
        <p:txBody>
          <a:bodyPr wrap="none" lIns="91440" tIns="45720" rIns="91440" bIns="45720">
            <a:noAutofit/>
          </a:bodyPr>
          <a:lstStyle/>
          <a:p>
            <a:pPr algn="ctr" rtl="0">
              <a:lnSpc>
                <a:spcPct val="107000"/>
              </a:lnSpc>
              <a:spcAft>
                <a:spcPts val="800"/>
              </a:spcAft>
            </a:pPr>
            <a:r>
              <a:rPr lang="en-US" sz="2000" kern="1200" dirty="0">
                <a:solidFill>
                  <a:srgbClr val="2F5496"/>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Vin,2</a:t>
            </a:r>
            <a:endParaRPr lang="en-US" sz="2000" dirty="0">
              <a:effectLst/>
              <a:latin typeface="Calibri" panose="020F0502020204030204" pitchFamily="34" charset="0"/>
              <a:ea typeface="Times New Roman" panose="02020603050405020304" pitchFamily="18" charset="0"/>
              <a:cs typeface="Arial" panose="020B0604020202020204" pitchFamily="34" charset="0"/>
            </a:endParaRPr>
          </a:p>
        </p:txBody>
      </p:sp>
      <p:sp>
        <p:nvSpPr>
          <p:cNvPr id="8" name="Rectangle 15">
            <a:extLst>
              <a:ext uri="{FF2B5EF4-FFF2-40B4-BE49-F238E27FC236}">
                <a16:creationId xmlns:a16="http://schemas.microsoft.com/office/drawing/2014/main" id="{8BAFF625-D3DD-464D-B405-84ACA7E6A525}"/>
              </a:ext>
            </a:extLst>
          </p:cNvPr>
          <p:cNvSpPr/>
          <p:nvPr/>
        </p:nvSpPr>
        <p:spPr>
          <a:xfrm>
            <a:off x="6232017" y="2438708"/>
            <a:ext cx="896241" cy="343442"/>
          </a:xfrm>
          <a:prstGeom prst="rect">
            <a:avLst/>
          </a:prstGeom>
          <a:noFill/>
          <a:ln>
            <a:noFill/>
          </a:ln>
        </p:spPr>
        <p:txBody>
          <a:bodyPr wrap="none" lIns="91440" tIns="45720" rIns="91440" bIns="45720">
            <a:noAutofit/>
          </a:bodyPr>
          <a:lstStyle/>
          <a:p>
            <a:pPr algn="ctr" rtl="0">
              <a:lnSpc>
                <a:spcPct val="107000"/>
              </a:lnSpc>
              <a:spcAft>
                <a:spcPts val="800"/>
              </a:spcAft>
            </a:pPr>
            <a:r>
              <a:rPr lang="en-US" sz="2000" kern="1200" dirty="0">
                <a:solidFill>
                  <a:srgbClr val="2F5496"/>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Vpeak,2</a:t>
            </a:r>
            <a:endParaRPr lang="en-US" sz="3200" dirty="0">
              <a:effectLst/>
              <a:latin typeface="Calibri" panose="020F0502020204030204" pitchFamily="34" charset="0"/>
              <a:ea typeface="Times New Roman" panose="02020603050405020304" pitchFamily="18" charset="0"/>
              <a:cs typeface="Arial" panose="020B0604020202020204" pitchFamily="34" charset="0"/>
            </a:endParaRPr>
          </a:p>
        </p:txBody>
      </p:sp>
      <p:sp>
        <p:nvSpPr>
          <p:cNvPr id="9" name="Rectangle 15">
            <a:extLst>
              <a:ext uri="{FF2B5EF4-FFF2-40B4-BE49-F238E27FC236}">
                <a16:creationId xmlns:a16="http://schemas.microsoft.com/office/drawing/2014/main" id="{F93D97D7-DFC2-4686-ACE9-FDE6F57989DF}"/>
              </a:ext>
            </a:extLst>
          </p:cNvPr>
          <p:cNvSpPr/>
          <p:nvPr/>
        </p:nvSpPr>
        <p:spPr>
          <a:xfrm>
            <a:off x="5268359" y="2446900"/>
            <a:ext cx="963658" cy="385684"/>
          </a:xfrm>
          <a:prstGeom prst="rect">
            <a:avLst/>
          </a:prstGeom>
          <a:noFill/>
          <a:ln>
            <a:noFill/>
          </a:ln>
        </p:spPr>
        <p:txBody>
          <a:bodyPr wrap="none" lIns="91440" tIns="45720" rIns="91440" bIns="45720">
            <a:noAutofit/>
          </a:bodyPr>
          <a:lstStyle/>
          <a:p>
            <a:pPr algn="ctr" rtl="0">
              <a:lnSpc>
                <a:spcPct val="107000"/>
              </a:lnSpc>
              <a:spcAft>
                <a:spcPts val="800"/>
              </a:spcAft>
            </a:pPr>
            <a:r>
              <a:rPr lang="en-US" sz="2000" kern="1200" dirty="0">
                <a:solidFill>
                  <a:srgbClr val="9CDCCD"/>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Vpeak,1</a:t>
            </a:r>
            <a:endParaRPr lang="en-US" sz="2800" dirty="0">
              <a:effectLst/>
              <a:latin typeface="Calibri" panose="020F0502020204030204" pitchFamily="34" charset="0"/>
              <a:ea typeface="Times New Roman" panose="02020603050405020304" pitchFamily="18" charset="0"/>
              <a:cs typeface="Arial" panose="020B0604020202020204" pitchFamily="34" charset="0"/>
            </a:endParaRPr>
          </a:p>
          <a:p>
            <a:pPr algn="ctr">
              <a:lnSpc>
                <a:spcPct val="107000"/>
              </a:lnSpc>
              <a:spcAft>
                <a:spcPts val="800"/>
              </a:spcAft>
            </a:pPr>
            <a:r>
              <a:rPr lang="en-US" sz="100" dirty="0">
                <a:solidFill>
                  <a:srgbClr val="00B0F0"/>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10" name="מחבר חץ ישר 9">
            <a:extLst>
              <a:ext uri="{FF2B5EF4-FFF2-40B4-BE49-F238E27FC236}">
                <a16:creationId xmlns:a16="http://schemas.microsoft.com/office/drawing/2014/main" id="{B1195AEE-0393-4607-9FBC-8EC27E4523FD}"/>
              </a:ext>
            </a:extLst>
          </p:cNvPr>
          <p:cNvCxnSpPr>
            <a:cxnSpLocks/>
          </p:cNvCxnSpPr>
          <p:nvPr/>
        </p:nvCxnSpPr>
        <p:spPr>
          <a:xfrm>
            <a:off x="4914832" y="3879206"/>
            <a:ext cx="962326" cy="0"/>
          </a:xfrm>
          <a:prstGeom prst="straightConnector1">
            <a:avLst/>
          </a:prstGeom>
          <a:ln>
            <a:solidFill>
              <a:srgbClr val="6DC3A8"/>
            </a:solidFill>
            <a:tailEnd type="triangle"/>
          </a:ln>
        </p:spPr>
        <p:style>
          <a:lnRef idx="2">
            <a:schemeClr val="accent5"/>
          </a:lnRef>
          <a:fillRef idx="0">
            <a:schemeClr val="accent5"/>
          </a:fillRef>
          <a:effectRef idx="1">
            <a:schemeClr val="accent5"/>
          </a:effectRef>
          <a:fontRef idx="minor">
            <a:schemeClr val="tx1"/>
          </a:fontRef>
        </p:style>
      </p:cxnSp>
      <p:cxnSp>
        <p:nvCxnSpPr>
          <p:cNvPr id="11" name="מחבר חץ ישר 10">
            <a:extLst>
              <a:ext uri="{FF2B5EF4-FFF2-40B4-BE49-F238E27FC236}">
                <a16:creationId xmlns:a16="http://schemas.microsoft.com/office/drawing/2014/main" id="{E562F5C6-1902-4418-A64F-3B1D187AAE56}"/>
              </a:ext>
            </a:extLst>
          </p:cNvPr>
          <p:cNvCxnSpPr>
            <a:cxnSpLocks/>
          </p:cNvCxnSpPr>
          <p:nvPr/>
        </p:nvCxnSpPr>
        <p:spPr>
          <a:xfrm>
            <a:off x="5664200" y="2019300"/>
            <a:ext cx="0" cy="405203"/>
          </a:xfrm>
          <a:prstGeom prst="straightConnector1">
            <a:avLst/>
          </a:prstGeom>
          <a:ln>
            <a:solidFill>
              <a:srgbClr val="6DC3A8"/>
            </a:solidFill>
            <a:tailEnd type="triangle"/>
          </a:ln>
        </p:spPr>
        <p:style>
          <a:lnRef idx="2">
            <a:schemeClr val="accent5"/>
          </a:lnRef>
          <a:fillRef idx="0">
            <a:schemeClr val="accent5"/>
          </a:fillRef>
          <a:effectRef idx="1">
            <a:schemeClr val="accent5"/>
          </a:effectRef>
          <a:fontRef idx="minor">
            <a:schemeClr val="tx1"/>
          </a:fontRef>
        </p:style>
      </p:cxnSp>
      <p:cxnSp>
        <p:nvCxnSpPr>
          <p:cNvPr id="12" name="מחבר חץ ישר 11">
            <a:extLst>
              <a:ext uri="{FF2B5EF4-FFF2-40B4-BE49-F238E27FC236}">
                <a16:creationId xmlns:a16="http://schemas.microsoft.com/office/drawing/2014/main" id="{FB38579B-0997-4C79-A733-37A4266B8E98}"/>
              </a:ext>
            </a:extLst>
          </p:cNvPr>
          <p:cNvCxnSpPr>
            <a:cxnSpLocks/>
          </p:cNvCxnSpPr>
          <p:nvPr/>
        </p:nvCxnSpPr>
        <p:spPr>
          <a:xfrm>
            <a:off x="5084882" y="3429000"/>
            <a:ext cx="792276" cy="0"/>
          </a:xfrm>
          <a:prstGeom prst="straightConnector1">
            <a:avLst/>
          </a:prstGeom>
          <a:ln>
            <a:solidFill>
              <a:schemeClr val="accent1">
                <a:lumMod val="75000"/>
              </a:schemeClr>
            </a:solidFill>
            <a:tailEnd type="triangle"/>
          </a:ln>
        </p:spPr>
        <p:style>
          <a:lnRef idx="2">
            <a:schemeClr val="accent5"/>
          </a:lnRef>
          <a:fillRef idx="0">
            <a:schemeClr val="accent5"/>
          </a:fillRef>
          <a:effectRef idx="1">
            <a:schemeClr val="accent5"/>
          </a:effectRef>
          <a:fontRef idx="minor">
            <a:schemeClr val="tx1"/>
          </a:fontRef>
        </p:style>
      </p:cxnSp>
      <p:cxnSp>
        <p:nvCxnSpPr>
          <p:cNvPr id="13" name="מחבר חץ ישר 12">
            <a:extLst>
              <a:ext uri="{FF2B5EF4-FFF2-40B4-BE49-F238E27FC236}">
                <a16:creationId xmlns:a16="http://schemas.microsoft.com/office/drawing/2014/main" id="{708E365C-A14D-421D-86D5-00D4ADAEAFF9}"/>
              </a:ext>
            </a:extLst>
          </p:cNvPr>
          <p:cNvCxnSpPr>
            <a:cxnSpLocks/>
          </p:cNvCxnSpPr>
          <p:nvPr/>
        </p:nvCxnSpPr>
        <p:spPr>
          <a:xfrm>
            <a:off x="6358689" y="1968818"/>
            <a:ext cx="99261" cy="557839"/>
          </a:xfrm>
          <a:prstGeom prst="straightConnector1">
            <a:avLst/>
          </a:prstGeom>
          <a:ln>
            <a:solidFill>
              <a:schemeClr val="accent1">
                <a:lumMod val="75000"/>
              </a:schemeClr>
            </a:solidFill>
            <a:tailEnd type="triangle"/>
          </a:ln>
        </p:spPr>
        <p:style>
          <a:lnRef idx="2">
            <a:schemeClr val="accent5"/>
          </a:lnRef>
          <a:fillRef idx="0">
            <a:schemeClr val="accent5"/>
          </a:fillRef>
          <a:effectRef idx="1">
            <a:schemeClr val="accent5"/>
          </a:effectRef>
          <a:fontRef idx="minor">
            <a:schemeClr val="tx1"/>
          </a:fontRef>
        </p:style>
      </p:cxnSp>
      <mc:AlternateContent xmlns:mc="http://schemas.openxmlformats.org/markup-compatibility/2006">
        <mc:Choice xmlns:a14="http://schemas.microsoft.com/office/drawing/2010/main" Requires="a14">
          <p:sp>
            <p:nvSpPr>
              <p:cNvPr id="31" name="מלבן 30">
                <a:extLst>
                  <a:ext uri="{FF2B5EF4-FFF2-40B4-BE49-F238E27FC236}">
                    <a16:creationId xmlns:a16="http://schemas.microsoft.com/office/drawing/2014/main" id="{9D894783-6687-4EDB-B560-F27DE60A5E75}"/>
                  </a:ext>
                </a:extLst>
              </p:cNvPr>
              <p:cNvSpPr/>
              <p:nvPr/>
            </p:nvSpPr>
            <p:spPr>
              <a:xfrm>
                <a:off x="101600" y="1557441"/>
                <a:ext cx="3390901" cy="3693319"/>
              </a:xfrm>
              <a:prstGeom prst="rect">
                <a:avLst/>
              </a:prstGeom>
            </p:spPr>
            <p:txBody>
              <a:bodyPr wrap="square">
                <a:spAutoFit/>
              </a:bodyPr>
              <a:lstStyle/>
              <a:p>
                <a:r>
                  <a:rPr lang="en-US" dirty="0">
                    <a:ln w="0"/>
                    <a:effectLst>
                      <a:outerShdw blurRad="38100" dist="19050" dir="2700000" algn="tl" rotWithShape="0">
                        <a:schemeClr val="dk1">
                          <a:alpha val="40000"/>
                        </a:schemeClr>
                      </a:outerShdw>
                    </a:effectLst>
                    <a:latin typeface="Bahnschrift Light Condensed" panose="020B0502040204020203" pitchFamily="34" charset="0"/>
                  </a:rPr>
                  <a:t>- This test checks what the minimum pulse width that the circuit can detects before the input voltage fall. </a:t>
                </a:r>
              </a:p>
              <a:p>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r>
                  <a:rPr lang="en-US" dirty="0">
                    <a:ln w="0"/>
                    <a:effectLst>
                      <a:outerShdw blurRad="38100" dist="19050" dir="2700000" algn="tl" rotWithShape="0">
                        <a:schemeClr val="dk1">
                          <a:alpha val="40000"/>
                        </a:schemeClr>
                      </a:outerShdw>
                    </a:effectLst>
                    <a:latin typeface="Bahnschrift Light Condensed" panose="020B0502040204020203" pitchFamily="34" charset="0"/>
                  </a:rPr>
                  <a:t>Cout= 20pF.</a:t>
                </a:r>
              </a:p>
              <a:p>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pPr marL="285750" indent="-285750">
                  <a:buFontTx/>
                  <a:buChar char="-"/>
                </a:pPr>
                <a:r>
                  <a:rPr lang="en-US" dirty="0">
                    <a:ln w="0"/>
                    <a:effectLst>
                      <a:outerShdw blurRad="38100" dist="19050" dir="2700000" algn="tl" rotWithShape="0">
                        <a:schemeClr val="dk1">
                          <a:alpha val="40000"/>
                        </a:schemeClr>
                      </a:outerShdw>
                    </a:effectLst>
                    <a:latin typeface="Bahnschrift Light Condensed" panose="020B0502040204020203" pitchFamily="34" charset="0"/>
                  </a:rPr>
                  <a:t>We check several width rectangular input( Vpulse)   and found that</a:t>
                </a:r>
              </a:p>
              <a:p>
                <a14:m>
                  <m:oMath xmlns:m="http://schemas.openxmlformats.org/officeDocument/2006/math">
                    <m:r>
                      <a:rPr lang="en-US" b="0" i="1" smtClean="0">
                        <a:latin typeface="Cambria Math" panose="02040503050406030204" pitchFamily="18" charset="0"/>
                      </a:rPr>
                      <m:t>𝑀𝑖𝑛</m:t>
                    </m:r>
                    <m:r>
                      <a:rPr lang="en-US" b="0" i="1" smtClean="0">
                        <a:latin typeface="Cambria Math" panose="02040503050406030204" pitchFamily="18" charset="0"/>
                      </a:rPr>
                      <m:t> </m:t>
                    </m:r>
                    <m:r>
                      <a:rPr lang="en-US" i="1">
                        <a:latin typeface="Cambria Math" panose="02040503050406030204" pitchFamily="18" charset="0"/>
                      </a:rPr>
                      <m:t>𝑝𝑢𝑙𝑠𝑒</m:t>
                    </m:r>
                    <m:r>
                      <a:rPr lang="en-US" i="1">
                        <a:latin typeface="Cambria Math" panose="02040503050406030204" pitchFamily="18" charset="0"/>
                      </a:rPr>
                      <m:t> </m:t>
                    </m:r>
                    <m:r>
                      <a:rPr lang="en-US" i="1">
                        <a:latin typeface="Cambria Math" panose="02040503050406030204" pitchFamily="18" charset="0"/>
                      </a:rPr>
                      <m:t>𝑤𝑖𝑑𝑡</m:t>
                    </m:r>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11</m:t>
                    </m:r>
                    <m:r>
                      <a:rPr lang="en-US" i="1">
                        <a:latin typeface="Cambria Math" panose="02040503050406030204" pitchFamily="18" charset="0"/>
                      </a:rPr>
                      <m:t>[</m:t>
                    </m:r>
                    <m:r>
                      <a:rPr lang="en-US" i="1">
                        <a:latin typeface="Cambria Math" panose="02040503050406030204" pitchFamily="18" charset="0"/>
                      </a:rPr>
                      <m:t>𝜇</m:t>
                    </m:r>
                    <m:r>
                      <a:rPr lang="en-US" i="1">
                        <a:latin typeface="Cambria Math" panose="02040503050406030204" pitchFamily="18" charset="0"/>
                      </a:rPr>
                      <m:t>𝑆𝑒𝑐</m:t>
                    </m:r>
                    <m:r>
                      <a:rPr lang="en-US" i="1">
                        <a:latin typeface="Cambria Math" panose="02040503050406030204" pitchFamily="18" charset="0"/>
                      </a:rPr>
                      <m:t>]</m:t>
                    </m:r>
                  </m:oMath>
                </a14:m>
                <a:r>
                  <a:rPr lang="en-US" dirty="0">
                    <a:ln w="0"/>
                    <a:effectLst>
                      <a:outerShdw blurRad="38100" dist="19050" dir="2700000" algn="tl" rotWithShape="0">
                        <a:schemeClr val="dk1">
                          <a:alpha val="40000"/>
                        </a:schemeClr>
                      </a:outerShdw>
                    </a:effectLst>
                    <a:latin typeface="Bahnschrift Light Condensed" panose="020B0502040204020203" pitchFamily="34" charset="0"/>
                  </a:rPr>
                  <a:t>.  </a:t>
                </a:r>
              </a:p>
              <a:p>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p:txBody>
          </p:sp>
        </mc:Choice>
        <mc:Fallback>
          <p:sp>
            <p:nvSpPr>
              <p:cNvPr id="31" name="מלבן 30">
                <a:extLst>
                  <a:ext uri="{FF2B5EF4-FFF2-40B4-BE49-F238E27FC236}">
                    <a16:creationId xmlns:a16="http://schemas.microsoft.com/office/drawing/2014/main" id="{9D894783-6687-4EDB-B560-F27DE60A5E75}"/>
                  </a:ext>
                </a:extLst>
              </p:cNvPr>
              <p:cNvSpPr>
                <a:spLocks noRot="1" noChangeAspect="1" noMove="1" noResize="1" noEditPoints="1" noAdjustHandles="1" noChangeArrowheads="1" noChangeShapeType="1" noTextEdit="1"/>
              </p:cNvSpPr>
              <p:nvPr/>
            </p:nvSpPr>
            <p:spPr>
              <a:xfrm>
                <a:off x="101600" y="1557441"/>
                <a:ext cx="3390901" cy="3693319"/>
              </a:xfrm>
              <a:prstGeom prst="rect">
                <a:avLst/>
              </a:prstGeom>
              <a:blipFill>
                <a:blip r:embed="rId4"/>
                <a:stretch>
                  <a:fillRect l="-1799" t="-1155"/>
                </a:stretch>
              </a:blipFill>
            </p:spPr>
            <p:txBody>
              <a:bodyPr/>
              <a:lstStyle/>
              <a:p>
                <a:r>
                  <a:rPr lang="he-IL">
                    <a:noFill/>
                  </a:rPr>
                  <a:t> </a:t>
                </a:r>
              </a:p>
            </p:txBody>
          </p:sp>
        </mc:Fallback>
      </mc:AlternateContent>
    </p:spTree>
    <p:extLst>
      <p:ext uri="{BB962C8B-B14F-4D97-AF65-F5344CB8AC3E}">
        <p14:creationId xmlns:p14="http://schemas.microsoft.com/office/powerpoint/2010/main" val="25363814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כותרת תחתונה 1">
            <a:extLst>
              <a:ext uri="{FF2B5EF4-FFF2-40B4-BE49-F238E27FC236}">
                <a16:creationId xmlns:a16="http://schemas.microsoft.com/office/drawing/2014/main" id="{2210BB7A-B18A-448C-9D17-235D3BDC1426}"/>
              </a:ext>
            </a:extLst>
          </p:cNvPr>
          <p:cNvSpPr>
            <a:spLocks noGrp="1"/>
          </p:cNvSpPr>
          <p:nvPr>
            <p:ph type="ftr" sz="quarter" idx="11"/>
          </p:nvPr>
        </p:nvSpPr>
        <p:spPr>
          <a:xfrm>
            <a:off x="4364107" y="6452199"/>
            <a:ext cx="4114800" cy="365125"/>
          </a:xfrm>
        </p:spPr>
        <p:txBody>
          <a:bodyPr/>
          <a:lstStyle/>
          <a:p>
            <a:r>
              <a:rPr lang="en-US" sz="1800" dirty="0"/>
              <a:t>42</a:t>
            </a:r>
            <a:endParaRPr lang="he-IL" sz="1800" dirty="0"/>
          </a:p>
        </p:txBody>
      </p:sp>
      <p:sp>
        <p:nvSpPr>
          <p:cNvPr id="4" name="Rectangle 9">
            <a:extLst>
              <a:ext uri="{FF2B5EF4-FFF2-40B4-BE49-F238E27FC236}">
                <a16:creationId xmlns:a16="http://schemas.microsoft.com/office/drawing/2014/main" id="{A8372215-06B7-446C-9A79-FBA09D33CB64}"/>
              </a:ext>
            </a:extLst>
          </p:cNvPr>
          <p:cNvSpPr/>
          <p:nvPr/>
        </p:nvSpPr>
        <p:spPr>
          <a:xfrm>
            <a:off x="2299182" y="75518"/>
            <a:ext cx="7318607" cy="1323439"/>
          </a:xfrm>
          <a:prstGeom prst="rect">
            <a:avLst/>
          </a:prstGeom>
          <a:noFill/>
        </p:spPr>
        <p:txBody>
          <a:bodyPr wrap="none" lIns="91440" tIns="45720" rIns="91440" bIns="45720">
            <a:spAutoFit/>
          </a:bodyPr>
          <a:lstStyle/>
          <a:p>
            <a:pPr algn="ctr"/>
            <a:r>
              <a:rPr lang="en-US" sz="4000" dirty="0">
                <a:ln w="0"/>
                <a:effectLst>
                  <a:outerShdw blurRad="38100" dist="19050" dir="2700000" algn="tl" rotWithShape="0">
                    <a:schemeClr val="dk1">
                      <a:alpha val="40000"/>
                    </a:schemeClr>
                  </a:outerShdw>
                </a:effectLst>
                <a:latin typeface="Bahnschrift Light Condensed" panose="020B0502040204020203" pitchFamily="34" charset="0"/>
              </a:rPr>
              <a:t>Test 4- Max frequency that </a:t>
            </a:r>
          </a:p>
          <a:p>
            <a:pPr algn="ctr"/>
            <a:r>
              <a:rPr lang="en-US" sz="4000" dirty="0">
                <a:ln w="0"/>
                <a:effectLst>
                  <a:outerShdw blurRad="38100" dist="19050" dir="2700000" algn="tl" rotWithShape="0">
                    <a:schemeClr val="dk1">
                      <a:alpha val="40000"/>
                    </a:schemeClr>
                  </a:outerShdw>
                </a:effectLst>
                <a:latin typeface="Bahnschrift Light Condensed" panose="020B0502040204020203" pitchFamily="34" charset="0"/>
              </a:rPr>
              <a:t>Can be detected at the first period</a:t>
            </a:r>
          </a:p>
        </p:txBody>
      </p:sp>
      <p:pic>
        <p:nvPicPr>
          <p:cNvPr id="5" name="תמונה 4">
            <a:extLst>
              <a:ext uri="{FF2B5EF4-FFF2-40B4-BE49-F238E27FC236}">
                <a16:creationId xmlns:a16="http://schemas.microsoft.com/office/drawing/2014/main" id="{8F6C8E8B-8205-4466-8213-0F131FF0640C}"/>
              </a:ext>
            </a:extLst>
          </p:cNvPr>
          <p:cNvPicPr/>
          <p:nvPr/>
        </p:nvPicPr>
        <p:blipFill rotWithShape="1">
          <a:blip r:embed="rId3" cstate="print">
            <a:extLst>
              <a:ext uri="{28A0092B-C50C-407E-A947-70E740481C1C}">
                <a14:useLocalDpi xmlns:a14="http://schemas.microsoft.com/office/drawing/2010/main" val="0"/>
              </a:ext>
            </a:extLst>
          </a:blip>
          <a:srcRect l="904" t="2349" b="911"/>
          <a:stretch/>
        </p:blipFill>
        <p:spPr bwMode="auto">
          <a:xfrm>
            <a:off x="3481200" y="1720696"/>
            <a:ext cx="8127704" cy="4731503"/>
          </a:xfrm>
          <a:prstGeom prst="rect">
            <a:avLst/>
          </a:prstGeom>
          <a:noFill/>
          <a:ln>
            <a:noFill/>
          </a:ln>
          <a:extLst>
            <a:ext uri="{53640926-AAD7-44D8-BBD7-CCE9431645EC}">
              <a14:shadowObscured xmlns:a14="http://schemas.microsoft.com/office/drawing/2010/main"/>
            </a:ext>
          </a:extLst>
        </p:spPr>
      </p:pic>
      <p:pic>
        <p:nvPicPr>
          <p:cNvPr id="6" name="תמונה 5">
            <a:extLst>
              <a:ext uri="{FF2B5EF4-FFF2-40B4-BE49-F238E27FC236}">
                <a16:creationId xmlns:a16="http://schemas.microsoft.com/office/drawing/2014/main" id="{51CF2C48-2EDA-4525-8353-5F219EA1352A}"/>
              </a:ext>
            </a:extLst>
          </p:cNvPr>
          <p:cNvPicPr/>
          <p:nvPr/>
        </p:nvPicPr>
        <p:blipFill rotWithShape="1">
          <a:blip r:embed="rId4">
            <a:extLst>
              <a:ext uri="{28A0092B-C50C-407E-A947-70E740481C1C}">
                <a14:useLocalDpi xmlns:a14="http://schemas.microsoft.com/office/drawing/2010/main" val="0"/>
              </a:ext>
            </a:extLst>
          </a:blip>
          <a:srcRect l="37975" t="14018"/>
          <a:stretch/>
        </p:blipFill>
        <p:spPr bwMode="auto">
          <a:xfrm>
            <a:off x="6270754" y="3488536"/>
            <a:ext cx="4416305" cy="2125990"/>
          </a:xfrm>
          <a:prstGeom prst="rect">
            <a:avLst/>
          </a:prstGeom>
          <a:noFill/>
          <a:ln>
            <a:noFill/>
          </a:ln>
          <a:extLst>
            <a:ext uri="{53640926-AAD7-44D8-BBD7-CCE9431645EC}">
              <a14:shadowObscured xmlns:a14="http://schemas.microsoft.com/office/drawing/2010/main"/>
            </a:ext>
          </a:extLst>
        </p:spPr>
      </p:pic>
      <p:cxnSp>
        <p:nvCxnSpPr>
          <p:cNvPr id="7" name="מחבר חץ ישר 6">
            <a:extLst>
              <a:ext uri="{FF2B5EF4-FFF2-40B4-BE49-F238E27FC236}">
                <a16:creationId xmlns:a16="http://schemas.microsoft.com/office/drawing/2014/main" id="{3DC13785-E018-4A87-8E5F-7811BB66D023}"/>
              </a:ext>
            </a:extLst>
          </p:cNvPr>
          <p:cNvCxnSpPr>
            <a:cxnSpLocks/>
          </p:cNvCxnSpPr>
          <p:nvPr/>
        </p:nvCxnSpPr>
        <p:spPr>
          <a:xfrm>
            <a:off x="5565913" y="2650863"/>
            <a:ext cx="1149291" cy="1149612"/>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Rectangle 15">
            <a:extLst>
              <a:ext uri="{FF2B5EF4-FFF2-40B4-BE49-F238E27FC236}">
                <a16:creationId xmlns:a16="http://schemas.microsoft.com/office/drawing/2014/main" id="{CBD05A6A-9635-4E4D-821C-318A2BF1AFF6}"/>
              </a:ext>
            </a:extLst>
          </p:cNvPr>
          <p:cNvSpPr/>
          <p:nvPr/>
        </p:nvSpPr>
        <p:spPr>
          <a:xfrm>
            <a:off x="7556947" y="5180246"/>
            <a:ext cx="650398" cy="337951"/>
          </a:xfrm>
          <a:prstGeom prst="rect">
            <a:avLst/>
          </a:prstGeom>
          <a:noFill/>
          <a:ln>
            <a:noFill/>
          </a:ln>
        </p:spPr>
        <p:txBody>
          <a:bodyPr wrap="none" lIns="91440" tIns="45720" rIns="91440" bIns="45720">
            <a:noAutofit/>
          </a:bodyPr>
          <a:lstStyle/>
          <a:p>
            <a:pPr algn="ctr" rtl="0">
              <a:lnSpc>
                <a:spcPct val="107000"/>
              </a:lnSpc>
              <a:spcAft>
                <a:spcPts val="800"/>
              </a:spcAft>
            </a:pPr>
            <a:r>
              <a:rPr lang="en-US" sz="1400" kern="1200" dirty="0">
                <a:solidFill>
                  <a:srgbClr val="FF0000"/>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Vin,1</a:t>
            </a:r>
            <a:endParaRPr lang="en-US" sz="1400" dirty="0">
              <a:effectLst/>
              <a:latin typeface="Calibri" panose="020F0502020204030204" pitchFamily="34" charset="0"/>
              <a:ea typeface="Times New Roman" panose="02020603050405020304" pitchFamily="18" charset="0"/>
              <a:cs typeface="Arial" panose="020B0604020202020204" pitchFamily="34" charset="0"/>
            </a:endParaRPr>
          </a:p>
          <a:p>
            <a:pPr algn="ctr" rtl="0">
              <a:lnSpc>
                <a:spcPct val="107000"/>
              </a:lnSpc>
              <a:spcAft>
                <a:spcPts val="800"/>
              </a:spcAft>
            </a:pPr>
            <a:r>
              <a:rPr lang="en-US" sz="100" dirty="0">
                <a:solidFill>
                  <a:srgbClr val="00B0F0"/>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sp>
        <p:nvSpPr>
          <p:cNvPr id="9" name="Rectangle 15">
            <a:extLst>
              <a:ext uri="{FF2B5EF4-FFF2-40B4-BE49-F238E27FC236}">
                <a16:creationId xmlns:a16="http://schemas.microsoft.com/office/drawing/2014/main" id="{BBDAFDC0-A459-4350-92A4-2F8C65FA06B9}"/>
              </a:ext>
            </a:extLst>
          </p:cNvPr>
          <p:cNvSpPr/>
          <p:nvPr/>
        </p:nvSpPr>
        <p:spPr>
          <a:xfrm>
            <a:off x="7499162" y="4782754"/>
            <a:ext cx="650398" cy="282760"/>
          </a:xfrm>
          <a:prstGeom prst="rect">
            <a:avLst/>
          </a:prstGeom>
          <a:noFill/>
          <a:ln>
            <a:noFill/>
          </a:ln>
        </p:spPr>
        <p:txBody>
          <a:bodyPr wrap="none" lIns="91440" tIns="45720" rIns="91440" bIns="45720">
            <a:noAutofit/>
          </a:bodyPr>
          <a:lstStyle/>
          <a:p>
            <a:pPr algn="ctr" rtl="0">
              <a:lnSpc>
                <a:spcPct val="107000"/>
              </a:lnSpc>
              <a:spcAft>
                <a:spcPts val="800"/>
              </a:spcAft>
            </a:pPr>
            <a:r>
              <a:rPr lang="en-US" sz="1400" kern="1200" dirty="0">
                <a:solidFill>
                  <a:srgbClr val="00B0F0"/>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Vin,2</a:t>
            </a:r>
            <a:endParaRPr lang="en-US" sz="1400" dirty="0">
              <a:effectLst/>
              <a:latin typeface="Calibri" panose="020F0502020204030204" pitchFamily="34" charset="0"/>
              <a:ea typeface="Times New Roman" panose="02020603050405020304" pitchFamily="18" charset="0"/>
              <a:cs typeface="Arial" panose="020B0604020202020204" pitchFamily="34" charset="0"/>
            </a:endParaRPr>
          </a:p>
        </p:txBody>
      </p:sp>
      <p:sp>
        <p:nvSpPr>
          <p:cNvPr id="10" name="Rectangle 15">
            <a:extLst>
              <a:ext uri="{FF2B5EF4-FFF2-40B4-BE49-F238E27FC236}">
                <a16:creationId xmlns:a16="http://schemas.microsoft.com/office/drawing/2014/main" id="{C84B2493-958A-4948-A56F-C1B9AF1E8ED1}"/>
              </a:ext>
            </a:extLst>
          </p:cNvPr>
          <p:cNvSpPr/>
          <p:nvPr/>
        </p:nvSpPr>
        <p:spPr>
          <a:xfrm>
            <a:off x="7433122" y="4397764"/>
            <a:ext cx="650398" cy="282760"/>
          </a:xfrm>
          <a:prstGeom prst="rect">
            <a:avLst/>
          </a:prstGeom>
          <a:noFill/>
          <a:ln>
            <a:noFill/>
          </a:ln>
        </p:spPr>
        <p:txBody>
          <a:bodyPr wrap="none" lIns="91440" tIns="45720" rIns="91440" bIns="45720">
            <a:noAutofit/>
          </a:bodyPr>
          <a:lstStyle/>
          <a:p>
            <a:pPr algn="ctr" rtl="0">
              <a:lnSpc>
                <a:spcPct val="107000"/>
              </a:lnSpc>
              <a:spcAft>
                <a:spcPts val="800"/>
              </a:spcAft>
            </a:pPr>
            <a:r>
              <a:rPr lang="en-US" sz="1400" kern="1200" dirty="0">
                <a:solidFill>
                  <a:srgbClr val="002060"/>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Vin,3</a:t>
            </a:r>
            <a:endParaRPr lang="en-US" sz="1400" dirty="0">
              <a:effectLst/>
              <a:latin typeface="Calibri" panose="020F0502020204030204" pitchFamily="34" charset="0"/>
              <a:ea typeface="Times New Roman" panose="02020603050405020304" pitchFamily="18" charset="0"/>
              <a:cs typeface="Arial" panose="020B0604020202020204" pitchFamily="34" charset="0"/>
            </a:endParaRPr>
          </a:p>
          <a:p>
            <a:pPr algn="ctr" rtl="0">
              <a:lnSpc>
                <a:spcPct val="107000"/>
              </a:lnSpc>
              <a:spcAft>
                <a:spcPts val="800"/>
              </a:spcAft>
            </a:pPr>
            <a:r>
              <a:rPr lang="en-US" sz="100" dirty="0">
                <a:solidFill>
                  <a:srgbClr val="00B0F0"/>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mc:AlternateContent xmlns:mc="http://schemas.openxmlformats.org/markup-compatibility/2006">
        <mc:Choice xmlns:a14="http://schemas.microsoft.com/office/drawing/2010/main" Requires="a14">
          <p:sp>
            <p:nvSpPr>
              <p:cNvPr id="13" name="מלבן 12">
                <a:extLst>
                  <a:ext uri="{FF2B5EF4-FFF2-40B4-BE49-F238E27FC236}">
                    <a16:creationId xmlns:a16="http://schemas.microsoft.com/office/drawing/2014/main" id="{249804BA-9B9B-417A-A5E8-5F2F8FFB340D}"/>
                  </a:ext>
                </a:extLst>
              </p:cNvPr>
              <p:cNvSpPr/>
              <p:nvPr/>
            </p:nvSpPr>
            <p:spPr>
              <a:xfrm>
                <a:off x="129505" y="1720696"/>
                <a:ext cx="3351694" cy="4524315"/>
              </a:xfrm>
              <a:prstGeom prst="rect">
                <a:avLst/>
              </a:prstGeom>
            </p:spPr>
            <p:txBody>
              <a:bodyPr wrap="square">
                <a:spAutoFit/>
              </a:bodyPr>
              <a:lstStyle/>
              <a:p>
                <a:pPr algn="just"/>
                <a:r>
                  <a:rPr lang="en-US" dirty="0">
                    <a:ln w="0"/>
                    <a:effectLst>
                      <a:outerShdw blurRad="38100" dist="19050" dir="2700000" algn="tl" rotWithShape="0">
                        <a:schemeClr val="dk1">
                          <a:alpha val="40000"/>
                        </a:schemeClr>
                      </a:outerShdw>
                    </a:effectLst>
                    <a:latin typeface="Bahnschrift Light Condensed" panose="020B0502040204020203" pitchFamily="34" charset="0"/>
                  </a:rPr>
                  <a:t>- This</a:t>
                </a:r>
                <a:r>
                  <a:rPr lang="he-IL" dirty="0">
                    <a:ln w="0"/>
                    <a:effectLst>
                      <a:outerShdw blurRad="38100" dist="19050" dir="2700000" algn="tl" rotWithShape="0">
                        <a:schemeClr val="dk1">
                          <a:alpha val="40000"/>
                        </a:schemeClr>
                      </a:outerShdw>
                    </a:effectLst>
                    <a:latin typeface="Bahnschrift Light Condensed" panose="020B0502040204020203" pitchFamily="34" charset="0"/>
                  </a:rPr>
                  <a:t> </a:t>
                </a:r>
                <a:r>
                  <a:rPr lang="en-US" dirty="0">
                    <a:ln w="0"/>
                    <a:effectLst>
                      <a:outerShdw blurRad="38100" dist="19050" dir="2700000" algn="tl" rotWithShape="0">
                        <a:schemeClr val="dk1">
                          <a:alpha val="40000"/>
                        </a:schemeClr>
                      </a:outerShdw>
                    </a:effectLst>
                    <a:latin typeface="Bahnschrift Light Condensed" panose="020B0502040204020203" pitchFamily="34" charset="0"/>
                  </a:rPr>
                  <a:t>test checks the maximum</a:t>
                </a:r>
              </a:p>
              <a:p>
                <a:pPr algn="just"/>
                <a:r>
                  <a:rPr lang="en-US" dirty="0">
                    <a:ln w="0"/>
                    <a:effectLst>
                      <a:outerShdw blurRad="38100" dist="19050" dir="2700000" algn="tl" rotWithShape="0">
                        <a:schemeClr val="dk1">
                          <a:alpha val="40000"/>
                        </a:schemeClr>
                      </a:outerShdw>
                    </a:effectLst>
                    <a:latin typeface="Bahnschrift Light Condensed" panose="020B0502040204020203" pitchFamily="34" charset="0"/>
                  </a:rPr>
                  <a:t> frequency that can be detected  at the first period of sinusoidal input</a:t>
                </a:r>
              </a:p>
              <a:p>
                <a:pPr algn="just"/>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pPr algn="just"/>
                <a:r>
                  <a:rPr lang="en-US" dirty="0">
                    <a:ln w="0"/>
                    <a:effectLst>
                      <a:outerShdw blurRad="38100" dist="19050" dir="2700000" algn="tl" rotWithShape="0">
                        <a:schemeClr val="dk1">
                          <a:alpha val="40000"/>
                        </a:schemeClr>
                      </a:outerShdw>
                    </a:effectLst>
                    <a:latin typeface="Bahnschrift Light Condensed" panose="020B0502040204020203" pitchFamily="34" charset="0"/>
                  </a:rPr>
                  <a:t>- Test condition:</a:t>
                </a:r>
              </a:p>
              <a:p>
                <a:pPr algn="just"/>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𝑑𝑐</m:t>
                          </m:r>
                        </m:sub>
                      </m:sSub>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65</m:t>
                      </m:r>
                      <m:r>
                        <a:rPr lang="en-US" i="1">
                          <a:latin typeface="Cambria Math" panose="02040503050406030204" pitchFamily="18" charset="0"/>
                        </a:rPr>
                        <m:t>𝑉</m:t>
                      </m:r>
                    </m:oMath>
                  </m:oMathPara>
                </a14:m>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pPr algn="just"/>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𝑎𝑐</m:t>
                          </m:r>
                        </m:sub>
                      </m:sSub>
                      <m:r>
                        <a:rPr lang="en-US" i="1">
                          <a:latin typeface="Cambria Math" panose="02040503050406030204" pitchFamily="18" charset="0"/>
                        </a:rPr>
                        <m:t>=</m:t>
                      </m:r>
                      <m:r>
                        <a:rPr lang="en-US" i="1">
                          <a:latin typeface="Cambria Math" panose="02040503050406030204" pitchFamily="18" charset="0"/>
                        </a:rPr>
                        <m:t>80</m:t>
                      </m:r>
                      <m:r>
                        <a:rPr lang="en-US" i="1">
                          <a:latin typeface="Cambria Math" panose="02040503050406030204" pitchFamily="18" charset="0"/>
                        </a:rPr>
                        <m:t>𝑚𝑉</m:t>
                      </m:r>
                    </m:oMath>
                  </m:oMathPara>
                </a14:m>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pPr algn="just"/>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𝐸𝑟𝑟𝑜𝑟</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𝑖𝑛</m:t>
                              </m:r>
                            </m:sub>
                          </m:sSub>
                          <m:r>
                            <a:rPr lang="en-US" i="1">
                              <a:latin typeface="Cambria Math" panose="02040503050406030204" pitchFamily="18" charset="0"/>
                            </a:rPr>
                            <m:t>−</m:t>
                          </m:r>
                          <m:r>
                            <a:rPr lang="en-US" i="1">
                              <a:latin typeface="Cambria Math" panose="02040503050406030204" pitchFamily="18" charset="0"/>
                            </a:rPr>
                            <m:t>𝑉𝑝𝑒𝑎𝑘</m:t>
                          </m:r>
                        </m:e>
                      </m:d>
                      <m:r>
                        <a:rPr lang="en-US" i="1">
                          <a:latin typeface="Cambria Math" panose="02040503050406030204" pitchFamily="18" charset="0"/>
                        </a:rPr>
                        <m:t>=</m:t>
                      </m:r>
                      <m:r>
                        <a:rPr lang="en-US" i="1">
                          <a:latin typeface="Cambria Math" panose="02040503050406030204" pitchFamily="18" charset="0"/>
                        </a:rPr>
                        <m:t>10</m:t>
                      </m:r>
                      <m:r>
                        <a:rPr lang="en-US" i="1">
                          <a:latin typeface="Cambria Math" panose="02040503050406030204" pitchFamily="18" charset="0"/>
                        </a:rPr>
                        <m:t>𝑚𝑉</m:t>
                      </m:r>
                    </m:oMath>
                  </m:oMathPara>
                </a14:m>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pPr algn="just"/>
                <a:r>
                  <a:rPr lang="en-US" dirty="0">
                    <a:ln w="0"/>
                    <a:effectLst>
                      <a:outerShdw blurRad="38100" dist="19050" dir="2700000" algn="tl" rotWithShape="0">
                        <a:schemeClr val="dk1">
                          <a:alpha val="40000"/>
                        </a:schemeClr>
                      </a:outerShdw>
                    </a:effectLst>
                    <a:latin typeface="Bahnschrift Light Condensed" panose="020B0502040204020203" pitchFamily="34" charset="0"/>
                  </a:rPr>
                  <a:t>Cout= 20pF</a:t>
                </a:r>
              </a:p>
              <a:p>
                <a:pPr algn="just"/>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r>
                  <a:rPr lang="en-US" dirty="0">
                    <a:ln w="0"/>
                    <a:effectLst>
                      <a:outerShdw blurRad="38100" dist="19050" dir="2700000" algn="tl" rotWithShape="0">
                        <a:schemeClr val="dk1">
                          <a:alpha val="40000"/>
                        </a:schemeClr>
                      </a:outerShdw>
                    </a:effectLst>
                    <a:latin typeface="Bahnschrift Light Condensed" panose="020B0502040204020203" pitchFamily="34" charset="0"/>
                  </a:rPr>
                  <a:t>- Can see that </a:t>
                </a:r>
                <a14:m>
                  <m:oMath xmlns:m="http://schemas.openxmlformats.org/officeDocument/2006/math">
                    <m:sSub>
                      <m:sSubPr>
                        <m:ctrlPr>
                          <a:rPr lang="en-US" b="1" i="1" smtClean="0">
                            <a:latin typeface="Cambria Math" panose="02040503050406030204" pitchFamily="18" charset="0"/>
                          </a:rPr>
                        </m:ctrlPr>
                      </m:sSubPr>
                      <m:e>
                        <m:r>
                          <a:rPr lang="en-US" i="1">
                            <a:latin typeface="Cambria Math" panose="02040503050406030204" pitchFamily="18" charset="0"/>
                          </a:rPr>
                          <m:t>𝑓</m:t>
                        </m:r>
                      </m:e>
                      <m:sub>
                        <m:r>
                          <a:rPr lang="en-US" b="1" i="1" smtClean="0">
                            <a:latin typeface="Cambria Math" panose="02040503050406030204" pitchFamily="18" charset="0"/>
                          </a:rPr>
                          <m:t>𝒎𝒂𝒙</m:t>
                        </m:r>
                      </m:sub>
                    </m:sSub>
                    <m:r>
                      <a:rPr lang="en-US" b="1" i="1">
                        <a:latin typeface="Cambria Math" panose="02040503050406030204" pitchFamily="18" charset="0"/>
                      </a:rPr>
                      <m:t>𝟄</m:t>
                    </m:r>
                    <m:r>
                      <a:rPr lang="en-US" b="1" i="1">
                        <a:latin typeface="Cambria Math" panose="02040503050406030204" pitchFamily="18" charset="0"/>
                      </a:rPr>
                      <m:t>(</m:t>
                    </m:r>
                    <m:r>
                      <a:rPr lang="en-US" b="1" i="1">
                        <a:latin typeface="Cambria Math" panose="02040503050406030204" pitchFamily="18" charset="0"/>
                      </a:rPr>
                      <m:t>𝟏𝟐𝟓</m:t>
                    </m:r>
                    <m:r>
                      <a:rPr lang="en-US" b="1" i="1">
                        <a:latin typeface="Cambria Math" panose="02040503050406030204" pitchFamily="18" charset="0"/>
                      </a:rPr>
                      <m:t>𝒌𝑯𝒛</m:t>
                    </m:r>
                    <m:r>
                      <a:rPr lang="en-US" b="1" i="1">
                        <a:latin typeface="Cambria Math" panose="02040503050406030204" pitchFamily="18" charset="0"/>
                      </a:rPr>
                      <m:t>, </m:t>
                    </m:r>
                    <m:r>
                      <a:rPr lang="en-US" b="1" i="1">
                        <a:latin typeface="Cambria Math" panose="02040503050406030204" pitchFamily="18" charset="0"/>
                      </a:rPr>
                      <m:t>𝟏𝟓𝟎</m:t>
                    </m:r>
                    <m:r>
                      <a:rPr lang="en-US" b="1" i="1">
                        <a:latin typeface="Cambria Math" panose="02040503050406030204" pitchFamily="18" charset="0"/>
                      </a:rPr>
                      <m:t>𝒌𝑯𝒛</m:t>
                    </m:r>
                    <m:r>
                      <a:rPr lang="en-US" b="1" i="1">
                        <a:latin typeface="Cambria Math" panose="02040503050406030204" pitchFamily="18" charset="0"/>
                      </a:rPr>
                      <m:t>) </m:t>
                    </m:r>
                  </m:oMath>
                </a14:m>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pPr algn="just"/>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pPr algn="just"/>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pPr algn="just"/>
                <a:endParaRPr lang="he-IL" dirty="0"/>
              </a:p>
            </p:txBody>
          </p:sp>
        </mc:Choice>
        <mc:Fallback>
          <p:sp>
            <p:nvSpPr>
              <p:cNvPr id="13" name="מלבן 12">
                <a:extLst>
                  <a:ext uri="{FF2B5EF4-FFF2-40B4-BE49-F238E27FC236}">
                    <a16:creationId xmlns:a16="http://schemas.microsoft.com/office/drawing/2014/main" id="{249804BA-9B9B-417A-A5E8-5F2F8FFB340D}"/>
                  </a:ext>
                </a:extLst>
              </p:cNvPr>
              <p:cNvSpPr>
                <a:spLocks noRot="1" noChangeAspect="1" noMove="1" noResize="1" noEditPoints="1" noAdjustHandles="1" noChangeArrowheads="1" noChangeShapeType="1" noTextEdit="1"/>
              </p:cNvSpPr>
              <p:nvPr/>
            </p:nvSpPr>
            <p:spPr>
              <a:xfrm>
                <a:off x="129505" y="1720696"/>
                <a:ext cx="3351694" cy="4524315"/>
              </a:xfrm>
              <a:prstGeom prst="rect">
                <a:avLst/>
              </a:prstGeom>
              <a:blipFill>
                <a:blip r:embed="rId5"/>
                <a:stretch>
                  <a:fillRect l="-1818" t="-1078" r="-2182"/>
                </a:stretch>
              </a:blipFill>
            </p:spPr>
            <p:txBody>
              <a:bodyPr/>
              <a:lstStyle/>
              <a:p>
                <a:r>
                  <a:rPr lang="he-IL">
                    <a:noFill/>
                  </a:rPr>
                  <a:t> </a:t>
                </a:r>
              </a:p>
            </p:txBody>
          </p:sp>
        </mc:Fallback>
      </mc:AlternateContent>
    </p:spTree>
    <p:extLst>
      <p:ext uri="{BB962C8B-B14F-4D97-AF65-F5344CB8AC3E}">
        <p14:creationId xmlns:p14="http://schemas.microsoft.com/office/powerpoint/2010/main" val="28598446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כותרת תחתונה 1">
            <a:extLst>
              <a:ext uri="{FF2B5EF4-FFF2-40B4-BE49-F238E27FC236}">
                <a16:creationId xmlns:a16="http://schemas.microsoft.com/office/drawing/2014/main" id="{2210BB7A-B18A-448C-9D17-235D3BDC1426}"/>
              </a:ext>
            </a:extLst>
          </p:cNvPr>
          <p:cNvSpPr>
            <a:spLocks noGrp="1"/>
          </p:cNvSpPr>
          <p:nvPr>
            <p:ph type="ftr" sz="quarter" idx="11"/>
          </p:nvPr>
        </p:nvSpPr>
        <p:spPr>
          <a:xfrm>
            <a:off x="1843685" y="6492875"/>
            <a:ext cx="4114800" cy="365125"/>
          </a:xfrm>
        </p:spPr>
        <p:txBody>
          <a:bodyPr/>
          <a:lstStyle/>
          <a:p>
            <a:r>
              <a:rPr lang="en-US" sz="1800" dirty="0"/>
              <a:t>43</a:t>
            </a:r>
            <a:endParaRPr lang="he-IL" sz="1800" dirty="0"/>
          </a:p>
        </p:txBody>
      </p:sp>
      <p:pic>
        <p:nvPicPr>
          <p:cNvPr id="4" name="תמונה 3">
            <a:extLst>
              <a:ext uri="{FF2B5EF4-FFF2-40B4-BE49-F238E27FC236}">
                <a16:creationId xmlns:a16="http://schemas.microsoft.com/office/drawing/2014/main" id="{C4B80221-04EE-40F5-B58E-D03DA5A8922E}"/>
              </a:ext>
            </a:extLst>
          </p:cNvPr>
          <p:cNvPicPr/>
          <p:nvPr/>
        </p:nvPicPr>
        <p:blipFill rotWithShape="1">
          <a:blip r:embed="rId3">
            <a:extLst>
              <a:ext uri="{28A0092B-C50C-407E-A947-70E740481C1C}">
                <a14:useLocalDpi xmlns:a14="http://schemas.microsoft.com/office/drawing/2010/main" val="0"/>
              </a:ext>
            </a:extLst>
          </a:blip>
          <a:srcRect t="4676"/>
          <a:stretch/>
        </p:blipFill>
        <p:spPr bwMode="auto">
          <a:xfrm>
            <a:off x="4214190" y="1398956"/>
            <a:ext cx="7583455" cy="5459043"/>
          </a:xfrm>
          <a:prstGeom prst="rect">
            <a:avLst/>
          </a:prstGeom>
          <a:noFill/>
          <a:ln>
            <a:noFill/>
          </a:ln>
          <a:extLst>
            <a:ext uri="{53640926-AAD7-44D8-BBD7-CCE9431645EC}">
              <a14:shadowObscured xmlns:a14="http://schemas.microsoft.com/office/drawing/2010/main"/>
            </a:ext>
          </a:extLst>
        </p:spPr>
      </p:pic>
      <p:pic>
        <p:nvPicPr>
          <p:cNvPr id="5" name="תמונה 4">
            <a:extLst>
              <a:ext uri="{FF2B5EF4-FFF2-40B4-BE49-F238E27FC236}">
                <a16:creationId xmlns:a16="http://schemas.microsoft.com/office/drawing/2014/main" id="{4E011BB8-90BE-44DA-A25E-4A0093E364B3}"/>
              </a:ext>
            </a:extLst>
          </p:cNvPr>
          <p:cNvPicPr/>
          <p:nvPr/>
        </p:nvPicPr>
        <p:blipFill rotWithShape="1">
          <a:blip r:embed="rId4" cstate="print">
            <a:extLst>
              <a:ext uri="{28A0092B-C50C-407E-A947-70E740481C1C}">
                <a14:useLocalDpi xmlns:a14="http://schemas.microsoft.com/office/drawing/2010/main" val="0"/>
              </a:ext>
            </a:extLst>
          </a:blip>
          <a:srcRect l="31023" t="10230" r="-249" b="-179"/>
          <a:stretch/>
        </p:blipFill>
        <p:spPr bwMode="auto">
          <a:xfrm>
            <a:off x="8717446" y="2628779"/>
            <a:ext cx="2929991" cy="2634274"/>
          </a:xfrm>
          <a:prstGeom prst="rect">
            <a:avLst/>
          </a:prstGeom>
          <a:noFill/>
          <a:ln>
            <a:noFill/>
          </a:ln>
          <a:extLst>
            <a:ext uri="{53640926-AAD7-44D8-BBD7-CCE9431645EC}">
              <a14:shadowObscured xmlns:a14="http://schemas.microsoft.com/office/drawing/2010/main"/>
            </a:ext>
          </a:extLst>
        </p:spPr>
      </p:pic>
      <p:cxnSp>
        <p:nvCxnSpPr>
          <p:cNvPr id="6" name="מחבר חץ ישר 5">
            <a:extLst>
              <a:ext uri="{FF2B5EF4-FFF2-40B4-BE49-F238E27FC236}">
                <a16:creationId xmlns:a16="http://schemas.microsoft.com/office/drawing/2014/main" id="{1DD06E40-04C1-4A46-8040-A1551DB76A63}"/>
              </a:ext>
            </a:extLst>
          </p:cNvPr>
          <p:cNvCxnSpPr>
            <a:cxnSpLocks/>
          </p:cNvCxnSpPr>
          <p:nvPr/>
        </p:nvCxnSpPr>
        <p:spPr>
          <a:xfrm>
            <a:off x="7328452" y="2001078"/>
            <a:ext cx="1388994" cy="742122"/>
          </a:xfrm>
          <a:prstGeom prst="straightConnector1">
            <a:avLst/>
          </a:prstGeom>
          <a:ln w="38100" cap="flat" cmpd="sng" algn="ctr">
            <a:solidFill>
              <a:srgbClr val="FF33CC"/>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Rectangle 9">
            <a:extLst>
              <a:ext uri="{FF2B5EF4-FFF2-40B4-BE49-F238E27FC236}">
                <a16:creationId xmlns:a16="http://schemas.microsoft.com/office/drawing/2014/main" id="{5C246940-0223-4C37-9B21-04EC70A4F83C}"/>
              </a:ext>
            </a:extLst>
          </p:cNvPr>
          <p:cNvSpPr/>
          <p:nvPr/>
        </p:nvSpPr>
        <p:spPr>
          <a:xfrm>
            <a:off x="2598848" y="75518"/>
            <a:ext cx="6719275" cy="1323439"/>
          </a:xfrm>
          <a:prstGeom prst="rect">
            <a:avLst/>
          </a:prstGeom>
          <a:noFill/>
        </p:spPr>
        <p:txBody>
          <a:bodyPr wrap="none" lIns="91440" tIns="45720" rIns="91440" bIns="45720">
            <a:spAutoFit/>
          </a:bodyPr>
          <a:lstStyle/>
          <a:p>
            <a:pPr algn="ctr"/>
            <a:r>
              <a:rPr lang="en-US" sz="4000" dirty="0">
                <a:ln w="0"/>
                <a:effectLst>
                  <a:outerShdw blurRad="38100" dist="19050" dir="2700000" algn="tl" rotWithShape="0">
                    <a:schemeClr val="dk1">
                      <a:alpha val="40000"/>
                    </a:schemeClr>
                  </a:outerShdw>
                </a:effectLst>
                <a:latin typeface="Bahnschrift Light Condensed" panose="020B0502040204020203" pitchFamily="34" charset="0"/>
              </a:rPr>
              <a:t>Test 5- Max frequency that </a:t>
            </a:r>
          </a:p>
          <a:p>
            <a:pPr algn="ctr"/>
            <a:r>
              <a:rPr lang="en-US" sz="4000" dirty="0">
                <a:ln w="0"/>
                <a:effectLst>
                  <a:outerShdw blurRad="38100" dist="19050" dir="2700000" algn="tl" rotWithShape="0">
                    <a:schemeClr val="dk1">
                      <a:alpha val="40000"/>
                    </a:schemeClr>
                  </a:outerShdw>
                </a:effectLst>
                <a:latin typeface="Bahnschrift Light Condensed" panose="020B0502040204020203" pitchFamily="34" charset="0"/>
              </a:rPr>
              <a:t>Can be detected at steady state</a:t>
            </a:r>
          </a:p>
        </p:txBody>
      </p:sp>
      <mc:AlternateContent xmlns:mc="http://schemas.openxmlformats.org/markup-compatibility/2006">
        <mc:Choice xmlns:a14="http://schemas.microsoft.com/office/drawing/2010/main" Requires="a14">
          <p:sp>
            <p:nvSpPr>
              <p:cNvPr id="16" name="מלבן 15">
                <a:extLst>
                  <a:ext uri="{FF2B5EF4-FFF2-40B4-BE49-F238E27FC236}">
                    <a16:creationId xmlns:a16="http://schemas.microsoft.com/office/drawing/2014/main" id="{E1D7EB1D-5CD3-49B3-95E4-9FF8D80717F8}"/>
                  </a:ext>
                </a:extLst>
              </p:cNvPr>
              <p:cNvSpPr/>
              <p:nvPr/>
            </p:nvSpPr>
            <p:spPr>
              <a:xfrm>
                <a:off x="119326" y="1301615"/>
                <a:ext cx="3351694" cy="6219908"/>
              </a:xfrm>
              <a:prstGeom prst="rect">
                <a:avLst/>
              </a:prstGeom>
            </p:spPr>
            <p:txBody>
              <a:bodyPr wrap="square">
                <a:spAutoFit/>
              </a:bodyPr>
              <a:lstStyle/>
              <a:p>
                <a:pPr algn="just"/>
                <a:r>
                  <a:rPr lang="en-US" dirty="0">
                    <a:ln w="0"/>
                    <a:effectLst>
                      <a:outerShdw blurRad="38100" dist="19050" dir="2700000" algn="tl" rotWithShape="0">
                        <a:schemeClr val="dk1">
                          <a:alpha val="40000"/>
                        </a:schemeClr>
                      </a:outerShdw>
                    </a:effectLst>
                    <a:latin typeface="Bahnschrift Light Condensed" panose="020B0502040204020203" pitchFamily="34" charset="0"/>
                  </a:rPr>
                  <a:t>- This</a:t>
                </a:r>
                <a:r>
                  <a:rPr lang="he-IL" dirty="0">
                    <a:ln w="0"/>
                    <a:effectLst>
                      <a:outerShdw blurRad="38100" dist="19050" dir="2700000" algn="tl" rotWithShape="0">
                        <a:schemeClr val="dk1">
                          <a:alpha val="40000"/>
                        </a:schemeClr>
                      </a:outerShdw>
                    </a:effectLst>
                    <a:latin typeface="Bahnschrift Light Condensed" panose="020B0502040204020203" pitchFamily="34" charset="0"/>
                  </a:rPr>
                  <a:t> </a:t>
                </a:r>
                <a:r>
                  <a:rPr lang="en-US" dirty="0">
                    <a:ln w="0"/>
                    <a:effectLst>
                      <a:outerShdw blurRad="38100" dist="19050" dir="2700000" algn="tl" rotWithShape="0">
                        <a:schemeClr val="dk1">
                          <a:alpha val="40000"/>
                        </a:schemeClr>
                      </a:outerShdw>
                    </a:effectLst>
                    <a:latin typeface="Bahnschrift Light Condensed" panose="020B0502040204020203" pitchFamily="34" charset="0"/>
                  </a:rPr>
                  <a:t>test checks the maximum</a:t>
                </a:r>
              </a:p>
              <a:p>
                <a:pPr algn="just"/>
                <a:r>
                  <a:rPr lang="en-US" dirty="0">
                    <a:ln w="0"/>
                    <a:effectLst>
                      <a:outerShdw blurRad="38100" dist="19050" dir="2700000" algn="tl" rotWithShape="0">
                        <a:schemeClr val="dk1">
                          <a:alpha val="40000"/>
                        </a:schemeClr>
                      </a:outerShdw>
                    </a:effectLst>
                    <a:latin typeface="Bahnschrift Light Condensed" panose="020B0502040204020203" pitchFamily="34" charset="0"/>
                  </a:rPr>
                  <a:t> frequency that can be detected  at at steady state</a:t>
                </a:r>
              </a:p>
              <a:p>
                <a:pPr algn="just"/>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pPr algn="just"/>
                <a:r>
                  <a:rPr lang="en-US" dirty="0">
                    <a:ln w="0"/>
                    <a:effectLst>
                      <a:outerShdw blurRad="38100" dist="19050" dir="2700000" algn="tl" rotWithShape="0">
                        <a:schemeClr val="dk1">
                          <a:alpha val="40000"/>
                        </a:schemeClr>
                      </a:outerShdw>
                    </a:effectLst>
                    <a:latin typeface="Bahnschrift Light Condensed" panose="020B0502040204020203" pitchFamily="34" charset="0"/>
                  </a:rPr>
                  <a:t>- Test condition:</a:t>
                </a:r>
              </a:p>
              <a:p>
                <a:pPr algn="just"/>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𝑑𝑐</m:t>
                          </m:r>
                        </m:sub>
                      </m:sSub>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65</m:t>
                      </m:r>
                      <m:r>
                        <a:rPr lang="en-US" i="1">
                          <a:latin typeface="Cambria Math" panose="02040503050406030204" pitchFamily="18" charset="0"/>
                        </a:rPr>
                        <m:t>𝑉</m:t>
                      </m:r>
                    </m:oMath>
                  </m:oMathPara>
                </a14:m>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pPr algn="just"/>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𝑎𝑐</m:t>
                          </m:r>
                        </m:sub>
                      </m:sSub>
                      <m:r>
                        <a:rPr lang="en-US" i="1">
                          <a:latin typeface="Cambria Math" panose="02040503050406030204" pitchFamily="18" charset="0"/>
                        </a:rPr>
                        <m:t>=</m:t>
                      </m:r>
                      <m:r>
                        <a:rPr lang="en-US" b="0" i="1" smtClean="0">
                          <a:latin typeface="Cambria Math" panose="02040503050406030204" pitchFamily="18" charset="0"/>
                        </a:rPr>
                        <m:t>5</m:t>
                      </m:r>
                      <m:r>
                        <a:rPr lang="en-US" i="1">
                          <a:latin typeface="Cambria Math" panose="02040503050406030204" pitchFamily="18" charset="0"/>
                        </a:rPr>
                        <m:t>0</m:t>
                      </m:r>
                      <m:r>
                        <a:rPr lang="en-US" i="1">
                          <a:latin typeface="Cambria Math" panose="02040503050406030204" pitchFamily="18" charset="0"/>
                        </a:rPr>
                        <m:t>𝑚𝑉</m:t>
                      </m:r>
                    </m:oMath>
                  </m:oMathPara>
                </a14:m>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pPr algn="just"/>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𝐸𝑟𝑟𝑜𝑟</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𝑖𝑛</m:t>
                              </m:r>
                            </m:sub>
                          </m:sSub>
                          <m:r>
                            <a:rPr lang="en-US" i="1">
                              <a:latin typeface="Cambria Math" panose="02040503050406030204" pitchFamily="18" charset="0"/>
                            </a:rPr>
                            <m:t>−</m:t>
                          </m:r>
                          <m:r>
                            <a:rPr lang="en-US" i="1">
                              <a:latin typeface="Cambria Math" panose="02040503050406030204" pitchFamily="18" charset="0"/>
                            </a:rPr>
                            <m:t>𝑉𝑝𝑒𝑎𝑘</m:t>
                          </m:r>
                        </m:e>
                      </m:d>
                      <m:r>
                        <a:rPr lang="en-US" i="1">
                          <a:latin typeface="Cambria Math" panose="02040503050406030204" pitchFamily="18" charset="0"/>
                        </a:rPr>
                        <m:t>=</m:t>
                      </m:r>
                      <m:r>
                        <a:rPr lang="en-US" i="1">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5</m:t>
                      </m:r>
                      <m:r>
                        <a:rPr lang="en-US" i="1">
                          <a:latin typeface="Cambria Math" panose="02040503050406030204" pitchFamily="18" charset="0"/>
                        </a:rPr>
                        <m:t>𝑚𝑉</m:t>
                      </m:r>
                    </m:oMath>
                  </m:oMathPara>
                </a14:m>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pPr algn="just"/>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𝑜𝑢𝑡</m:t>
                          </m:r>
                          <m:r>
                            <a:rPr lang="en-US" i="1">
                              <a:latin typeface="Cambria Math" panose="02040503050406030204" pitchFamily="18" charset="0"/>
                            </a:rPr>
                            <m:t>,</m:t>
                          </m:r>
                          <m:r>
                            <a:rPr lang="en-US" i="1">
                              <a:latin typeface="Cambria Math" panose="02040503050406030204" pitchFamily="18" charset="0"/>
                            </a:rPr>
                            <m:t>𝑜𝑝𝑡</m:t>
                          </m:r>
                        </m:sub>
                      </m:sSub>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𝑝𝐹</m:t>
                      </m:r>
                    </m:oMath>
                  </m:oMathPara>
                </a14:m>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pPr algn="just"/>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𝑎𝑐</m:t>
                        </m:r>
                      </m:sub>
                    </m:sSub>
                  </m:oMath>
                </a14:m>
                <a:r>
                  <a:rPr lang="en-US" dirty="0">
                    <a:ln w="0"/>
                    <a:effectLst>
                      <a:outerShdw blurRad="38100" dist="19050" dir="2700000" algn="tl" rotWithShape="0">
                        <a:schemeClr val="dk1">
                          <a:alpha val="40000"/>
                        </a:schemeClr>
                      </a:outerShdw>
                    </a:effectLst>
                    <a:latin typeface="Bahnschrift Light Condensed" panose="020B0502040204020203" pitchFamily="34" charset="0"/>
                  </a:rPr>
                  <a:t> above condition chosen because at 80mV the circuit can't follow- stays at 1.65V at tenth KHz</a:t>
                </a:r>
              </a:p>
              <a:p>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r>
                  <a:rPr lang="en-US" dirty="0">
                    <a:ln w="0"/>
                    <a:effectLst>
                      <a:outerShdw blurRad="38100" dist="19050" dir="2700000" algn="tl" rotWithShape="0">
                        <a:schemeClr val="dk1">
                          <a:alpha val="40000"/>
                        </a:schemeClr>
                      </a:outerShdw>
                    </a:effectLst>
                    <a:latin typeface="Bahnschrift Light Condensed" panose="020B0502040204020203" pitchFamily="34" charset="0"/>
                  </a:rPr>
                  <a:t>- Can see that </a:t>
                </a:r>
                <a14:m>
                  <m:oMath xmlns:m="http://schemas.openxmlformats.org/officeDocument/2006/math">
                    <m:sSub>
                      <m:sSubPr>
                        <m:ctrlPr>
                          <a:rPr lang="en-US" b="1" i="1" smtClean="0">
                            <a:latin typeface="Cambria Math" panose="02040503050406030204" pitchFamily="18" charset="0"/>
                          </a:rPr>
                        </m:ctrlPr>
                      </m:sSubPr>
                      <m:e>
                        <m:r>
                          <a:rPr lang="en-US" i="1">
                            <a:latin typeface="Cambria Math" panose="02040503050406030204" pitchFamily="18" charset="0"/>
                          </a:rPr>
                          <m:t>𝑓</m:t>
                        </m:r>
                      </m:e>
                      <m:sub>
                        <m:r>
                          <a:rPr lang="en-US" b="1" i="1" smtClean="0">
                            <a:latin typeface="Cambria Math" panose="02040503050406030204" pitchFamily="18" charset="0"/>
                          </a:rPr>
                          <m:t>𝒎𝒂𝒙</m:t>
                        </m:r>
                        <m:r>
                          <a:rPr lang="en-US" b="1" i="1" smtClean="0">
                            <a:latin typeface="Cambria Math" panose="02040503050406030204" pitchFamily="18" charset="0"/>
                          </a:rPr>
                          <m:t>, </m:t>
                        </m:r>
                        <m:r>
                          <a:rPr lang="en-US" b="1" i="1" smtClean="0">
                            <a:latin typeface="Cambria Math" panose="02040503050406030204" pitchFamily="18" charset="0"/>
                          </a:rPr>
                          <m:t>𝒔</m:t>
                        </m:r>
                        <m:r>
                          <a:rPr lang="en-US" b="1" i="1" smtClean="0">
                            <a:latin typeface="Cambria Math" panose="02040503050406030204" pitchFamily="18" charset="0"/>
                          </a:rPr>
                          <m:t>.</m:t>
                        </m:r>
                        <m:r>
                          <a:rPr lang="en-US" b="1" i="1" smtClean="0">
                            <a:latin typeface="Cambria Math" panose="02040503050406030204" pitchFamily="18" charset="0"/>
                          </a:rPr>
                          <m:t>𝒔</m:t>
                        </m:r>
                        <m:r>
                          <a:rPr lang="en-US" b="1" i="1" smtClean="0">
                            <a:latin typeface="Cambria Math" panose="02040503050406030204" pitchFamily="18" charset="0"/>
                          </a:rPr>
                          <m:t> </m:t>
                        </m:r>
                      </m:sub>
                    </m:sSub>
                    <m:r>
                      <a:rPr lang="en-US" b="1" i="1">
                        <a:latin typeface="Cambria Math" panose="02040503050406030204" pitchFamily="18" charset="0"/>
                      </a:rPr>
                      <m:t>𝟄</m:t>
                    </m:r>
                    <m:r>
                      <a:rPr lang="en-US" b="1" i="1">
                        <a:latin typeface="Cambria Math" panose="02040503050406030204" pitchFamily="18" charset="0"/>
                      </a:rPr>
                      <m:t>(</m:t>
                    </m:r>
                    <m:r>
                      <a:rPr lang="en-US" b="1" i="1">
                        <a:latin typeface="Cambria Math" panose="02040503050406030204" pitchFamily="18" charset="0"/>
                      </a:rPr>
                      <m:t>𝟐𝟕𝟎</m:t>
                    </m:r>
                    <m:r>
                      <a:rPr lang="en-US" b="1" i="1">
                        <a:latin typeface="Cambria Math" panose="02040503050406030204" pitchFamily="18" charset="0"/>
                      </a:rPr>
                      <m:t>𝒌𝑯𝒛</m:t>
                    </m:r>
                    <m:r>
                      <a:rPr lang="en-US" b="1" i="1">
                        <a:latin typeface="Cambria Math" panose="02040503050406030204" pitchFamily="18" charset="0"/>
                      </a:rPr>
                      <m:t>, </m:t>
                    </m:r>
                    <m:r>
                      <a:rPr lang="en-US" b="1" i="1">
                        <a:latin typeface="Cambria Math" panose="02040503050406030204" pitchFamily="18" charset="0"/>
                      </a:rPr>
                      <m:t>𝟑𝟎𝟎</m:t>
                    </m:r>
                    <m:r>
                      <a:rPr lang="en-US" b="1" i="1">
                        <a:latin typeface="Cambria Math" panose="02040503050406030204" pitchFamily="18" charset="0"/>
                      </a:rPr>
                      <m:t>𝒌𝑯𝒛</m:t>
                    </m:r>
                    <m:r>
                      <a:rPr lang="en-US" b="1" i="1">
                        <a:latin typeface="Cambria Math" panose="02040503050406030204" pitchFamily="18" charset="0"/>
                      </a:rPr>
                      <m:t>) </m:t>
                    </m:r>
                  </m:oMath>
                </a14:m>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pPr algn="just"/>
                <a:r>
                  <a:rPr lang="en-US" dirty="0">
                    <a:ln w="0"/>
                    <a:effectLst>
                      <a:outerShdw blurRad="38100" dist="19050" dir="2700000" algn="tl" rotWithShape="0">
                        <a:schemeClr val="dk1">
                          <a:alpha val="40000"/>
                        </a:schemeClr>
                      </a:outerShdw>
                    </a:effectLst>
                    <a:latin typeface="Bahnschrift Light Condensed" panose="020B0502040204020203" pitchFamily="34" charset="0"/>
                  </a:rPr>
                  <a:t>-  peak founds at the first period so we decide to do one more test to detect the max frequency</a:t>
                </a:r>
              </a:p>
              <a:p>
                <a:pPr algn="just"/>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pPr algn="just"/>
                <a:endParaRPr lang="he-IL" dirty="0"/>
              </a:p>
            </p:txBody>
          </p:sp>
        </mc:Choice>
        <mc:Fallback>
          <p:sp>
            <p:nvSpPr>
              <p:cNvPr id="16" name="מלבן 15">
                <a:extLst>
                  <a:ext uri="{FF2B5EF4-FFF2-40B4-BE49-F238E27FC236}">
                    <a16:creationId xmlns:a16="http://schemas.microsoft.com/office/drawing/2014/main" id="{E1D7EB1D-5CD3-49B3-95E4-9FF8D80717F8}"/>
                  </a:ext>
                </a:extLst>
              </p:cNvPr>
              <p:cNvSpPr>
                <a:spLocks noRot="1" noChangeAspect="1" noMove="1" noResize="1" noEditPoints="1" noAdjustHandles="1" noChangeArrowheads="1" noChangeShapeType="1" noTextEdit="1"/>
              </p:cNvSpPr>
              <p:nvPr/>
            </p:nvSpPr>
            <p:spPr>
              <a:xfrm>
                <a:off x="119326" y="1301615"/>
                <a:ext cx="3351694" cy="6219908"/>
              </a:xfrm>
              <a:prstGeom prst="rect">
                <a:avLst/>
              </a:prstGeom>
              <a:blipFill>
                <a:blip r:embed="rId5"/>
                <a:stretch>
                  <a:fillRect l="-1821" t="-882" r="-2368"/>
                </a:stretch>
              </a:blipFill>
            </p:spPr>
            <p:txBody>
              <a:bodyPr/>
              <a:lstStyle/>
              <a:p>
                <a:r>
                  <a:rPr lang="he-IL">
                    <a:noFill/>
                  </a:rPr>
                  <a:t> </a:t>
                </a:r>
              </a:p>
            </p:txBody>
          </p:sp>
        </mc:Fallback>
      </mc:AlternateContent>
    </p:spTree>
    <p:extLst>
      <p:ext uri="{BB962C8B-B14F-4D97-AF65-F5344CB8AC3E}">
        <p14:creationId xmlns:p14="http://schemas.microsoft.com/office/powerpoint/2010/main" val="35697703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כותרת תחתונה 1">
            <a:extLst>
              <a:ext uri="{FF2B5EF4-FFF2-40B4-BE49-F238E27FC236}">
                <a16:creationId xmlns:a16="http://schemas.microsoft.com/office/drawing/2014/main" id="{2210BB7A-B18A-448C-9D17-235D3BDC1426}"/>
              </a:ext>
            </a:extLst>
          </p:cNvPr>
          <p:cNvSpPr>
            <a:spLocks noGrp="1"/>
          </p:cNvSpPr>
          <p:nvPr>
            <p:ph type="ftr" sz="quarter" idx="11"/>
          </p:nvPr>
        </p:nvSpPr>
        <p:spPr>
          <a:xfrm>
            <a:off x="4364107" y="6452199"/>
            <a:ext cx="4114800" cy="365125"/>
          </a:xfrm>
        </p:spPr>
        <p:txBody>
          <a:bodyPr/>
          <a:lstStyle/>
          <a:p>
            <a:r>
              <a:rPr lang="en-US" sz="1800" dirty="0"/>
              <a:t>44</a:t>
            </a:r>
            <a:endParaRPr lang="he-IL" sz="1800" dirty="0"/>
          </a:p>
        </p:txBody>
      </p:sp>
      <p:sp>
        <p:nvSpPr>
          <p:cNvPr id="5" name="Rectangle 9">
            <a:extLst>
              <a:ext uri="{FF2B5EF4-FFF2-40B4-BE49-F238E27FC236}">
                <a16:creationId xmlns:a16="http://schemas.microsoft.com/office/drawing/2014/main" id="{CE7F8921-1BD5-4871-B8B7-5D564A8BFD14}"/>
              </a:ext>
            </a:extLst>
          </p:cNvPr>
          <p:cNvSpPr/>
          <p:nvPr/>
        </p:nvSpPr>
        <p:spPr>
          <a:xfrm>
            <a:off x="3005978" y="75518"/>
            <a:ext cx="5905013" cy="1569660"/>
          </a:xfrm>
          <a:prstGeom prst="rect">
            <a:avLst/>
          </a:prstGeom>
          <a:noFill/>
        </p:spPr>
        <p:txBody>
          <a:bodyPr wrap="square" lIns="91440" tIns="45720" rIns="91440" bIns="45720">
            <a:spAutoFit/>
          </a:bodyPr>
          <a:lstStyle/>
          <a:p>
            <a:pPr algn="ctr"/>
            <a:r>
              <a:rPr lang="en-US" sz="3200" dirty="0">
                <a:ln w="0"/>
                <a:effectLst>
                  <a:outerShdw blurRad="38100" dist="19050" dir="2700000" algn="tl" rotWithShape="0">
                    <a:schemeClr val="dk1">
                      <a:alpha val="40000"/>
                    </a:schemeClr>
                  </a:outerShdw>
                </a:effectLst>
                <a:latin typeface="Bahnschrift Light Condensed" panose="020B0502040204020203" pitchFamily="34" charset="0"/>
              </a:rPr>
              <a:t>Test 6- Max frequency that </a:t>
            </a:r>
          </a:p>
          <a:p>
            <a:pPr algn="ctr"/>
            <a:r>
              <a:rPr lang="en-US" sz="3200" dirty="0">
                <a:ln w="0"/>
                <a:effectLst>
                  <a:outerShdw blurRad="38100" dist="19050" dir="2700000" algn="tl" rotWithShape="0">
                    <a:schemeClr val="dk1">
                      <a:alpha val="40000"/>
                    </a:schemeClr>
                  </a:outerShdw>
                </a:effectLst>
                <a:latin typeface="Bahnschrift Light Condensed" panose="020B0502040204020203" pitchFamily="34" charset="0"/>
              </a:rPr>
              <a:t>Can be detected at the first period</a:t>
            </a:r>
          </a:p>
          <a:p>
            <a:pPr algn="ctr"/>
            <a:r>
              <a:rPr lang="en-US" sz="3200" dirty="0">
                <a:ln w="0"/>
                <a:effectLst>
                  <a:outerShdw blurRad="38100" dist="19050" dir="2700000" algn="tl" rotWithShape="0">
                    <a:schemeClr val="dk1">
                      <a:alpha val="40000"/>
                    </a:schemeClr>
                  </a:outerShdw>
                </a:effectLst>
                <a:latin typeface="Bahnschrift Light Condensed" panose="020B0502040204020203" pitchFamily="34" charset="0"/>
              </a:rPr>
              <a:t>at high frequency</a:t>
            </a:r>
          </a:p>
        </p:txBody>
      </p:sp>
      <mc:AlternateContent xmlns:mc="http://schemas.openxmlformats.org/markup-compatibility/2006">
        <mc:Choice xmlns:a14="http://schemas.microsoft.com/office/drawing/2010/main" Requires="a14">
          <p:sp>
            <p:nvSpPr>
              <p:cNvPr id="6" name="מלבן 5">
                <a:extLst>
                  <a:ext uri="{FF2B5EF4-FFF2-40B4-BE49-F238E27FC236}">
                    <a16:creationId xmlns:a16="http://schemas.microsoft.com/office/drawing/2014/main" id="{8221C1DF-B1DE-4CA3-BAEA-C328A2F0EC44}"/>
                  </a:ext>
                </a:extLst>
              </p:cNvPr>
              <p:cNvSpPr/>
              <p:nvPr/>
            </p:nvSpPr>
            <p:spPr>
              <a:xfrm>
                <a:off x="176308" y="1540155"/>
                <a:ext cx="3351694" cy="4268733"/>
              </a:xfrm>
              <a:prstGeom prst="rect">
                <a:avLst/>
              </a:prstGeom>
            </p:spPr>
            <p:txBody>
              <a:bodyPr wrap="square">
                <a:spAutoFit/>
              </a:bodyPr>
              <a:lstStyle/>
              <a:p>
                <a:pPr algn="just"/>
                <a:r>
                  <a:rPr lang="en-US" dirty="0">
                    <a:ln w="0"/>
                    <a:effectLst>
                      <a:outerShdw blurRad="38100" dist="19050" dir="2700000" algn="tl" rotWithShape="0">
                        <a:schemeClr val="dk1">
                          <a:alpha val="40000"/>
                        </a:schemeClr>
                      </a:outerShdw>
                    </a:effectLst>
                    <a:latin typeface="Bahnschrift Light Condensed" panose="020B0502040204020203" pitchFamily="34" charset="0"/>
                  </a:rPr>
                  <a:t>- This</a:t>
                </a:r>
                <a:r>
                  <a:rPr lang="he-IL" dirty="0">
                    <a:ln w="0"/>
                    <a:effectLst>
                      <a:outerShdw blurRad="38100" dist="19050" dir="2700000" algn="tl" rotWithShape="0">
                        <a:schemeClr val="dk1">
                          <a:alpha val="40000"/>
                        </a:schemeClr>
                      </a:outerShdw>
                    </a:effectLst>
                    <a:latin typeface="Bahnschrift Light Condensed" panose="020B0502040204020203" pitchFamily="34" charset="0"/>
                  </a:rPr>
                  <a:t> </a:t>
                </a:r>
                <a:r>
                  <a:rPr lang="en-US" dirty="0">
                    <a:ln w="0"/>
                    <a:effectLst>
                      <a:outerShdw blurRad="38100" dist="19050" dir="2700000" algn="tl" rotWithShape="0">
                        <a:schemeClr val="dk1">
                          <a:alpha val="40000"/>
                        </a:schemeClr>
                      </a:outerShdw>
                    </a:effectLst>
                    <a:latin typeface="Bahnschrift Light Condensed" panose="020B0502040204020203" pitchFamily="34" charset="0"/>
                  </a:rPr>
                  <a:t>test checks the maximum</a:t>
                </a:r>
              </a:p>
              <a:p>
                <a:r>
                  <a:rPr lang="en-US" dirty="0">
                    <a:ln w="0"/>
                    <a:effectLst>
                      <a:outerShdw blurRad="38100" dist="19050" dir="2700000" algn="tl" rotWithShape="0">
                        <a:schemeClr val="dk1">
                          <a:alpha val="40000"/>
                        </a:schemeClr>
                      </a:outerShdw>
                    </a:effectLst>
                    <a:latin typeface="Bahnschrift Light Condensed" panose="020B0502040204020203" pitchFamily="34" charset="0"/>
                  </a:rPr>
                  <a:t> frequency that can be detected  at at first period at high frequency</a:t>
                </a:r>
              </a:p>
              <a:p>
                <a:pPr algn="just"/>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pPr algn="just"/>
                <a:r>
                  <a:rPr lang="en-US" dirty="0">
                    <a:ln w="0"/>
                    <a:effectLst>
                      <a:outerShdw blurRad="38100" dist="19050" dir="2700000" algn="tl" rotWithShape="0">
                        <a:schemeClr val="dk1">
                          <a:alpha val="40000"/>
                        </a:schemeClr>
                      </a:outerShdw>
                    </a:effectLst>
                    <a:latin typeface="Bahnschrift Light Condensed" panose="020B0502040204020203" pitchFamily="34" charset="0"/>
                  </a:rPr>
                  <a:t>- Test condition:</a:t>
                </a:r>
              </a:p>
              <a:p>
                <a:pPr algn="just"/>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𝑑𝑐</m:t>
                          </m:r>
                        </m:sub>
                      </m:sSub>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65</m:t>
                      </m:r>
                      <m:r>
                        <a:rPr lang="en-US" i="1">
                          <a:latin typeface="Cambria Math" panose="02040503050406030204" pitchFamily="18" charset="0"/>
                        </a:rPr>
                        <m:t>𝑉</m:t>
                      </m:r>
                    </m:oMath>
                  </m:oMathPara>
                </a14:m>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pPr algn="just"/>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𝑎𝑐</m:t>
                          </m:r>
                        </m:sub>
                      </m:sSub>
                      <m:r>
                        <a:rPr lang="en-US" i="1">
                          <a:latin typeface="Cambria Math" panose="02040503050406030204" pitchFamily="18" charset="0"/>
                        </a:rPr>
                        <m:t>=</m:t>
                      </m:r>
                      <m:r>
                        <a:rPr lang="en-US" b="0" i="1" smtClean="0">
                          <a:latin typeface="Cambria Math" panose="02040503050406030204" pitchFamily="18" charset="0"/>
                        </a:rPr>
                        <m:t>5</m:t>
                      </m:r>
                      <m:r>
                        <a:rPr lang="en-US" i="1">
                          <a:latin typeface="Cambria Math" panose="02040503050406030204" pitchFamily="18" charset="0"/>
                        </a:rPr>
                        <m:t>0</m:t>
                      </m:r>
                      <m:r>
                        <a:rPr lang="en-US" i="1">
                          <a:latin typeface="Cambria Math" panose="02040503050406030204" pitchFamily="18" charset="0"/>
                        </a:rPr>
                        <m:t>𝑚𝑉</m:t>
                      </m:r>
                    </m:oMath>
                  </m:oMathPara>
                </a14:m>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pPr algn="just"/>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𝐸𝑟𝑟𝑜𝑟</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𝑖𝑛</m:t>
                              </m:r>
                            </m:sub>
                          </m:sSub>
                          <m:r>
                            <a:rPr lang="en-US" i="1">
                              <a:latin typeface="Cambria Math" panose="02040503050406030204" pitchFamily="18" charset="0"/>
                            </a:rPr>
                            <m:t>−</m:t>
                          </m:r>
                          <m:r>
                            <a:rPr lang="en-US" i="1">
                              <a:latin typeface="Cambria Math" panose="02040503050406030204" pitchFamily="18" charset="0"/>
                            </a:rPr>
                            <m:t>𝑉𝑝𝑒𝑎𝑘</m:t>
                          </m:r>
                        </m:e>
                      </m:d>
                      <m:r>
                        <a:rPr lang="en-US" i="1">
                          <a:latin typeface="Cambria Math" panose="02040503050406030204" pitchFamily="18" charset="0"/>
                        </a:rPr>
                        <m:t>=</m:t>
                      </m:r>
                      <m:r>
                        <a:rPr lang="en-US" i="1">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5</m:t>
                      </m:r>
                      <m:r>
                        <a:rPr lang="en-US" i="1">
                          <a:latin typeface="Cambria Math" panose="02040503050406030204" pitchFamily="18" charset="0"/>
                        </a:rPr>
                        <m:t>𝑚𝑉</m:t>
                      </m:r>
                    </m:oMath>
                  </m:oMathPara>
                </a14:m>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pPr algn="just"/>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𝑜𝑢𝑡</m:t>
                          </m:r>
                          <m:r>
                            <a:rPr lang="en-US" i="1">
                              <a:latin typeface="Cambria Math" panose="02040503050406030204" pitchFamily="18" charset="0"/>
                            </a:rPr>
                            <m:t>,</m:t>
                          </m:r>
                          <m:r>
                            <a:rPr lang="en-US" i="1">
                              <a:latin typeface="Cambria Math" panose="02040503050406030204" pitchFamily="18" charset="0"/>
                            </a:rPr>
                            <m:t>𝑜𝑝𝑡</m:t>
                          </m:r>
                        </m:sub>
                      </m:sSub>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𝑝𝐹</m:t>
                      </m:r>
                    </m:oMath>
                  </m:oMathPara>
                </a14:m>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pPr marL="285750" indent="-285750">
                  <a:buFontTx/>
                  <a:buChar char="-"/>
                </a:pPr>
                <a:r>
                  <a:rPr lang="en-US" dirty="0">
                    <a:ln w="0"/>
                    <a:effectLst>
                      <a:outerShdw blurRad="38100" dist="19050" dir="2700000" algn="tl" rotWithShape="0">
                        <a:schemeClr val="dk1">
                          <a:alpha val="40000"/>
                        </a:schemeClr>
                      </a:outerShdw>
                    </a:effectLst>
                    <a:latin typeface="Bahnschrift Light Condensed" panose="020B0502040204020203" pitchFamily="34" charset="0"/>
                  </a:rPr>
                  <a:t>Can see that</a:t>
                </a:r>
              </a:p>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𝑓</m:t>
                          </m:r>
                        </m:e>
                        <m:sub>
                          <m:r>
                            <a:rPr lang="en-US" i="1">
                              <a:latin typeface="Cambria Math" panose="02040503050406030204" pitchFamily="18" charset="0"/>
                            </a:rPr>
                            <m:t>𝑚𝑎𝑥</m:t>
                          </m:r>
                        </m:sub>
                      </m:sSub>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6625</m:t>
                      </m:r>
                      <m:r>
                        <a:rPr lang="en-US" i="1">
                          <a:latin typeface="Cambria Math" panose="02040503050406030204" pitchFamily="18" charset="0"/>
                        </a:rPr>
                        <m:t>𝑀𝐻𝑧</m:t>
                      </m:r>
                    </m:oMath>
                  </m:oMathPara>
                </a14:m>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pPr algn="just"/>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pPr algn="just"/>
                <a:endParaRPr lang="he-IL" dirty="0"/>
              </a:p>
            </p:txBody>
          </p:sp>
        </mc:Choice>
        <mc:Fallback>
          <p:sp>
            <p:nvSpPr>
              <p:cNvPr id="6" name="מלבן 5">
                <a:extLst>
                  <a:ext uri="{FF2B5EF4-FFF2-40B4-BE49-F238E27FC236}">
                    <a16:creationId xmlns:a16="http://schemas.microsoft.com/office/drawing/2014/main" id="{8221C1DF-B1DE-4CA3-BAEA-C328A2F0EC44}"/>
                  </a:ext>
                </a:extLst>
              </p:cNvPr>
              <p:cNvSpPr>
                <a:spLocks noRot="1" noChangeAspect="1" noMove="1" noResize="1" noEditPoints="1" noAdjustHandles="1" noChangeArrowheads="1" noChangeShapeType="1" noTextEdit="1"/>
              </p:cNvSpPr>
              <p:nvPr/>
            </p:nvSpPr>
            <p:spPr>
              <a:xfrm>
                <a:off x="176308" y="1540155"/>
                <a:ext cx="3351694" cy="4268733"/>
              </a:xfrm>
              <a:prstGeom prst="rect">
                <a:avLst/>
              </a:prstGeom>
              <a:blipFill>
                <a:blip r:embed="rId3"/>
                <a:stretch>
                  <a:fillRect l="-1818" t="-1143"/>
                </a:stretch>
              </a:blipFill>
            </p:spPr>
            <p:txBody>
              <a:bodyPr/>
              <a:lstStyle/>
              <a:p>
                <a:r>
                  <a:rPr lang="he-IL">
                    <a:noFill/>
                  </a:rPr>
                  <a:t> </a:t>
                </a:r>
              </a:p>
            </p:txBody>
          </p:sp>
        </mc:Fallback>
      </mc:AlternateContent>
      <p:pic>
        <p:nvPicPr>
          <p:cNvPr id="7" name="תמונה 6">
            <a:extLst>
              <a:ext uri="{FF2B5EF4-FFF2-40B4-BE49-F238E27FC236}">
                <a16:creationId xmlns:a16="http://schemas.microsoft.com/office/drawing/2014/main" id="{B09F8FB4-9BC1-488C-AD62-2480597C06C7}"/>
              </a:ext>
            </a:extLst>
          </p:cNvPr>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t="3264"/>
          <a:stretch/>
        </p:blipFill>
        <p:spPr bwMode="auto">
          <a:xfrm>
            <a:off x="4001392" y="1630642"/>
            <a:ext cx="7739269" cy="4836094"/>
          </a:xfrm>
          <a:prstGeom prst="rect">
            <a:avLst/>
          </a:prstGeom>
          <a:noFill/>
          <a:ln>
            <a:noFill/>
          </a:ln>
          <a:extLst>
            <a:ext uri="{53640926-AAD7-44D8-BBD7-CCE9431645EC}">
              <a14:shadowObscured xmlns:a14="http://schemas.microsoft.com/office/drawing/2010/main"/>
            </a:ext>
          </a:extLst>
        </p:spPr>
      </p:pic>
      <p:pic>
        <p:nvPicPr>
          <p:cNvPr id="8" name="תמונה 7">
            <a:extLst>
              <a:ext uri="{FF2B5EF4-FFF2-40B4-BE49-F238E27FC236}">
                <a16:creationId xmlns:a16="http://schemas.microsoft.com/office/drawing/2014/main" id="{5EE1DB87-954A-4582-BC5E-4A8BBBE7AADB}"/>
              </a:ext>
            </a:extLst>
          </p:cNvPr>
          <p:cNvPicPr/>
          <p:nvPr/>
        </p:nvPicPr>
        <p:blipFill rotWithShape="1">
          <a:blip r:embed="rId6" cstate="print">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t="3133" r="21268"/>
          <a:stretch/>
        </p:blipFill>
        <p:spPr bwMode="auto">
          <a:xfrm>
            <a:off x="8161140" y="3335981"/>
            <a:ext cx="3579521" cy="2765630"/>
          </a:xfrm>
          <a:prstGeom prst="rect">
            <a:avLst/>
          </a:prstGeom>
          <a:noFill/>
          <a:ln>
            <a:noFill/>
          </a:ln>
          <a:extLst>
            <a:ext uri="{53640926-AAD7-44D8-BBD7-CCE9431645EC}">
              <a14:shadowObscured xmlns:a14="http://schemas.microsoft.com/office/drawing/2010/main"/>
            </a:ext>
          </a:extLst>
        </p:spPr>
      </p:pic>
      <p:cxnSp>
        <p:nvCxnSpPr>
          <p:cNvPr id="9" name="מחבר חץ ישר 8">
            <a:extLst>
              <a:ext uri="{FF2B5EF4-FFF2-40B4-BE49-F238E27FC236}">
                <a16:creationId xmlns:a16="http://schemas.microsoft.com/office/drawing/2014/main" id="{EC2ABC47-AF02-4690-9583-AB908A0BAD42}"/>
              </a:ext>
            </a:extLst>
          </p:cNvPr>
          <p:cNvCxnSpPr>
            <a:cxnSpLocks/>
          </p:cNvCxnSpPr>
          <p:nvPr/>
        </p:nvCxnSpPr>
        <p:spPr>
          <a:xfrm>
            <a:off x="6700980" y="2213113"/>
            <a:ext cx="3058087" cy="1667564"/>
          </a:xfrm>
          <a:prstGeom prst="straightConnector1">
            <a:avLst/>
          </a:prstGeom>
          <a:ln w="38100"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 name="Rectangle 15">
            <a:extLst>
              <a:ext uri="{FF2B5EF4-FFF2-40B4-BE49-F238E27FC236}">
                <a16:creationId xmlns:a16="http://schemas.microsoft.com/office/drawing/2014/main" id="{C877D222-497C-421A-9DA3-CE0E15623ADF}"/>
              </a:ext>
            </a:extLst>
          </p:cNvPr>
          <p:cNvSpPr/>
          <p:nvPr/>
        </p:nvSpPr>
        <p:spPr>
          <a:xfrm>
            <a:off x="8235384" y="2700262"/>
            <a:ext cx="487045" cy="237490"/>
          </a:xfrm>
          <a:prstGeom prst="rect">
            <a:avLst/>
          </a:prstGeom>
          <a:noFill/>
          <a:ln>
            <a:noFill/>
          </a:ln>
        </p:spPr>
        <p:txBody>
          <a:bodyPr wrap="none" lIns="91440" tIns="45720" rIns="91440" bIns="45720">
            <a:noAutofit/>
          </a:bodyPr>
          <a:lstStyle/>
          <a:p>
            <a:pPr algn="ctr" rtl="0">
              <a:lnSpc>
                <a:spcPct val="107000"/>
              </a:lnSpc>
              <a:spcAft>
                <a:spcPts val="800"/>
              </a:spcAft>
            </a:pPr>
            <a:r>
              <a:rPr lang="en-US" sz="1400" kern="1200" dirty="0">
                <a:solidFill>
                  <a:srgbClr val="7030A0"/>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Vpeak</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5850861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כותרת תחתונה 1">
            <a:extLst>
              <a:ext uri="{FF2B5EF4-FFF2-40B4-BE49-F238E27FC236}">
                <a16:creationId xmlns:a16="http://schemas.microsoft.com/office/drawing/2014/main" id="{2210BB7A-B18A-448C-9D17-235D3BDC1426}"/>
              </a:ext>
            </a:extLst>
          </p:cNvPr>
          <p:cNvSpPr>
            <a:spLocks noGrp="1"/>
          </p:cNvSpPr>
          <p:nvPr>
            <p:ph type="ftr" sz="quarter" idx="11"/>
          </p:nvPr>
        </p:nvSpPr>
        <p:spPr>
          <a:xfrm>
            <a:off x="4364107" y="6452199"/>
            <a:ext cx="4114800" cy="365125"/>
          </a:xfrm>
        </p:spPr>
        <p:txBody>
          <a:bodyPr/>
          <a:lstStyle/>
          <a:p>
            <a:r>
              <a:rPr lang="en-US" sz="1800" dirty="0"/>
              <a:t>45</a:t>
            </a:r>
            <a:endParaRPr lang="he-IL" sz="1800" dirty="0"/>
          </a:p>
        </p:txBody>
      </p:sp>
      <p:sp>
        <p:nvSpPr>
          <p:cNvPr id="4" name="Rectangle 9">
            <a:extLst>
              <a:ext uri="{FF2B5EF4-FFF2-40B4-BE49-F238E27FC236}">
                <a16:creationId xmlns:a16="http://schemas.microsoft.com/office/drawing/2014/main" id="{AC323FBC-9A2F-431F-900D-816586642F61}"/>
              </a:ext>
            </a:extLst>
          </p:cNvPr>
          <p:cNvSpPr/>
          <p:nvPr/>
        </p:nvSpPr>
        <p:spPr>
          <a:xfrm>
            <a:off x="2053858" y="75518"/>
            <a:ext cx="7809254" cy="1323439"/>
          </a:xfrm>
          <a:prstGeom prst="rect">
            <a:avLst/>
          </a:prstGeom>
          <a:noFill/>
        </p:spPr>
        <p:txBody>
          <a:bodyPr wrap="none" lIns="91440" tIns="45720" rIns="91440" bIns="45720">
            <a:spAutoFit/>
          </a:bodyPr>
          <a:lstStyle/>
          <a:p>
            <a:pPr algn="ctr"/>
            <a:r>
              <a:rPr lang="en-US" sz="4000" dirty="0">
                <a:ln w="0"/>
                <a:effectLst>
                  <a:outerShdw blurRad="38100" dist="19050" dir="2700000" algn="tl" rotWithShape="0">
                    <a:schemeClr val="dk1">
                      <a:alpha val="40000"/>
                    </a:schemeClr>
                  </a:outerShdw>
                </a:effectLst>
                <a:latin typeface="Bahnschrift Light Condensed" panose="020B0502040204020203" pitchFamily="34" charset="0"/>
              </a:rPr>
              <a:t>Test 7- Max sinusoidal input with </a:t>
            </a:r>
          </a:p>
          <a:p>
            <a:pPr algn="ctr"/>
            <a:r>
              <a:rPr lang="en-US" sz="4000" dirty="0">
                <a:ln w="0"/>
                <a:effectLst>
                  <a:outerShdw blurRad="38100" dist="19050" dir="2700000" algn="tl" rotWithShape="0">
                    <a:schemeClr val="dk1">
                      <a:alpha val="40000"/>
                    </a:schemeClr>
                  </a:outerShdw>
                </a:effectLst>
                <a:latin typeface="Bahnschrift Light Condensed" panose="020B0502040204020203" pitchFamily="34" charset="0"/>
              </a:rPr>
              <a:t>Damping factor that can be detected</a:t>
            </a:r>
          </a:p>
        </p:txBody>
      </p:sp>
      <mc:AlternateContent xmlns:mc="http://schemas.openxmlformats.org/markup-compatibility/2006">
        <mc:Choice xmlns:a14="http://schemas.microsoft.com/office/drawing/2010/main" Requires="a14">
          <p:sp>
            <p:nvSpPr>
              <p:cNvPr id="5" name="מלבן 4">
                <a:extLst>
                  <a:ext uri="{FF2B5EF4-FFF2-40B4-BE49-F238E27FC236}">
                    <a16:creationId xmlns:a16="http://schemas.microsoft.com/office/drawing/2014/main" id="{480733EA-013C-4C23-B49A-FEAC10EB6028}"/>
                  </a:ext>
                </a:extLst>
              </p:cNvPr>
              <p:cNvSpPr/>
              <p:nvPr/>
            </p:nvSpPr>
            <p:spPr>
              <a:xfrm>
                <a:off x="176308" y="1540155"/>
                <a:ext cx="3351694" cy="5126916"/>
              </a:xfrm>
              <a:prstGeom prst="rect">
                <a:avLst/>
              </a:prstGeom>
            </p:spPr>
            <p:txBody>
              <a:bodyPr wrap="square">
                <a:spAutoFit/>
              </a:bodyPr>
              <a:lstStyle/>
              <a:p>
                <a:pPr algn="just"/>
                <a:r>
                  <a:rPr lang="en-US" dirty="0">
                    <a:ln w="0"/>
                    <a:effectLst>
                      <a:outerShdw blurRad="38100" dist="19050" dir="2700000" algn="tl" rotWithShape="0">
                        <a:schemeClr val="dk1">
                          <a:alpha val="40000"/>
                        </a:schemeClr>
                      </a:outerShdw>
                    </a:effectLst>
                    <a:latin typeface="Bahnschrift Light Condensed" panose="020B0502040204020203" pitchFamily="34" charset="0"/>
                  </a:rPr>
                  <a:t>- This</a:t>
                </a:r>
                <a:r>
                  <a:rPr lang="he-IL" dirty="0">
                    <a:ln w="0"/>
                    <a:effectLst>
                      <a:outerShdw blurRad="38100" dist="19050" dir="2700000" algn="tl" rotWithShape="0">
                        <a:schemeClr val="dk1">
                          <a:alpha val="40000"/>
                        </a:schemeClr>
                      </a:outerShdw>
                    </a:effectLst>
                    <a:latin typeface="Bahnschrift Light Condensed" panose="020B0502040204020203" pitchFamily="34" charset="0"/>
                  </a:rPr>
                  <a:t> </a:t>
                </a:r>
                <a:r>
                  <a:rPr lang="en-US" dirty="0">
                    <a:ln w="0"/>
                    <a:effectLst>
                      <a:outerShdw blurRad="38100" dist="19050" dir="2700000" algn="tl" rotWithShape="0">
                        <a:schemeClr val="dk1">
                          <a:alpha val="40000"/>
                        </a:schemeClr>
                      </a:outerShdw>
                    </a:effectLst>
                    <a:latin typeface="Bahnschrift Light Condensed" panose="020B0502040204020203" pitchFamily="34" charset="0"/>
                  </a:rPr>
                  <a:t>test checks the maximum</a:t>
                </a:r>
              </a:p>
              <a:p>
                <a:r>
                  <a:rPr lang="en-US" dirty="0">
                    <a:ln w="0"/>
                    <a:effectLst>
                      <a:outerShdw blurRad="38100" dist="19050" dir="2700000" algn="tl" rotWithShape="0">
                        <a:schemeClr val="dk1">
                          <a:alpha val="40000"/>
                        </a:schemeClr>
                      </a:outerShdw>
                    </a:effectLst>
                    <a:latin typeface="Bahnschrift Light Condensed" panose="020B0502040204020203" pitchFamily="34" charset="0"/>
                  </a:rPr>
                  <a:t> voltage that can be detected for sinusoidal input with damping factor</a:t>
                </a:r>
              </a:p>
              <a:p>
                <a:pPr algn="just"/>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pPr algn="just"/>
                <a:r>
                  <a:rPr lang="en-US" dirty="0">
                    <a:ln w="0"/>
                    <a:effectLst>
                      <a:outerShdw blurRad="38100" dist="19050" dir="2700000" algn="tl" rotWithShape="0">
                        <a:schemeClr val="dk1">
                          <a:alpha val="40000"/>
                        </a:schemeClr>
                      </a:outerShdw>
                    </a:effectLst>
                    <a:latin typeface="Bahnschrift Light Condensed" panose="020B0502040204020203" pitchFamily="34" charset="0"/>
                  </a:rPr>
                  <a:t>- Test condition:</a:t>
                </a:r>
              </a:p>
              <a:p>
                <a:pPr algn="just"/>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𝑑𝑐</m:t>
                          </m:r>
                        </m:sub>
                      </m:sSub>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65</m:t>
                      </m:r>
                      <m:r>
                        <a:rPr lang="en-US" i="1">
                          <a:latin typeface="Cambria Math" panose="02040503050406030204" pitchFamily="18" charset="0"/>
                        </a:rPr>
                        <m:t>𝑉</m:t>
                      </m:r>
                    </m:oMath>
                  </m:oMathPara>
                </a14:m>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pPr algn="just"/>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𝑎𝑐</m:t>
                          </m:r>
                          <m:r>
                            <a:rPr lang="en-US" i="1">
                              <a:latin typeface="Cambria Math" panose="02040503050406030204" pitchFamily="18" charset="0"/>
                            </a:rPr>
                            <m:t>, </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𝑠𝑒𝑐</m:t>
                          </m:r>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rPr>
                        <m:t>50</m:t>
                      </m:r>
                      <m:r>
                        <a:rPr lang="en-US" i="1">
                          <a:latin typeface="Cambria Math" panose="02040503050406030204" pitchFamily="18" charset="0"/>
                        </a:rPr>
                        <m:t>𝑚𝑉</m:t>
                      </m:r>
                    </m:oMath>
                  </m:oMathPara>
                </a14:m>
                <a:endParaRPr lang="en-US" i="1" dirty="0"/>
              </a:p>
              <a:p>
                <a:pPr algn="just"/>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10</m:t>
                      </m:r>
                      <m:r>
                        <a:rPr lang="en-US" i="1">
                          <a:latin typeface="Cambria Math" panose="02040503050406030204" pitchFamily="18" charset="0"/>
                        </a:rPr>
                        <m:t>𝐾𝐻𝑧</m:t>
                      </m:r>
                    </m:oMath>
                  </m:oMathPara>
                </a14:m>
                <a:endParaRPr lang="en-US" i="1" dirty="0"/>
              </a:p>
              <a:p>
                <a:pPr algn="just"/>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𝑜𝑢𝑡</m:t>
                          </m:r>
                        </m:sub>
                      </m:sSub>
                      <m:r>
                        <a:rPr lang="en-US" i="1">
                          <a:latin typeface="Cambria Math" panose="02040503050406030204" pitchFamily="18" charset="0"/>
                        </a:rPr>
                        <m:t>=</m:t>
                      </m:r>
                      <m:r>
                        <a:rPr lang="en-US" b="0" i="1" smtClean="0">
                          <a:latin typeface="Cambria Math" panose="02040503050406030204" pitchFamily="18" charset="0"/>
                        </a:rPr>
                        <m:t>20</m:t>
                      </m:r>
                      <m:r>
                        <a:rPr lang="en-US" i="1">
                          <a:latin typeface="Cambria Math" panose="02040503050406030204" pitchFamily="18" charset="0"/>
                        </a:rPr>
                        <m:t>𝑝𝐹</m:t>
                      </m:r>
                    </m:oMath>
                  </m:oMathPara>
                </a14:m>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 </m:t>
                      </m:r>
                      <m:r>
                        <a:rPr lang="en-US" i="1">
                          <a:latin typeface="Cambria Math" panose="02040503050406030204" pitchFamily="18" charset="0"/>
                        </a:rPr>
                        <m:t>𝐷𝑎𝑚𝑝𝑖𝑛𝑔</m:t>
                      </m:r>
                      <m:r>
                        <a:rPr lang="en-US" i="1">
                          <a:latin typeface="Cambria Math" panose="02040503050406030204" pitchFamily="18" charset="0"/>
                        </a:rPr>
                        <m:t> </m:t>
                      </m:r>
                      <m:r>
                        <a:rPr lang="en-US" i="1">
                          <a:latin typeface="Cambria Math" panose="02040503050406030204" pitchFamily="18" charset="0"/>
                        </a:rPr>
                        <m:t>𝐹𝑎𝑐𝑡𝑜𝑟</m:t>
                      </m:r>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5</m:t>
                      </m:r>
                      <m:r>
                        <a:rPr lang="en-US" i="1">
                          <a:latin typeface="Cambria Math" panose="02040503050406030204" pitchFamily="18" charset="0"/>
                        </a:rPr>
                        <m:t> </m:t>
                      </m:r>
                    </m:oMath>
                  </m:oMathPara>
                </a14:m>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pPr marL="285750" indent="-285750">
                  <a:buFontTx/>
                  <a:buChar char="-"/>
                </a:pPr>
                <a:r>
                  <a:rPr lang="en-US" dirty="0">
                    <a:ln w="0"/>
                    <a:effectLst>
                      <a:outerShdw blurRad="38100" dist="19050" dir="2700000" algn="tl" rotWithShape="0">
                        <a:schemeClr val="dk1">
                          <a:alpha val="40000"/>
                        </a:schemeClr>
                      </a:outerShdw>
                    </a:effectLst>
                    <a:latin typeface="Bahnschrift Light Condensed" panose="020B0502040204020203" pitchFamily="34" charset="0"/>
                  </a:rPr>
                  <a:t>Can see that for this test </a:t>
                </a:r>
              </a:p>
              <a:p>
                <a:r>
                  <a:rPr lang="en-US" dirty="0">
                    <a:ln w="0"/>
                    <a:effectLst>
                      <a:outerShdw blurRad="38100" dist="19050" dir="2700000" algn="tl" rotWithShape="0">
                        <a:schemeClr val="dk1">
                          <a:alpha val="40000"/>
                        </a:schemeClr>
                      </a:outerShdw>
                    </a:effectLst>
                    <a:latin typeface="Bahnschrift Light Condensed" panose="020B0502040204020203" pitchFamily="34" charset="0"/>
                  </a:rPr>
                  <a:t>The output follows up to</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𝑝𝑒𝑎𝑘</m:t>
                        </m:r>
                        <m:r>
                          <a:rPr lang="en-US" i="1">
                            <a:latin typeface="Cambria Math" panose="02040503050406030204" pitchFamily="18" charset="0"/>
                          </a:rPr>
                          <m:t>,</m:t>
                        </m:r>
                        <m:r>
                          <a:rPr lang="en-US" i="1">
                            <a:latin typeface="Cambria Math" panose="02040503050406030204" pitchFamily="18" charset="0"/>
                          </a:rPr>
                          <m:t>𝑚𝑎𝑥</m:t>
                        </m:r>
                      </m:sub>
                    </m:sSub>
                    <m:r>
                      <a:rPr lang="en-US" i="1">
                        <a:latin typeface="Cambria Math" panose="02040503050406030204" pitchFamily="18" charset="0"/>
                      </a:rPr>
                      <m:t>=</m:t>
                    </m:r>
                    <m:r>
                      <a:rPr lang="en-US" i="1">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396</m:t>
                    </m:r>
                    <m:r>
                      <a:rPr lang="en-US" i="1">
                        <a:latin typeface="Cambria Math" panose="02040503050406030204" pitchFamily="18" charset="0"/>
                      </a:rPr>
                      <m:t>𝑉</m:t>
                    </m:r>
                  </m:oMath>
                </a14:m>
                <a:r>
                  <a:rPr lang="en-US" dirty="0">
                    <a:ln w="0"/>
                    <a:effectLst>
                      <a:outerShdw blurRad="38100" dist="19050" dir="2700000" algn="tl" rotWithShape="0">
                        <a:schemeClr val="dk1">
                          <a:alpha val="40000"/>
                        </a:schemeClr>
                      </a:outerShdw>
                    </a:effectLst>
                    <a:latin typeface="Bahnschrift Light Condensed" panose="020B0502040204020203" pitchFamily="34" charset="0"/>
                  </a:rPr>
                  <a:t> and after stop the following</a:t>
                </a:r>
              </a:p>
              <a:p>
                <a:pPr algn="just"/>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pPr algn="just"/>
                <a:endParaRPr lang="he-IL" dirty="0"/>
              </a:p>
            </p:txBody>
          </p:sp>
        </mc:Choice>
        <mc:Fallback>
          <p:sp>
            <p:nvSpPr>
              <p:cNvPr id="5" name="מלבן 4">
                <a:extLst>
                  <a:ext uri="{FF2B5EF4-FFF2-40B4-BE49-F238E27FC236}">
                    <a16:creationId xmlns:a16="http://schemas.microsoft.com/office/drawing/2014/main" id="{480733EA-013C-4C23-B49A-FEAC10EB6028}"/>
                  </a:ext>
                </a:extLst>
              </p:cNvPr>
              <p:cNvSpPr>
                <a:spLocks noRot="1" noChangeAspect="1" noMove="1" noResize="1" noEditPoints="1" noAdjustHandles="1" noChangeArrowheads="1" noChangeShapeType="1" noTextEdit="1"/>
              </p:cNvSpPr>
              <p:nvPr/>
            </p:nvSpPr>
            <p:spPr>
              <a:xfrm>
                <a:off x="176308" y="1540155"/>
                <a:ext cx="3351694" cy="5126916"/>
              </a:xfrm>
              <a:prstGeom prst="rect">
                <a:avLst/>
              </a:prstGeom>
              <a:blipFill>
                <a:blip r:embed="rId3"/>
                <a:stretch>
                  <a:fillRect l="-1818" t="-951"/>
                </a:stretch>
              </a:blipFill>
            </p:spPr>
            <p:txBody>
              <a:bodyPr/>
              <a:lstStyle/>
              <a:p>
                <a:r>
                  <a:rPr lang="he-IL">
                    <a:noFill/>
                  </a:rPr>
                  <a:t> </a:t>
                </a:r>
              </a:p>
            </p:txBody>
          </p:sp>
        </mc:Fallback>
      </mc:AlternateContent>
      <p:pic>
        <p:nvPicPr>
          <p:cNvPr id="6" name="תמונה 5">
            <a:extLst>
              <a:ext uri="{FF2B5EF4-FFF2-40B4-BE49-F238E27FC236}">
                <a16:creationId xmlns:a16="http://schemas.microsoft.com/office/drawing/2014/main" id="{9CA62D6B-3BB2-41CE-8B98-AECF65AA0451}"/>
              </a:ext>
            </a:extLst>
          </p:cNvPr>
          <p:cNvPicPr/>
          <p:nvPr/>
        </p:nvPicPr>
        <p:blipFill rotWithShape="1">
          <a:blip r:embed="rId4" cstate="print">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t="6303"/>
          <a:stretch/>
        </p:blipFill>
        <p:spPr bwMode="auto">
          <a:xfrm>
            <a:off x="3670852" y="1798002"/>
            <a:ext cx="8344840" cy="4654197"/>
          </a:xfrm>
          <a:prstGeom prst="rect">
            <a:avLst/>
          </a:prstGeom>
          <a:noFill/>
          <a:ln>
            <a:noFill/>
          </a:ln>
          <a:extLst>
            <a:ext uri="{53640926-AAD7-44D8-BBD7-CCE9431645EC}">
              <a14:shadowObscured xmlns:a14="http://schemas.microsoft.com/office/drawing/2010/main"/>
            </a:ext>
          </a:extLst>
        </p:spPr>
      </p:pic>
      <p:sp>
        <p:nvSpPr>
          <p:cNvPr id="7" name="Rectangle 15">
            <a:extLst>
              <a:ext uri="{FF2B5EF4-FFF2-40B4-BE49-F238E27FC236}">
                <a16:creationId xmlns:a16="http://schemas.microsoft.com/office/drawing/2014/main" id="{77A0D262-CEE2-48A3-A216-EF397CE1932F}"/>
              </a:ext>
            </a:extLst>
          </p:cNvPr>
          <p:cNvSpPr/>
          <p:nvPr/>
        </p:nvSpPr>
        <p:spPr>
          <a:xfrm>
            <a:off x="7010781" y="4754008"/>
            <a:ext cx="585145" cy="404989"/>
          </a:xfrm>
          <a:prstGeom prst="rect">
            <a:avLst/>
          </a:prstGeom>
          <a:noFill/>
          <a:ln>
            <a:noFill/>
          </a:ln>
        </p:spPr>
        <p:txBody>
          <a:bodyPr wrap="none" lIns="91440" tIns="45720" rIns="91440" bIns="45720">
            <a:noAutofit/>
          </a:bodyPr>
          <a:lstStyle/>
          <a:p>
            <a:pPr algn="ctr" rtl="0">
              <a:lnSpc>
                <a:spcPct val="107000"/>
              </a:lnSpc>
              <a:spcAft>
                <a:spcPts val="800"/>
              </a:spcAft>
            </a:pPr>
            <a:r>
              <a:rPr lang="en-US" sz="1600" kern="1200" dirty="0">
                <a:solidFill>
                  <a:srgbClr val="FF0000"/>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Vin</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a:p>
            <a:pPr algn="ctr" rtl="0">
              <a:lnSpc>
                <a:spcPct val="107000"/>
              </a:lnSpc>
              <a:spcAft>
                <a:spcPts val="800"/>
              </a:spcAft>
            </a:pPr>
            <a:r>
              <a:rPr lang="en-US" sz="100" dirty="0">
                <a:solidFill>
                  <a:srgbClr val="00B0F0"/>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sp>
        <p:nvSpPr>
          <p:cNvPr id="8" name="Rectangle 15">
            <a:extLst>
              <a:ext uri="{FF2B5EF4-FFF2-40B4-BE49-F238E27FC236}">
                <a16:creationId xmlns:a16="http://schemas.microsoft.com/office/drawing/2014/main" id="{56A5CC65-3DB5-4CF0-BB94-E527079E87D9}"/>
              </a:ext>
            </a:extLst>
          </p:cNvPr>
          <p:cNvSpPr/>
          <p:nvPr/>
        </p:nvSpPr>
        <p:spPr>
          <a:xfrm>
            <a:off x="7850142" y="2558330"/>
            <a:ext cx="924625" cy="406801"/>
          </a:xfrm>
          <a:prstGeom prst="rect">
            <a:avLst/>
          </a:prstGeom>
          <a:noFill/>
          <a:ln>
            <a:noFill/>
          </a:ln>
        </p:spPr>
        <p:txBody>
          <a:bodyPr wrap="square" lIns="91440" tIns="45720" rIns="91440" bIns="45720">
            <a:noAutofit/>
          </a:bodyPr>
          <a:lstStyle/>
          <a:p>
            <a:pPr algn="ctr" rtl="0">
              <a:lnSpc>
                <a:spcPct val="107000"/>
              </a:lnSpc>
              <a:spcAft>
                <a:spcPts val="800"/>
              </a:spcAft>
            </a:pPr>
            <a:r>
              <a:rPr lang="en-US" sz="1600" kern="1200" dirty="0">
                <a:solidFill>
                  <a:srgbClr val="002060"/>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Vpeak</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a:p>
            <a:pPr algn="ctr" rtl="0">
              <a:lnSpc>
                <a:spcPct val="107000"/>
              </a:lnSpc>
              <a:spcAft>
                <a:spcPts val="800"/>
              </a:spcAft>
            </a:pPr>
            <a:r>
              <a:rPr lang="en-US" sz="100" dirty="0">
                <a:solidFill>
                  <a:srgbClr val="00B0F0"/>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9" name="מחבר חץ ישר 8">
            <a:extLst>
              <a:ext uri="{FF2B5EF4-FFF2-40B4-BE49-F238E27FC236}">
                <a16:creationId xmlns:a16="http://schemas.microsoft.com/office/drawing/2014/main" id="{CB715600-6F9D-4E51-8AB5-F74E0CE61DEB}"/>
              </a:ext>
            </a:extLst>
          </p:cNvPr>
          <p:cNvCxnSpPr>
            <a:cxnSpLocks/>
          </p:cNvCxnSpPr>
          <p:nvPr/>
        </p:nvCxnSpPr>
        <p:spPr>
          <a:xfrm flipV="1">
            <a:off x="7474226" y="4491217"/>
            <a:ext cx="523655" cy="262791"/>
          </a:xfrm>
          <a:prstGeom prst="straightConnector1">
            <a:avLst/>
          </a:prstGeom>
          <a:ln w="28575">
            <a:solidFill>
              <a:srgbClr val="FF0000"/>
            </a:solidFill>
            <a:tailEnd type="triangle"/>
          </a:ln>
        </p:spPr>
        <p:style>
          <a:lnRef idx="2">
            <a:schemeClr val="accent5"/>
          </a:lnRef>
          <a:fillRef idx="0">
            <a:schemeClr val="accent5"/>
          </a:fillRef>
          <a:effectRef idx="1">
            <a:schemeClr val="accent5"/>
          </a:effectRef>
          <a:fontRef idx="minor">
            <a:schemeClr val="tx1"/>
          </a:fontRef>
        </p:style>
      </p:cxnSp>
      <p:cxnSp>
        <p:nvCxnSpPr>
          <p:cNvPr id="10" name="מחבר חץ ישר 9">
            <a:extLst>
              <a:ext uri="{FF2B5EF4-FFF2-40B4-BE49-F238E27FC236}">
                <a16:creationId xmlns:a16="http://schemas.microsoft.com/office/drawing/2014/main" id="{A75A0D5D-DFE3-490D-845F-D56966C48B8B}"/>
              </a:ext>
            </a:extLst>
          </p:cNvPr>
          <p:cNvCxnSpPr>
            <a:cxnSpLocks/>
          </p:cNvCxnSpPr>
          <p:nvPr/>
        </p:nvCxnSpPr>
        <p:spPr>
          <a:xfrm>
            <a:off x="8340159" y="2906688"/>
            <a:ext cx="240818" cy="457488"/>
          </a:xfrm>
          <a:prstGeom prst="straightConnector1">
            <a:avLst/>
          </a:prstGeom>
          <a:ln w="28575">
            <a:solidFill>
              <a:srgbClr val="002060"/>
            </a:solidFill>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1267104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כותרת תחתונה 1">
            <a:extLst>
              <a:ext uri="{FF2B5EF4-FFF2-40B4-BE49-F238E27FC236}">
                <a16:creationId xmlns:a16="http://schemas.microsoft.com/office/drawing/2014/main" id="{2210BB7A-B18A-448C-9D17-235D3BDC1426}"/>
              </a:ext>
            </a:extLst>
          </p:cNvPr>
          <p:cNvSpPr>
            <a:spLocks noGrp="1"/>
          </p:cNvSpPr>
          <p:nvPr>
            <p:ph type="ftr" sz="quarter" idx="11"/>
          </p:nvPr>
        </p:nvSpPr>
        <p:spPr>
          <a:xfrm>
            <a:off x="4364107" y="6452199"/>
            <a:ext cx="4114800" cy="365125"/>
          </a:xfrm>
        </p:spPr>
        <p:txBody>
          <a:bodyPr/>
          <a:lstStyle/>
          <a:p>
            <a:r>
              <a:rPr lang="en-US" sz="1800" dirty="0"/>
              <a:t>46</a:t>
            </a:r>
            <a:endParaRPr lang="he-IL" sz="1800" dirty="0"/>
          </a:p>
        </p:txBody>
      </p:sp>
      <p:sp>
        <p:nvSpPr>
          <p:cNvPr id="4" name="Rectangle 9">
            <a:extLst>
              <a:ext uri="{FF2B5EF4-FFF2-40B4-BE49-F238E27FC236}">
                <a16:creationId xmlns:a16="http://schemas.microsoft.com/office/drawing/2014/main" id="{A6DF4F37-B439-45BA-92A6-473D73850110}"/>
              </a:ext>
            </a:extLst>
          </p:cNvPr>
          <p:cNvSpPr/>
          <p:nvPr/>
        </p:nvSpPr>
        <p:spPr>
          <a:xfrm>
            <a:off x="2058511" y="75518"/>
            <a:ext cx="7799957" cy="1323439"/>
          </a:xfrm>
          <a:prstGeom prst="rect">
            <a:avLst/>
          </a:prstGeom>
          <a:noFill/>
        </p:spPr>
        <p:txBody>
          <a:bodyPr wrap="none" lIns="91440" tIns="45720" rIns="91440" bIns="45720">
            <a:spAutoFit/>
          </a:bodyPr>
          <a:lstStyle/>
          <a:p>
            <a:pPr algn="ctr"/>
            <a:r>
              <a:rPr lang="en-US" sz="4000" dirty="0">
                <a:ln w="0"/>
                <a:effectLst>
                  <a:outerShdw blurRad="38100" dist="19050" dir="2700000" algn="tl" rotWithShape="0">
                    <a:schemeClr val="dk1">
                      <a:alpha val="40000"/>
                    </a:schemeClr>
                  </a:outerShdw>
                </a:effectLst>
                <a:latin typeface="Bahnschrift Light Condensed" panose="020B0502040204020203" pitchFamily="34" charset="0"/>
              </a:rPr>
              <a:t>Test 8- founding range capacitance</a:t>
            </a:r>
          </a:p>
          <a:p>
            <a:pPr algn="ctr"/>
            <a:r>
              <a:rPr lang="en-US" sz="4000" dirty="0">
                <a:ln w="0"/>
                <a:effectLst>
                  <a:outerShdw blurRad="38100" dist="19050" dir="2700000" algn="tl" rotWithShape="0">
                    <a:schemeClr val="dk1">
                      <a:alpha val="40000"/>
                    </a:schemeClr>
                  </a:outerShdw>
                </a:effectLst>
                <a:latin typeface="Bahnschrift Light Condensed" panose="020B0502040204020203" pitchFamily="34" charset="0"/>
              </a:rPr>
              <a:t>For Pulse Width=2*min, Pulse Width</a:t>
            </a:r>
          </a:p>
        </p:txBody>
      </p:sp>
      <p:pic>
        <p:nvPicPr>
          <p:cNvPr id="5" name="תמונה 4">
            <a:extLst>
              <a:ext uri="{FF2B5EF4-FFF2-40B4-BE49-F238E27FC236}">
                <a16:creationId xmlns:a16="http://schemas.microsoft.com/office/drawing/2014/main" id="{3BDE5597-AAAB-45A9-BE4E-3FCDDA1E2C78}"/>
              </a:ext>
            </a:extLst>
          </p:cNvPr>
          <p:cNvPicPr/>
          <p:nvPr/>
        </p:nvPicPr>
        <p:blipFill rotWithShape="1">
          <a:blip r:embed="rId3" cstate="print">
            <a:extLst>
              <a:ext uri="{28A0092B-C50C-407E-A947-70E740481C1C}">
                <a14:useLocalDpi xmlns:a14="http://schemas.microsoft.com/office/drawing/2010/main" val="0"/>
              </a:ext>
            </a:extLst>
          </a:blip>
          <a:srcRect t="2979" r="2561"/>
          <a:stretch/>
        </p:blipFill>
        <p:spPr bwMode="auto">
          <a:xfrm>
            <a:off x="3131185" y="1539874"/>
            <a:ext cx="8809024" cy="5006699"/>
          </a:xfrm>
          <a:prstGeom prst="rect">
            <a:avLst/>
          </a:prstGeom>
          <a:noFill/>
          <a:ln>
            <a:noFill/>
          </a:ln>
          <a:extLst>
            <a:ext uri="{53640926-AAD7-44D8-BBD7-CCE9431645EC}">
              <a14:shadowObscured xmlns:a14="http://schemas.microsoft.com/office/drawing/2010/main"/>
            </a:ext>
          </a:extLst>
        </p:spPr>
      </p:pic>
      <p:pic>
        <p:nvPicPr>
          <p:cNvPr id="6" name="תמונה 5">
            <a:extLst>
              <a:ext uri="{FF2B5EF4-FFF2-40B4-BE49-F238E27FC236}">
                <a16:creationId xmlns:a16="http://schemas.microsoft.com/office/drawing/2014/main" id="{C786A78C-18BB-4C75-80AA-4121BDDD186E}"/>
              </a:ext>
            </a:extLst>
          </p:cNvPr>
          <p:cNvPicPr/>
          <p:nvPr/>
        </p:nvPicPr>
        <p:blipFill rotWithShape="1">
          <a:blip r:embed="rId4" cstate="print">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17488" t="7114" r="4270"/>
          <a:stretch/>
        </p:blipFill>
        <p:spPr bwMode="auto">
          <a:xfrm>
            <a:off x="6454454" y="2525166"/>
            <a:ext cx="3464933" cy="2337581"/>
          </a:xfrm>
          <a:prstGeom prst="rect">
            <a:avLst/>
          </a:prstGeom>
          <a:noFill/>
          <a:ln>
            <a:noFill/>
          </a:ln>
          <a:extLst>
            <a:ext uri="{53640926-AAD7-44D8-BBD7-CCE9431645EC}">
              <a14:shadowObscured xmlns:a14="http://schemas.microsoft.com/office/drawing/2010/main"/>
            </a:ext>
          </a:extLst>
        </p:spPr>
      </p:pic>
      <p:sp>
        <p:nvSpPr>
          <p:cNvPr id="7" name="Rectangle 15">
            <a:extLst>
              <a:ext uri="{FF2B5EF4-FFF2-40B4-BE49-F238E27FC236}">
                <a16:creationId xmlns:a16="http://schemas.microsoft.com/office/drawing/2014/main" id="{8D6E21F8-2358-44B5-8316-C992AB842806}"/>
              </a:ext>
            </a:extLst>
          </p:cNvPr>
          <p:cNvSpPr/>
          <p:nvPr/>
        </p:nvSpPr>
        <p:spPr>
          <a:xfrm>
            <a:off x="5743937" y="2211150"/>
            <a:ext cx="901845" cy="377816"/>
          </a:xfrm>
          <a:prstGeom prst="rect">
            <a:avLst/>
          </a:prstGeom>
          <a:noFill/>
          <a:ln>
            <a:noFill/>
          </a:ln>
        </p:spPr>
        <p:txBody>
          <a:bodyPr wrap="square" lIns="91440" tIns="45720" rIns="91440" bIns="45720">
            <a:noAutofit/>
          </a:bodyPr>
          <a:lstStyle/>
          <a:p>
            <a:pPr algn="ctr" rtl="0">
              <a:lnSpc>
                <a:spcPct val="107000"/>
              </a:lnSpc>
              <a:spcAft>
                <a:spcPts val="800"/>
              </a:spcAft>
            </a:pPr>
            <a:r>
              <a:rPr lang="en-US" sz="1600" kern="1200" dirty="0">
                <a:solidFill>
                  <a:srgbClr val="0070C0"/>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Vin</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a:p>
            <a:pPr algn="ctr" rtl="0">
              <a:lnSpc>
                <a:spcPct val="107000"/>
              </a:lnSpc>
              <a:spcAft>
                <a:spcPts val="800"/>
              </a:spcAft>
            </a:pPr>
            <a:r>
              <a:rPr lang="en-US" sz="100" dirty="0">
                <a:solidFill>
                  <a:srgbClr val="00B0F0"/>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8" name="מחבר חץ ישר 7">
            <a:extLst>
              <a:ext uri="{FF2B5EF4-FFF2-40B4-BE49-F238E27FC236}">
                <a16:creationId xmlns:a16="http://schemas.microsoft.com/office/drawing/2014/main" id="{DBFB4E48-F0CF-4D41-9FC7-833E1D093D2D}"/>
              </a:ext>
            </a:extLst>
          </p:cNvPr>
          <p:cNvCxnSpPr>
            <a:cxnSpLocks/>
          </p:cNvCxnSpPr>
          <p:nvPr/>
        </p:nvCxnSpPr>
        <p:spPr>
          <a:xfrm>
            <a:off x="5340626" y="2737485"/>
            <a:ext cx="1908313" cy="836773"/>
          </a:xfrm>
          <a:prstGeom prst="straightConnector1">
            <a:avLst/>
          </a:prstGeom>
          <a:ln w="28575">
            <a:solidFill>
              <a:srgbClr val="FF33CC"/>
            </a:solidFill>
            <a:tailEnd type="triangle"/>
          </a:ln>
        </p:spPr>
        <p:style>
          <a:lnRef idx="2">
            <a:schemeClr val="accent5"/>
          </a:lnRef>
          <a:fillRef idx="0">
            <a:schemeClr val="accent5"/>
          </a:fillRef>
          <a:effectRef idx="1">
            <a:schemeClr val="accent5"/>
          </a:effectRef>
          <a:fontRef idx="minor">
            <a:schemeClr val="tx1"/>
          </a:fontRef>
        </p:style>
      </p:cxnSp>
      <p:cxnSp>
        <p:nvCxnSpPr>
          <p:cNvPr id="9" name="מחבר חץ ישר 8">
            <a:extLst>
              <a:ext uri="{FF2B5EF4-FFF2-40B4-BE49-F238E27FC236}">
                <a16:creationId xmlns:a16="http://schemas.microsoft.com/office/drawing/2014/main" id="{F9131253-CAB5-4283-8AE4-DE7FE26C0A02}"/>
              </a:ext>
            </a:extLst>
          </p:cNvPr>
          <p:cNvCxnSpPr>
            <a:cxnSpLocks/>
          </p:cNvCxnSpPr>
          <p:nvPr/>
        </p:nvCxnSpPr>
        <p:spPr>
          <a:xfrm>
            <a:off x="5512904" y="2358887"/>
            <a:ext cx="3075494" cy="723642"/>
          </a:xfrm>
          <a:prstGeom prst="straightConnector1">
            <a:avLst/>
          </a:prstGeom>
          <a:ln w="28575">
            <a:solidFill>
              <a:srgbClr val="0070C0"/>
            </a:solidFill>
            <a:tailEnd type="triangle"/>
          </a:ln>
        </p:spPr>
        <p:style>
          <a:lnRef idx="2">
            <a:schemeClr val="accent5"/>
          </a:lnRef>
          <a:fillRef idx="0">
            <a:schemeClr val="accent5"/>
          </a:fillRef>
          <a:effectRef idx="1">
            <a:schemeClr val="accent5"/>
          </a:effectRef>
          <a:fontRef idx="minor">
            <a:schemeClr val="tx1"/>
          </a:fontRef>
        </p:style>
      </p:cxnSp>
      <p:sp>
        <p:nvSpPr>
          <p:cNvPr id="12" name="Rectangle 15">
            <a:extLst>
              <a:ext uri="{FF2B5EF4-FFF2-40B4-BE49-F238E27FC236}">
                <a16:creationId xmlns:a16="http://schemas.microsoft.com/office/drawing/2014/main" id="{D379D506-7E33-4A47-BEAA-C9A333779CCF}"/>
              </a:ext>
            </a:extLst>
          </p:cNvPr>
          <p:cNvSpPr/>
          <p:nvPr/>
        </p:nvSpPr>
        <p:spPr>
          <a:xfrm>
            <a:off x="5821280" y="2737485"/>
            <a:ext cx="747160" cy="377816"/>
          </a:xfrm>
          <a:prstGeom prst="rect">
            <a:avLst/>
          </a:prstGeom>
          <a:noFill/>
          <a:ln>
            <a:noFill/>
          </a:ln>
        </p:spPr>
        <p:txBody>
          <a:bodyPr wrap="square" lIns="91440" tIns="45720" rIns="91440" bIns="45720">
            <a:noAutofit/>
          </a:bodyPr>
          <a:lstStyle/>
          <a:p>
            <a:pPr algn="ctr" rtl="0">
              <a:lnSpc>
                <a:spcPct val="107000"/>
              </a:lnSpc>
              <a:spcAft>
                <a:spcPts val="800"/>
              </a:spcAft>
            </a:pPr>
            <a:r>
              <a:rPr lang="en-US" sz="1600" kern="1200" dirty="0">
                <a:solidFill>
                  <a:srgbClr val="FF33CC"/>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Vpeak</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a:p>
            <a:pPr algn="ctr" rtl="0">
              <a:lnSpc>
                <a:spcPct val="107000"/>
              </a:lnSpc>
              <a:spcAft>
                <a:spcPts val="800"/>
              </a:spcAft>
            </a:pPr>
            <a:r>
              <a:rPr lang="en-US" sz="100" dirty="0">
                <a:solidFill>
                  <a:srgbClr val="00B0F0"/>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sp>
        <p:nvSpPr>
          <p:cNvPr id="16" name="Rectangle 15">
            <a:extLst>
              <a:ext uri="{FF2B5EF4-FFF2-40B4-BE49-F238E27FC236}">
                <a16:creationId xmlns:a16="http://schemas.microsoft.com/office/drawing/2014/main" id="{7E3582F2-E73F-4B65-8103-DA08323749DA}"/>
              </a:ext>
            </a:extLst>
          </p:cNvPr>
          <p:cNvSpPr/>
          <p:nvPr/>
        </p:nvSpPr>
        <p:spPr>
          <a:xfrm>
            <a:off x="7910706" y="3679268"/>
            <a:ext cx="531495" cy="293370"/>
          </a:xfrm>
          <a:prstGeom prst="rect">
            <a:avLst/>
          </a:prstGeom>
          <a:noFill/>
          <a:ln>
            <a:noFill/>
          </a:ln>
        </p:spPr>
        <p:txBody>
          <a:bodyPr wrap="square" lIns="91440" tIns="45720" rIns="91440" bIns="45720">
            <a:noAutofit/>
          </a:bodyPr>
          <a:lstStyle/>
          <a:p>
            <a:pPr algn="ctr" rtl="0">
              <a:lnSpc>
                <a:spcPct val="107000"/>
              </a:lnSpc>
              <a:spcAft>
                <a:spcPts val="800"/>
              </a:spcAft>
            </a:pPr>
            <a:r>
              <a:rPr lang="en-US" sz="1600" kern="1200" dirty="0">
                <a:solidFill>
                  <a:srgbClr val="FF33CC"/>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SR</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a:p>
            <a:pPr algn="ctr" rtl="0">
              <a:lnSpc>
                <a:spcPct val="107000"/>
              </a:lnSpc>
              <a:spcAft>
                <a:spcPts val="800"/>
              </a:spcAft>
            </a:pPr>
            <a:r>
              <a:rPr lang="en-US" sz="100" dirty="0">
                <a:solidFill>
                  <a:srgbClr val="00B0F0"/>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17" name="מחבר חץ ישר 16">
            <a:extLst>
              <a:ext uri="{FF2B5EF4-FFF2-40B4-BE49-F238E27FC236}">
                <a16:creationId xmlns:a16="http://schemas.microsoft.com/office/drawing/2014/main" id="{BDF88606-D6CF-43C4-BD7B-46C1B289C6F0}"/>
              </a:ext>
            </a:extLst>
          </p:cNvPr>
          <p:cNvCxnSpPr/>
          <p:nvPr/>
        </p:nvCxnSpPr>
        <p:spPr>
          <a:xfrm flipH="1">
            <a:off x="7910706" y="4024870"/>
            <a:ext cx="77470" cy="346710"/>
          </a:xfrm>
          <a:prstGeom prst="straightConnector1">
            <a:avLst/>
          </a:prstGeom>
          <a:ln>
            <a:solidFill>
              <a:srgbClr val="FF33CC"/>
            </a:solidFill>
            <a:tailEnd type="triangle"/>
          </a:ln>
        </p:spPr>
        <p:style>
          <a:lnRef idx="2">
            <a:schemeClr val="accent5"/>
          </a:lnRef>
          <a:fillRef idx="0">
            <a:schemeClr val="accent5"/>
          </a:fillRef>
          <a:effectRef idx="1">
            <a:schemeClr val="accent5"/>
          </a:effectRef>
          <a:fontRef idx="minor">
            <a:schemeClr val="tx1"/>
          </a:fontRef>
        </p:style>
      </p:cxnSp>
      <p:sp>
        <p:nvSpPr>
          <p:cNvPr id="21" name="מלבן 20">
            <a:extLst>
              <a:ext uri="{FF2B5EF4-FFF2-40B4-BE49-F238E27FC236}">
                <a16:creationId xmlns:a16="http://schemas.microsoft.com/office/drawing/2014/main" id="{23714C06-8144-4D9D-87FB-366352A51E5A}"/>
              </a:ext>
            </a:extLst>
          </p:cNvPr>
          <p:cNvSpPr/>
          <p:nvPr/>
        </p:nvSpPr>
        <p:spPr>
          <a:xfrm>
            <a:off x="218477" y="1199445"/>
            <a:ext cx="2698443" cy="2308324"/>
          </a:xfrm>
          <a:prstGeom prst="rect">
            <a:avLst/>
          </a:prstGeom>
        </p:spPr>
        <p:txBody>
          <a:bodyPr wrap="square">
            <a:spAutoFit/>
          </a:bodyPr>
          <a:lstStyle/>
          <a:p>
            <a:r>
              <a:rPr lang="en-US" dirty="0">
                <a:ln w="0"/>
                <a:effectLst>
                  <a:outerShdw blurRad="38100" dist="19050" dir="2700000" algn="tl" rotWithShape="0">
                    <a:schemeClr val="dk1">
                      <a:alpha val="40000"/>
                    </a:schemeClr>
                  </a:outerShdw>
                </a:effectLst>
                <a:latin typeface="Bahnschrift Light Condensed" panose="020B0502040204020203"/>
                <a:cs typeface="+mj-cs"/>
              </a:rPr>
              <a:t>- This</a:t>
            </a:r>
            <a:r>
              <a:rPr lang="he-IL" dirty="0">
                <a:ln w="0"/>
                <a:effectLst>
                  <a:outerShdw blurRad="38100" dist="19050" dir="2700000" algn="tl" rotWithShape="0">
                    <a:schemeClr val="dk1">
                      <a:alpha val="40000"/>
                    </a:schemeClr>
                  </a:outerShdw>
                </a:effectLst>
                <a:latin typeface="Bahnschrift Light Condensed" panose="020B0502040204020203"/>
                <a:cs typeface="+mj-cs"/>
              </a:rPr>
              <a:t> </a:t>
            </a:r>
            <a:r>
              <a:rPr lang="en-US" dirty="0">
                <a:ln w="0"/>
                <a:effectLst>
                  <a:outerShdw blurRad="38100" dist="19050" dir="2700000" algn="tl" rotWithShape="0">
                    <a:schemeClr val="dk1">
                      <a:alpha val="40000"/>
                    </a:schemeClr>
                  </a:outerShdw>
                </a:effectLst>
                <a:latin typeface="Bahnschrift Light Condensed" panose="020B0502040204020203"/>
                <a:cs typeface="+mj-cs"/>
              </a:rPr>
              <a:t>test contains several constrain parameter that gives evaluation of choosing output capacitance for pulse width=2*minimum pulse width(Test 3)</a:t>
            </a:r>
          </a:p>
          <a:p>
            <a:pPr algn="just"/>
            <a:endParaRPr lang="he-IL" dirty="0">
              <a:latin typeface="Bahnschrift Light Condensed" panose="020B0502040204020203"/>
              <a:cs typeface="+mj-cs"/>
            </a:endParaRPr>
          </a:p>
        </p:txBody>
      </p: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5F6D828B-021B-4CCB-8B88-4DC3F31312B1}"/>
                  </a:ext>
                </a:extLst>
              </p:cNvPr>
              <p:cNvSpPr/>
              <p:nvPr/>
            </p:nvSpPr>
            <p:spPr>
              <a:xfrm>
                <a:off x="385683" y="3429000"/>
                <a:ext cx="4437982" cy="2092881"/>
              </a:xfrm>
              <a:prstGeom prst="rect">
                <a:avLst/>
              </a:prstGeom>
              <a:solidFill>
                <a:schemeClr val="bg1"/>
              </a:solidFill>
            </p:spPr>
            <p:txBody>
              <a:bodyPr wrap="square">
                <a:spAutoFit/>
              </a:bodyPr>
              <a:lstStyle/>
              <a:p>
                <a:pPr algn="just"/>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pPr marL="285750" indent="-285750" algn="just">
                  <a:buFontTx/>
                  <a:buChar char="-"/>
                </a:pPr>
                <a:r>
                  <a:rPr lang="en-US" sz="2000" dirty="0">
                    <a:ln w="0"/>
                    <a:effectLst>
                      <a:outerShdw blurRad="38100" dist="19050" dir="2700000" algn="tl" rotWithShape="0">
                        <a:schemeClr val="dk1">
                          <a:alpha val="40000"/>
                        </a:schemeClr>
                      </a:outerShdw>
                    </a:effectLst>
                    <a:latin typeface="+mj-lt"/>
                  </a:rPr>
                  <a:t>Test condition:</a:t>
                </a:r>
              </a:p>
              <a:p>
                <a:pPr algn="just"/>
                <a:r>
                  <a:rPr lang="en-US" sz="2000" i="1" dirty="0" err="1">
                    <a:ln w="0"/>
                    <a:effectLst>
                      <a:outerShdw blurRad="38100" dist="19050" dir="2700000" algn="tl" rotWithShape="0">
                        <a:schemeClr val="dk1">
                          <a:alpha val="40000"/>
                        </a:schemeClr>
                      </a:outerShdw>
                    </a:effectLst>
                    <a:latin typeface="+mj-lt"/>
                  </a:rPr>
                  <a:t>Vpulse</a:t>
                </a:r>
                <a:r>
                  <a:rPr lang="en-US" sz="2000" i="1" dirty="0">
                    <a:ln w="0"/>
                    <a:effectLst>
                      <a:outerShdw blurRad="38100" dist="19050" dir="2700000" algn="tl" rotWithShape="0">
                        <a:schemeClr val="dk1">
                          <a:alpha val="40000"/>
                        </a:schemeClr>
                      </a:outerShdw>
                    </a:effectLst>
                    <a:latin typeface="+mj-lt"/>
                  </a:rPr>
                  <a:t>:</a:t>
                </a:r>
                <a:r>
                  <a:rPr lang="en-US" sz="2000" dirty="0">
                    <a:ln w="0"/>
                    <a:effectLst>
                      <a:outerShdw blurRad="38100" dist="19050" dir="2700000" algn="tl" rotWithShape="0">
                        <a:schemeClr val="dk1">
                          <a:alpha val="40000"/>
                        </a:schemeClr>
                      </a:outerShdw>
                    </a:effectLst>
                    <a:latin typeface="+mj-lt"/>
                  </a:rPr>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𝑉</m:t>
                        </m:r>
                      </m:e>
                      <m:sub>
                        <m:r>
                          <a:rPr lang="en-US" i="1">
                            <a:latin typeface="Cambria Math" panose="02040503050406030204" pitchFamily="18" charset="0"/>
                          </a:rPr>
                          <m:t>𝑑𝑐</m:t>
                        </m:r>
                      </m:sub>
                    </m:sSub>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65</m:t>
                    </m:r>
                    <m:r>
                      <a:rPr lang="en-US" i="1">
                        <a:latin typeface="Cambria Math" panose="02040503050406030204" pitchFamily="18" charset="0"/>
                      </a:rPr>
                      <m:t>𝑉</m:t>
                    </m:r>
                  </m:oMath>
                </a14:m>
                <a:r>
                  <a:rPr lang="en-US" dirty="0">
                    <a:ln w="0"/>
                    <a:effectLst>
                      <a:outerShdw blurRad="38100" dist="19050" dir="2700000" algn="tl" rotWithShape="0">
                        <a:schemeClr val="dk1">
                          <a:alpha val="40000"/>
                        </a:schemeClr>
                      </a:outerShdw>
                    </a:effectLst>
                    <a:latin typeface="Bahnschrift Light Condensed" panose="020B0502040204020203" pitchFamily="34" charset="0"/>
                  </a:rPr>
                  <a:t> , </a:t>
                </a:r>
                <a14:m>
                  <m:oMath xmlns:m="http://schemas.openxmlformats.org/officeDocument/2006/math">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100</m:t>
                    </m:r>
                    <m:r>
                      <a:rPr lang="en-US" i="1">
                        <a:latin typeface="Cambria Math" panose="02040503050406030204" pitchFamily="18" charset="0"/>
                      </a:rPr>
                      <m:t>𝜇</m:t>
                    </m:r>
                    <m:r>
                      <a:rPr lang="en-US" i="1">
                        <a:latin typeface="Cambria Math" panose="02040503050406030204" pitchFamily="18" charset="0"/>
                      </a:rPr>
                      <m:t>𝑆𝑒𝑐</m:t>
                    </m:r>
                  </m:oMath>
                </a14:m>
                <a:endParaRPr lang="en-US" i="1" dirty="0"/>
              </a:p>
              <a:p>
                <a:pPr algn="just"/>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𝑃𝑢𝑙𝑠𝑒</m:t>
                      </m:r>
                      <m:r>
                        <a:rPr lang="en-US" i="1">
                          <a:latin typeface="Cambria Math" panose="02040503050406030204" pitchFamily="18" charset="0"/>
                        </a:rPr>
                        <m:t> </m:t>
                      </m:r>
                      <m:r>
                        <a:rPr lang="en-US" i="1">
                          <a:latin typeface="Cambria Math" panose="02040503050406030204" pitchFamily="18" charset="0"/>
                        </a:rPr>
                        <m:t>𝑊𝑖𝑑𝑡</m:t>
                      </m:r>
                      <m:r>
                        <a:rPr lang="en-US" i="1">
                          <a:latin typeface="Cambria Math" panose="02040503050406030204" pitchFamily="18" charset="0"/>
                        </a:rPr>
                        <m:t>h</m:t>
                      </m:r>
                      <m:r>
                        <a:rPr lang="en-US" b="0" i="1" smtClean="0">
                          <a:latin typeface="Cambria Math" panose="02040503050406030204" pitchFamily="18" charset="0"/>
                        </a:rPr>
                        <m:t>  </m:t>
                      </m:r>
                      <m:r>
                        <a:rPr lang="en-US" b="0" i="1" smtClean="0">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20</m:t>
                      </m:r>
                      <m:r>
                        <a:rPr lang="en-US" i="1">
                          <a:latin typeface="Cambria Math" panose="02040503050406030204" pitchFamily="18" charset="0"/>
                        </a:rPr>
                        <m:t>𝜇</m:t>
                      </m:r>
                      <m:r>
                        <a:rPr lang="en-US" i="1">
                          <a:latin typeface="Cambria Math" panose="02040503050406030204" pitchFamily="18" charset="0"/>
                        </a:rPr>
                        <m:t>𝑆𝑒𝑐</m:t>
                      </m:r>
                    </m:oMath>
                  </m:oMathPara>
                </a14:m>
                <a:endParaRPr lang="en-US" i="1" dirty="0"/>
              </a:p>
              <a:p>
                <a:pPr algn="just"/>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𝐸𝑟𝑟𝑜𝑟</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𝑖𝑛</m:t>
                              </m:r>
                            </m:sub>
                          </m:sSub>
                          <m:r>
                            <a:rPr lang="en-US" i="1">
                              <a:latin typeface="Cambria Math" panose="02040503050406030204" pitchFamily="18" charset="0"/>
                            </a:rPr>
                            <m:t>−</m:t>
                          </m:r>
                          <m:r>
                            <a:rPr lang="en-US" i="1">
                              <a:latin typeface="Cambria Math" panose="02040503050406030204" pitchFamily="18" charset="0"/>
                            </a:rPr>
                            <m:t>𝑉𝑝𝑒𝑎𝑘</m:t>
                          </m:r>
                        </m:e>
                      </m:d>
                      <m:r>
                        <a:rPr lang="en-US" i="1">
                          <a:latin typeface="Cambria Math" panose="02040503050406030204" pitchFamily="18" charset="0"/>
                        </a:rPr>
                        <m:t>=</m:t>
                      </m:r>
                      <m:r>
                        <a:rPr lang="en-US" i="1">
                          <a:latin typeface="Cambria Math" panose="02040503050406030204" pitchFamily="18" charset="0"/>
                        </a:rPr>
                        <m:t>10</m:t>
                      </m:r>
                      <m:r>
                        <a:rPr lang="en-US" i="1">
                          <a:latin typeface="Cambria Math" panose="02040503050406030204" pitchFamily="18" charset="0"/>
                        </a:rPr>
                        <m:t>𝑚𝑉</m:t>
                      </m:r>
                    </m:oMath>
                  </m:oMathPara>
                </a14:m>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pPr/>
                <a14:m>
                  <m:oMathPara xmlns:m="http://schemas.openxmlformats.org/officeDocument/2006/math">
                    <m:oMathParaPr>
                      <m:jc m:val="left"/>
                    </m:oMathParaPr>
                    <m:oMath xmlns:m="http://schemas.openxmlformats.org/officeDocument/2006/math">
                      <m:r>
                        <m:rPr>
                          <m:sty m:val="p"/>
                        </m:rPr>
                        <a:rPr lang="en-US">
                          <a:latin typeface="Cambria Math" panose="02040503050406030204" pitchFamily="18" charset="0"/>
                        </a:rPr>
                        <m:t>Vpeak</m:t>
                      </m:r>
                      <m:r>
                        <a:rPr lang="en-US">
                          <a:latin typeface="Cambria Math" panose="02040503050406030204" pitchFamily="18" charset="0"/>
                        </a:rPr>
                        <m:t>=</m:t>
                      </m:r>
                      <m:r>
                        <m:rPr>
                          <m:sty m:val="p"/>
                        </m:rPr>
                        <a:rPr lang="en-US">
                          <a:latin typeface="Cambria Math" panose="02040503050406030204" pitchFamily="18" charset="0"/>
                        </a:rPr>
                        <m:t>Vin</m:t>
                      </m:r>
                      <m:r>
                        <a:rPr lang="en-US">
                          <a:latin typeface="Cambria Math" panose="02040503050406030204" pitchFamily="18" charset="0"/>
                        </a:rPr>
                        <m:t>,</m:t>
                      </m:r>
                      <m:r>
                        <m:rPr>
                          <m:sty m:val="p"/>
                        </m:rPr>
                        <a:rPr lang="en-US">
                          <a:latin typeface="Cambria Math" panose="02040503050406030204" pitchFamily="18" charset="0"/>
                        </a:rPr>
                        <m:t>max</m:t>
                      </m:r>
                      <m:r>
                        <a:rPr lang="en-US">
                          <a:latin typeface="Cambria Math" panose="02040503050406030204" pitchFamily="18" charset="0"/>
                        </a:rPr>
                        <m:t>=</m:t>
                      </m:r>
                      <m:r>
                        <a:rPr lang="en-US">
                          <a:latin typeface="Cambria Math" panose="02040503050406030204" pitchFamily="18" charset="0"/>
                        </a:rPr>
                        <m:t>1</m:t>
                      </m:r>
                      <m:r>
                        <a:rPr lang="en-US">
                          <a:latin typeface="Cambria Math" panose="02040503050406030204" pitchFamily="18" charset="0"/>
                        </a:rPr>
                        <m:t>.</m:t>
                      </m:r>
                      <m:r>
                        <a:rPr lang="en-US">
                          <a:latin typeface="Cambria Math" panose="02040503050406030204" pitchFamily="18" charset="0"/>
                        </a:rPr>
                        <m:t>65</m:t>
                      </m:r>
                      <m:r>
                        <m:rPr>
                          <m:sty m:val="p"/>
                        </m:rPr>
                        <a:rPr lang="en-US">
                          <a:latin typeface="Cambria Math" panose="02040503050406030204" pitchFamily="18" charset="0"/>
                        </a:rPr>
                        <m:t>V</m:t>
                      </m:r>
                      <m:r>
                        <a:rPr lang="en-US">
                          <a:latin typeface="Cambria Math" panose="02040503050406030204" pitchFamily="18" charset="0"/>
                        </a:rPr>
                        <m:t> </m:t>
                      </m:r>
                    </m:oMath>
                  </m:oMathPara>
                </a14:m>
                <a:endParaRPr lang="en-US" dirty="0"/>
              </a:p>
              <a:p>
                <a14:m>
                  <m:oMath xmlns:m="http://schemas.openxmlformats.org/officeDocument/2006/math">
                    <m:r>
                      <a:rPr lang="en-US">
                        <a:latin typeface="Cambria Math" panose="02040503050406030204" pitchFamily="18" charset="0"/>
                      </a:rPr>
                      <m:t>@</m:t>
                    </m:r>
                    <m:r>
                      <m:rPr>
                        <m:sty m:val="p"/>
                      </m:rPr>
                      <a:rPr lang="en-US">
                        <a:latin typeface="Cambria Math" panose="02040503050406030204" pitchFamily="18" charset="0"/>
                      </a:rPr>
                      <m:t>min</m:t>
                    </m:r>
                    <m:r>
                      <a:rPr lang="en-US">
                        <a:latin typeface="Cambria Math" panose="02040503050406030204" pitchFamily="18" charset="0"/>
                      </a:rPr>
                      <m:t>,</m:t>
                    </m:r>
                    <m:r>
                      <m:rPr>
                        <m:sty m:val="p"/>
                      </m:rPr>
                      <a:rPr lang="en-US">
                        <a:latin typeface="Cambria Math" panose="02040503050406030204" pitchFamily="18" charset="0"/>
                      </a:rPr>
                      <m:t>pulse</m:t>
                    </m:r>
                    <m:r>
                      <a:rPr lang="en-US">
                        <a:latin typeface="Cambria Math" panose="02040503050406030204" pitchFamily="18" charset="0"/>
                      </a:rPr>
                      <m:t> </m:t>
                    </m:r>
                    <m:r>
                      <m:rPr>
                        <m:sty m:val="p"/>
                      </m:rPr>
                      <a:rPr lang="en-US">
                        <a:latin typeface="Cambria Math" panose="02040503050406030204" pitchFamily="18" charset="0"/>
                      </a:rPr>
                      <m:t>width</m:t>
                    </m:r>
                  </m:oMath>
                </a14:m>
                <a:r>
                  <a:rPr lang="en-US" dirty="0"/>
                  <a:t>=</a:t>
                </a:r>
                <a14:m>
                  <m:oMath xmlns:m="http://schemas.openxmlformats.org/officeDocument/2006/math">
                    <m:r>
                      <a:rPr lang="en-US" i="1">
                        <a:latin typeface="Cambria Math" panose="02040503050406030204" pitchFamily="18" charset="0"/>
                      </a:rPr>
                      <m:t>10</m:t>
                    </m:r>
                    <m:r>
                      <a:rPr lang="en-US" i="1">
                        <a:latin typeface="Cambria Math" panose="02040503050406030204" pitchFamily="18" charset="0"/>
                      </a:rPr>
                      <m:t>𝜇</m:t>
                    </m:r>
                    <m:r>
                      <a:rPr lang="en-US" i="1">
                        <a:latin typeface="Cambria Math" panose="02040503050406030204" pitchFamily="18" charset="0"/>
                      </a:rPr>
                      <m:t>𝑆𝑒𝑐</m:t>
                    </m:r>
                  </m:oMath>
                </a14:m>
                <a:endParaRPr lang="en-US" dirty="0"/>
              </a:p>
            </p:txBody>
          </p:sp>
        </mc:Choice>
        <mc:Fallback>
          <p:sp>
            <p:nvSpPr>
              <p:cNvPr id="3" name="Rectangle 2">
                <a:extLst>
                  <a:ext uri="{FF2B5EF4-FFF2-40B4-BE49-F238E27FC236}">
                    <a16:creationId xmlns:a16="http://schemas.microsoft.com/office/drawing/2014/main" id="{5F6D828B-021B-4CCB-8B88-4DC3F31312B1}"/>
                  </a:ext>
                </a:extLst>
              </p:cNvPr>
              <p:cNvSpPr>
                <a:spLocks noRot="1" noChangeAspect="1" noMove="1" noResize="1" noEditPoints="1" noAdjustHandles="1" noChangeArrowheads="1" noChangeShapeType="1" noTextEdit="1"/>
              </p:cNvSpPr>
              <p:nvPr/>
            </p:nvSpPr>
            <p:spPr>
              <a:xfrm>
                <a:off x="385683" y="3429000"/>
                <a:ext cx="4437982" cy="2092881"/>
              </a:xfrm>
              <a:prstGeom prst="rect">
                <a:avLst/>
              </a:prstGeom>
              <a:blipFill>
                <a:blip r:embed="rId6"/>
                <a:stretch>
                  <a:fillRect l="-1648" b="-3499"/>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9AC14F6C-167E-4AD6-ADBB-147B1A50197F}"/>
                  </a:ext>
                </a:extLst>
              </p:cNvPr>
              <p:cNvSpPr/>
              <p:nvPr/>
            </p:nvSpPr>
            <p:spPr>
              <a:xfrm>
                <a:off x="117751" y="5519079"/>
                <a:ext cx="4705914" cy="1492653"/>
              </a:xfrm>
              <a:prstGeom prst="rect">
                <a:avLst/>
              </a:prstGeom>
              <a:solidFill>
                <a:schemeClr val="bg1"/>
              </a:solidFill>
            </p:spPr>
            <p:txBody>
              <a:bodyPr wrap="square">
                <a:spAutoFit/>
              </a:bodyPr>
              <a:lstStyle/>
              <a:p>
                <a:pPr algn="just"/>
                <a:endParaRPr lang="en-US" dirty="0"/>
              </a:p>
              <a:p>
                <a:pPr algn="just"/>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𝑜𝑢𝑡</m:t>
                        </m:r>
                      </m:sub>
                    </m:sSub>
                    <m:r>
                      <a:rPr lang="en-US" i="1">
                        <a:latin typeface="Cambria Math" panose="02040503050406030204" pitchFamily="18" charset="0"/>
                      </a:rPr>
                      <m:t>𝜖</m:t>
                    </m:r>
                    <m:r>
                      <a:rPr lang="en-US" i="1">
                        <a:latin typeface="Cambria Math" panose="02040503050406030204" pitchFamily="18" charset="0"/>
                      </a:rPr>
                      <m:t>(</m:t>
                    </m:r>
                    <m:r>
                      <a:rPr lang="en-US" i="1">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6</m:t>
                    </m:r>
                    <m:r>
                      <a:rPr lang="en-US" i="1">
                        <a:latin typeface="Cambria Math" panose="02040503050406030204" pitchFamily="18" charset="0"/>
                      </a:rPr>
                      <m:t>𝑝𝐹</m:t>
                    </m:r>
                    <m:r>
                      <a:rPr lang="en-US" i="1">
                        <a:latin typeface="Cambria Math" panose="02040503050406030204" pitchFamily="18" charset="0"/>
                      </a:rPr>
                      <m:t>, </m:t>
                    </m:r>
                    <m:r>
                      <a:rPr lang="en-US" i="1">
                        <a:latin typeface="Cambria Math" panose="02040503050406030204" pitchFamily="18" charset="0"/>
                      </a:rPr>
                      <m:t>19</m:t>
                    </m:r>
                    <m:r>
                      <a:rPr lang="en-US" i="1">
                        <a:latin typeface="Cambria Math" panose="02040503050406030204" pitchFamily="18" charset="0"/>
                      </a:rPr>
                      <m:t>.</m:t>
                    </m:r>
                    <m:r>
                      <a:rPr lang="en-US" i="1">
                        <a:latin typeface="Cambria Math" panose="02040503050406030204" pitchFamily="18" charset="0"/>
                      </a:rPr>
                      <m:t>3</m:t>
                    </m:r>
                    <m:r>
                      <a:rPr lang="en-US" i="1">
                        <a:latin typeface="Cambria Math" panose="02040503050406030204" pitchFamily="18" charset="0"/>
                      </a:rPr>
                      <m:t>𝑝𝐹</m:t>
                    </m:r>
                    <m:r>
                      <a:rPr lang="en-US" i="1">
                        <a:latin typeface="Cambria Math" panose="02040503050406030204" pitchFamily="18" charset="0"/>
                      </a:rPr>
                      <m:t>)</m:t>
                    </m:r>
                  </m:oMath>
                </a14:m>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pPr algn="just"/>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 </m:t>
                      </m:r>
                      <m:r>
                        <a:rPr lang="en-US" i="1">
                          <a:latin typeface="Cambria Math" panose="02040503050406030204" pitchFamily="18" charset="0"/>
                        </a:rPr>
                        <m:t>𝑆𝑙𝑒𝑤</m:t>
                      </m:r>
                      <m:r>
                        <a:rPr lang="en-US" i="1">
                          <a:latin typeface="Cambria Math" panose="02040503050406030204" pitchFamily="18" charset="0"/>
                        </a:rPr>
                        <m:t> </m:t>
                      </m:r>
                      <m:r>
                        <a:rPr lang="en-US" i="1">
                          <a:latin typeface="Cambria Math" panose="02040503050406030204" pitchFamily="18" charset="0"/>
                        </a:rPr>
                        <m:t>𝑅𝑎𝑡</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𝑚𝑖𝑛</m:t>
                          </m:r>
                        </m:sub>
                      </m:sSub>
                      <m:r>
                        <a:rPr lang="en-US" i="1">
                          <a:latin typeface="Cambria Math" panose="02040503050406030204" pitchFamily="18" charset="0"/>
                        </a:rPr>
                        <m:t>=</m:t>
                      </m:r>
                      <m:r>
                        <a:rPr lang="en-US" i="1">
                          <a:latin typeface="Cambria Math" panose="02040503050406030204" pitchFamily="18" charset="0"/>
                        </a:rPr>
                        <m:t>189</m:t>
                      </m:r>
                      <m:r>
                        <a:rPr lang="en-US" i="1">
                          <a:latin typeface="Cambria Math" panose="02040503050406030204" pitchFamily="18" charset="0"/>
                        </a:rPr>
                        <m:t>.</m:t>
                      </m:r>
                      <m:r>
                        <a:rPr lang="en-US" i="1">
                          <a:latin typeface="Cambria Math" panose="02040503050406030204" pitchFamily="18" charset="0"/>
                        </a:rPr>
                        <m:t>3578</m:t>
                      </m:r>
                      <m:f>
                        <m:fPr>
                          <m:ctrlPr>
                            <a:rPr lang="en-US" i="1">
                              <a:latin typeface="Cambria Math" panose="02040503050406030204" pitchFamily="18" charset="0"/>
                            </a:rPr>
                          </m:ctrlPr>
                        </m:fPr>
                        <m:num>
                          <m:r>
                            <a:rPr lang="en-US" i="1">
                              <a:latin typeface="Cambria Math" panose="02040503050406030204" pitchFamily="18" charset="0"/>
                            </a:rPr>
                            <m:t>𝑘𝑉</m:t>
                          </m:r>
                        </m:num>
                        <m:den>
                          <m:r>
                            <a:rPr lang="en-US" i="1">
                              <a:latin typeface="Cambria Math" panose="02040503050406030204" pitchFamily="18" charset="0"/>
                            </a:rPr>
                            <m:t>𝑆𝑒𝑐</m:t>
                          </m:r>
                        </m:den>
                      </m:f>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19</m:t>
                      </m:r>
                      <m:f>
                        <m:fPr>
                          <m:ctrlPr>
                            <a:rPr lang="en-US" i="1">
                              <a:latin typeface="Cambria Math" panose="02040503050406030204" pitchFamily="18" charset="0"/>
                            </a:rPr>
                          </m:ctrlPr>
                        </m:fPr>
                        <m:num>
                          <m:r>
                            <a:rPr lang="en-US" i="1">
                              <a:latin typeface="Cambria Math" panose="02040503050406030204" pitchFamily="18" charset="0"/>
                            </a:rPr>
                            <m:t>𝑉</m:t>
                          </m:r>
                        </m:num>
                        <m:den>
                          <m:r>
                            <a:rPr lang="en-US" i="1">
                              <a:latin typeface="Cambria Math" panose="02040503050406030204" pitchFamily="18" charset="0"/>
                            </a:rPr>
                            <m:t>𝜇</m:t>
                          </m:r>
                          <m:r>
                            <a:rPr lang="en-US" i="1">
                              <a:latin typeface="Cambria Math" panose="02040503050406030204" pitchFamily="18" charset="0"/>
                            </a:rPr>
                            <m:t>𝑆𝑒𝑐</m:t>
                          </m:r>
                        </m:den>
                      </m:f>
                    </m:oMath>
                  </m:oMathPara>
                </a14:m>
                <a:endParaRPr lang="en-US" dirty="0"/>
              </a:p>
              <a:p>
                <a:pPr algn="just"/>
                <a:endParaRPr lang="en-US" dirty="0"/>
              </a:p>
            </p:txBody>
          </p:sp>
        </mc:Choice>
        <mc:Fallback xmlns="">
          <p:sp>
            <p:nvSpPr>
              <p:cNvPr id="10" name="Rectangle 9">
                <a:extLst>
                  <a:ext uri="{FF2B5EF4-FFF2-40B4-BE49-F238E27FC236}">
                    <a16:creationId xmlns:a16="http://schemas.microsoft.com/office/drawing/2014/main" id="{9AC14F6C-167E-4AD6-ADBB-147B1A50197F}"/>
                  </a:ext>
                </a:extLst>
              </p:cNvPr>
              <p:cNvSpPr>
                <a:spLocks noRot="1" noChangeAspect="1" noMove="1" noResize="1" noEditPoints="1" noAdjustHandles="1" noChangeArrowheads="1" noChangeShapeType="1" noTextEdit="1"/>
              </p:cNvSpPr>
              <p:nvPr/>
            </p:nvSpPr>
            <p:spPr>
              <a:xfrm>
                <a:off x="117751" y="5519079"/>
                <a:ext cx="4705914" cy="1492653"/>
              </a:xfrm>
              <a:prstGeom prst="rect">
                <a:avLst/>
              </a:prstGeom>
              <a:blipFill>
                <a:blip r:embed="rId7"/>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27590678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כותרת תחתונה 1">
            <a:extLst>
              <a:ext uri="{FF2B5EF4-FFF2-40B4-BE49-F238E27FC236}">
                <a16:creationId xmlns:a16="http://schemas.microsoft.com/office/drawing/2014/main" id="{2210BB7A-B18A-448C-9D17-235D3BDC1426}"/>
              </a:ext>
            </a:extLst>
          </p:cNvPr>
          <p:cNvSpPr>
            <a:spLocks noGrp="1"/>
          </p:cNvSpPr>
          <p:nvPr>
            <p:ph type="ftr" sz="quarter" idx="11"/>
          </p:nvPr>
        </p:nvSpPr>
        <p:spPr>
          <a:xfrm>
            <a:off x="4364107" y="6452199"/>
            <a:ext cx="4114800" cy="365125"/>
          </a:xfrm>
        </p:spPr>
        <p:txBody>
          <a:bodyPr/>
          <a:lstStyle/>
          <a:p>
            <a:r>
              <a:rPr lang="en-US" sz="1800" dirty="0"/>
              <a:t>47</a:t>
            </a:r>
            <a:endParaRPr lang="he-IL" sz="1800" dirty="0"/>
          </a:p>
        </p:txBody>
      </p:sp>
      <p:sp>
        <p:nvSpPr>
          <p:cNvPr id="4" name="Rectangle 9">
            <a:extLst>
              <a:ext uri="{FF2B5EF4-FFF2-40B4-BE49-F238E27FC236}">
                <a16:creationId xmlns:a16="http://schemas.microsoft.com/office/drawing/2014/main" id="{BD70ADE6-BDB2-41E7-A60C-A3F0BB4A3633}"/>
              </a:ext>
            </a:extLst>
          </p:cNvPr>
          <p:cNvSpPr/>
          <p:nvPr/>
        </p:nvSpPr>
        <p:spPr>
          <a:xfrm>
            <a:off x="2271037" y="75518"/>
            <a:ext cx="7374904" cy="1323439"/>
          </a:xfrm>
          <a:prstGeom prst="rect">
            <a:avLst/>
          </a:prstGeom>
          <a:noFill/>
        </p:spPr>
        <p:txBody>
          <a:bodyPr wrap="none" lIns="91440" tIns="45720" rIns="91440" bIns="45720">
            <a:spAutoFit/>
          </a:bodyPr>
          <a:lstStyle/>
          <a:p>
            <a:pPr algn="ctr"/>
            <a:r>
              <a:rPr lang="en-US" sz="4000" dirty="0">
                <a:ln w="0"/>
                <a:effectLst>
                  <a:outerShdw blurRad="38100" dist="19050" dir="2700000" algn="tl" rotWithShape="0">
                    <a:schemeClr val="dk1">
                      <a:alpha val="40000"/>
                    </a:schemeClr>
                  </a:outerShdw>
                </a:effectLst>
                <a:latin typeface="Bahnschrift Light Condensed" panose="020B0502040204020203" pitchFamily="34" charset="0"/>
              </a:rPr>
              <a:t>Test 9- founding range capacitance</a:t>
            </a:r>
          </a:p>
          <a:p>
            <a:pPr algn="ctr"/>
            <a:r>
              <a:rPr lang="en-US" sz="4000" dirty="0">
                <a:ln w="0"/>
                <a:effectLst>
                  <a:outerShdw blurRad="38100" dist="19050" dir="2700000" algn="tl" rotWithShape="0">
                    <a:schemeClr val="dk1">
                      <a:alpha val="40000"/>
                    </a:schemeClr>
                  </a:outerShdw>
                </a:effectLst>
                <a:latin typeface="Bahnschrift Light Condensed" panose="020B0502040204020203" pitchFamily="34" charset="0"/>
              </a:rPr>
              <a:t>depending on Droop Rate</a:t>
            </a:r>
          </a:p>
        </p:txBody>
      </p:sp>
      <p:pic>
        <p:nvPicPr>
          <p:cNvPr id="5" name="תמונה 4">
            <a:extLst>
              <a:ext uri="{FF2B5EF4-FFF2-40B4-BE49-F238E27FC236}">
                <a16:creationId xmlns:a16="http://schemas.microsoft.com/office/drawing/2014/main" id="{3A86EC07-0032-43B5-ACB5-74018421C3CA}"/>
              </a:ext>
            </a:extLst>
          </p:cNvPr>
          <p:cNvPicPr/>
          <p:nvPr/>
        </p:nvPicPr>
        <p:blipFill rotWithShape="1">
          <a:blip r:embed="rId3" cstate="print">
            <a:extLst>
              <a:ext uri="{28A0092B-C50C-407E-A947-70E740481C1C}">
                <a14:useLocalDpi xmlns:a14="http://schemas.microsoft.com/office/drawing/2010/main" val="0"/>
              </a:ext>
            </a:extLst>
          </a:blip>
          <a:srcRect t="3121"/>
          <a:stretch/>
        </p:blipFill>
        <p:spPr bwMode="auto">
          <a:xfrm>
            <a:off x="3220085" y="1628458"/>
            <a:ext cx="8971915" cy="4823741"/>
          </a:xfrm>
          <a:prstGeom prst="rect">
            <a:avLst/>
          </a:prstGeom>
          <a:noFill/>
          <a:ln>
            <a:noFill/>
          </a:ln>
          <a:extLst>
            <a:ext uri="{53640926-AAD7-44D8-BBD7-CCE9431645EC}">
              <a14:shadowObscured xmlns:a14="http://schemas.microsoft.com/office/drawing/2010/main"/>
            </a:ext>
          </a:extLst>
        </p:spPr>
      </p:pic>
      <p:sp>
        <p:nvSpPr>
          <p:cNvPr id="6" name="Rectangle 15">
            <a:extLst>
              <a:ext uri="{FF2B5EF4-FFF2-40B4-BE49-F238E27FC236}">
                <a16:creationId xmlns:a16="http://schemas.microsoft.com/office/drawing/2014/main" id="{979A12FA-D7E9-4DA3-BF52-E600D0C2E6B3}"/>
              </a:ext>
            </a:extLst>
          </p:cNvPr>
          <p:cNvSpPr/>
          <p:nvPr/>
        </p:nvSpPr>
        <p:spPr>
          <a:xfrm>
            <a:off x="5588233" y="2932243"/>
            <a:ext cx="946914" cy="381918"/>
          </a:xfrm>
          <a:prstGeom prst="rect">
            <a:avLst/>
          </a:prstGeom>
          <a:noFill/>
          <a:ln>
            <a:noFill/>
          </a:ln>
        </p:spPr>
        <p:txBody>
          <a:bodyPr wrap="square" lIns="91440" tIns="45720" rIns="91440" bIns="45720">
            <a:noAutofit/>
          </a:bodyPr>
          <a:lstStyle/>
          <a:p>
            <a:pPr algn="ctr" rtl="0">
              <a:lnSpc>
                <a:spcPct val="107000"/>
              </a:lnSpc>
              <a:spcAft>
                <a:spcPts val="800"/>
              </a:spcAft>
            </a:pPr>
            <a:r>
              <a:rPr lang="en-US" sz="1600" kern="1200" dirty="0">
                <a:solidFill>
                  <a:srgbClr val="2F5496"/>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Vin</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a:p>
            <a:pPr algn="ctr" rtl="0">
              <a:lnSpc>
                <a:spcPct val="107000"/>
              </a:lnSpc>
              <a:spcAft>
                <a:spcPts val="800"/>
              </a:spcAft>
            </a:pPr>
            <a:r>
              <a:rPr lang="en-US" sz="100" dirty="0">
                <a:solidFill>
                  <a:srgbClr val="00B0F0"/>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7" name="מחבר חץ ישר 6">
            <a:extLst>
              <a:ext uri="{FF2B5EF4-FFF2-40B4-BE49-F238E27FC236}">
                <a16:creationId xmlns:a16="http://schemas.microsoft.com/office/drawing/2014/main" id="{0711EB27-3927-48E4-97B9-6ED3E5B14F1A}"/>
              </a:ext>
            </a:extLst>
          </p:cNvPr>
          <p:cNvCxnSpPr>
            <a:cxnSpLocks/>
          </p:cNvCxnSpPr>
          <p:nvPr/>
        </p:nvCxnSpPr>
        <p:spPr>
          <a:xfrm flipH="1" flipV="1">
            <a:off x="5408981" y="2448255"/>
            <a:ext cx="549508" cy="492384"/>
          </a:xfrm>
          <a:prstGeom prst="straightConnector1">
            <a:avLst/>
          </a:prstGeom>
          <a:ln w="28575">
            <a:solidFill>
              <a:schemeClr val="accent1">
                <a:lumMod val="75000"/>
              </a:schemeClr>
            </a:solidFill>
            <a:tailEnd type="triangle"/>
          </a:ln>
        </p:spPr>
        <p:style>
          <a:lnRef idx="2">
            <a:schemeClr val="accent5"/>
          </a:lnRef>
          <a:fillRef idx="0">
            <a:schemeClr val="accent5"/>
          </a:fillRef>
          <a:effectRef idx="1">
            <a:schemeClr val="accent5"/>
          </a:effectRef>
          <a:fontRef idx="minor">
            <a:schemeClr val="tx1"/>
          </a:fontRef>
        </p:style>
      </p:cxnSp>
      <p:sp>
        <p:nvSpPr>
          <p:cNvPr id="8" name="Rectangle 15">
            <a:extLst>
              <a:ext uri="{FF2B5EF4-FFF2-40B4-BE49-F238E27FC236}">
                <a16:creationId xmlns:a16="http://schemas.microsoft.com/office/drawing/2014/main" id="{BFF3DF52-ED91-4539-A6B6-DCBAC6BC380D}"/>
              </a:ext>
            </a:extLst>
          </p:cNvPr>
          <p:cNvSpPr/>
          <p:nvPr/>
        </p:nvSpPr>
        <p:spPr>
          <a:xfrm>
            <a:off x="6905809" y="2888919"/>
            <a:ext cx="1032097" cy="392976"/>
          </a:xfrm>
          <a:prstGeom prst="rect">
            <a:avLst/>
          </a:prstGeom>
          <a:noFill/>
          <a:ln>
            <a:noFill/>
          </a:ln>
        </p:spPr>
        <p:txBody>
          <a:bodyPr wrap="square" lIns="91440" tIns="45720" rIns="91440" bIns="45720">
            <a:noAutofit/>
          </a:bodyPr>
          <a:lstStyle/>
          <a:p>
            <a:pPr algn="ctr" rtl="0">
              <a:lnSpc>
                <a:spcPct val="107000"/>
              </a:lnSpc>
              <a:spcAft>
                <a:spcPts val="800"/>
              </a:spcAft>
            </a:pPr>
            <a:r>
              <a:rPr lang="en-US" sz="1600" kern="1200" dirty="0">
                <a:solidFill>
                  <a:srgbClr val="BF8F00"/>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Vpeak</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a:p>
            <a:pPr algn="ctr" rtl="0">
              <a:lnSpc>
                <a:spcPct val="107000"/>
              </a:lnSpc>
              <a:spcAft>
                <a:spcPts val="800"/>
              </a:spcAft>
            </a:pPr>
            <a:r>
              <a:rPr lang="en-US" sz="100" dirty="0">
                <a:solidFill>
                  <a:srgbClr val="00B0F0"/>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9" name="מחבר חץ ישר 8">
            <a:extLst>
              <a:ext uri="{FF2B5EF4-FFF2-40B4-BE49-F238E27FC236}">
                <a16:creationId xmlns:a16="http://schemas.microsoft.com/office/drawing/2014/main" id="{DFD4FF4C-F982-40AE-B530-29909F290B00}"/>
              </a:ext>
            </a:extLst>
          </p:cNvPr>
          <p:cNvCxnSpPr>
            <a:cxnSpLocks/>
          </p:cNvCxnSpPr>
          <p:nvPr/>
        </p:nvCxnSpPr>
        <p:spPr>
          <a:xfrm flipV="1">
            <a:off x="7561391" y="2095810"/>
            <a:ext cx="533083" cy="791225"/>
          </a:xfrm>
          <a:prstGeom prst="straightConnector1">
            <a:avLst/>
          </a:prstGeom>
          <a:ln w="28575">
            <a:solidFill>
              <a:schemeClr val="accent4">
                <a:lumMod val="75000"/>
              </a:schemeClr>
            </a:solidFill>
            <a:tailEnd type="triangle"/>
          </a:ln>
        </p:spPr>
        <p:style>
          <a:lnRef idx="2">
            <a:schemeClr val="accent5"/>
          </a:lnRef>
          <a:fillRef idx="0">
            <a:schemeClr val="accent5"/>
          </a:fillRef>
          <a:effectRef idx="1">
            <a:schemeClr val="accent5"/>
          </a:effectRef>
          <a:fontRef idx="minor">
            <a:schemeClr val="tx1"/>
          </a:fontRef>
        </p:style>
      </p:cxnSp>
      <p:sp>
        <p:nvSpPr>
          <p:cNvPr id="10" name="Rectangle 15">
            <a:extLst>
              <a:ext uri="{FF2B5EF4-FFF2-40B4-BE49-F238E27FC236}">
                <a16:creationId xmlns:a16="http://schemas.microsoft.com/office/drawing/2014/main" id="{B22E363C-E0A8-4E1E-9D31-4FF4427F2B69}"/>
              </a:ext>
            </a:extLst>
          </p:cNvPr>
          <p:cNvSpPr/>
          <p:nvPr/>
        </p:nvSpPr>
        <p:spPr>
          <a:xfrm>
            <a:off x="7706041" y="3297133"/>
            <a:ext cx="1032097" cy="392976"/>
          </a:xfrm>
          <a:prstGeom prst="rect">
            <a:avLst/>
          </a:prstGeom>
          <a:noFill/>
          <a:ln>
            <a:noFill/>
          </a:ln>
        </p:spPr>
        <p:txBody>
          <a:bodyPr wrap="square" lIns="91440" tIns="45720" rIns="91440" bIns="45720">
            <a:noAutofit/>
          </a:bodyPr>
          <a:lstStyle/>
          <a:p>
            <a:pPr algn="ctr" rtl="0">
              <a:lnSpc>
                <a:spcPct val="107000"/>
              </a:lnSpc>
              <a:spcAft>
                <a:spcPts val="800"/>
              </a:spcAft>
            </a:pPr>
            <a:r>
              <a:rPr lang="en-US" sz="1600" kern="1200" dirty="0">
                <a:solidFill>
                  <a:srgbClr val="BF8F00"/>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DR</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a:p>
            <a:pPr algn="ctr" rtl="0">
              <a:lnSpc>
                <a:spcPct val="107000"/>
              </a:lnSpc>
              <a:spcAft>
                <a:spcPts val="800"/>
              </a:spcAft>
            </a:pPr>
            <a:r>
              <a:rPr lang="en-US" sz="100" dirty="0">
                <a:solidFill>
                  <a:srgbClr val="00B0F0"/>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11" name="מחבר חץ ישר 10">
            <a:extLst>
              <a:ext uri="{FF2B5EF4-FFF2-40B4-BE49-F238E27FC236}">
                <a16:creationId xmlns:a16="http://schemas.microsoft.com/office/drawing/2014/main" id="{3B191CBF-A60C-4D59-A651-EFD0381BAF28}"/>
              </a:ext>
            </a:extLst>
          </p:cNvPr>
          <p:cNvCxnSpPr>
            <a:cxnSpLocks/>
          </p:cNvCxnSpPr>
          <p:nvPr/>
        </p:nvCxnSpPr>
        <p:spPr>
          <a:xfrm flipV="1">
            <a:off x="8373542" y="2682382"/>
            <a:ext cx="538269" cy="643914"/>
          </a:xfrm>
          <a:prstGeom prst="straightConnector1">
            <a:avLst/>
          </a:prstGeom>
          <a:ln w="28575">
            <a:solidFill>
              <a:schemeClr val="accent4">
                <a:lumMod val="75000"/>
              </a:schemeClr>
            </a:solidFill>
            <a:tailEnd type="triangle"/>
          </a:ln>
        </p:spPr>
        <p:style>
          <a:lnRef idx="2">
            <a:schemeClr val="accent5"/>
          </a:lnRef>
          <a:fillRef idx="0">
            <a:schemeClr val="accent5"/>
          </a:fillRef>
          <a:effectRef idx="1">
            <a:schemeClr val="accent5"/>
          </a:effectRef>
          <a:fontRef idx="minor">
            <a:schemeClr val="tx1"/>
          </a:fontRef>
        </p:style>
      </p:cxnSp>
      <mc:AlternateContent xmlns:mc="http://schemas.openxmlformats.org/markup-compatibility/2006">
        <mc:Choice xmlns:a14="http://schemas.microsoft.com/office/drawing/2010/main" Requires="a14">
          <p:sp>
            <p:nvSpPr>
              <p:cNvPr id="22" name="מלבן 21">
                <a:extLst>
                  <a:ext uri="{FF2B5EF4-FFF2-40B4-BE49-F238E27FC236}">
                    <a16:creationId xmlns:a16="http://schemas.microsoft.com/office/drawing/2014/main" id="{B0CA252F-1F53-4420-A71E-6F1AC51A62AB}"/>
                  </a:ext>
                </a:extLst>
              </p:cNvPr>
              <p:cNvSpPr/>
              <p:nvPr/>
            </p:nvSpPr>
            <p:spPr>
              <a:xfrm>
                <a:off x="50256" y="1498286"/>
                <a:ext cx="3256710" cy="5084084"/>
              </a:xfrm>
              <a:prstGeom prst="rect">
                <a:avLst/>
              </a:prstGeom>
            </p:spPr>
            <p:txBody>
              <a:bodyPr wrap="square">
                <a:spAutoFit/>
              </a:bodyPr>
              <a:lstStyle/>
              <a:p>
                <a:r>
                  <a:rPr lang="en-US" dirty="0">
                    <a:ln w="0"/>
                    <a:effectLst>
                      <a:outerShdw blurRad="38100" dist="19050" dir="2700000" algn="tl" rotWithShape="0">
                        <a:schemeClr val="dk1">
                          <a:alpha val="40000"/>
                        </a:schemeClr>
                      </a:outerShdw>
                    </a:effectLst>
                    <a:latin typeface="Bahnschrift Light Condensed" panose="020B0502040204020203" pitchFamily="34" charset="0"/>
                  </a:rPr>
                  <a:t>- This</a:t>
                </a:r>
                <a:r>
                  <a:rPr lang="he-IL" dirty="0">
                    <a:ln w="0"/>
                    <a:effectLst>
                      <a:outerShdw blurRad="38100" dist="19050" dir="2700000" algn="tl" rotWithShape="0">
                        <a:schemeClr val="dk1">
                          <a:alpha val="40000"/>
                        </a:schemeClr>
                      </a:outerShdw>
                    </a:effectLst>
                    <a:latin typeface="Bahnschrift Light Condensed" panose="020B0502040204020203" pitchFamily="34" charset="0"/>
                  </a:rPr>
                  <a:t> </a:t>
                </a:r>
                <a:r>
                  <a:rPr lang="en-US" dirty="0">
                    <a:ln w="0"/>
                    <a:effectLst>
                      <a:outerShdw blurRad="38100" dist="19050" dir="2700000" algn="tl" rotWithShape="0">
                        <a:schemeClr val="dk1">
                          <a:alpha val="40000"/>
                        </a:schemeClr>
                      </a:outerShdw>
                    </a:effectLst>
                    <a:latin typeface="Bahnschrift Light Condensed" panose="020B0502040204020203" pitchFamily="34" charset="0"/>
                  </a:rPr>
                  <a:t>test is </a:t>
                </a:r>
                <a:r>
                  <a:rPr lang="en-US" b="1" dirty="0">
                    <a:ln w="0"/>
                    <a:effectLst>
                      <a:outerShdw blurRad="38100" dist="19050" dir="2700000" algn="tl" rotWithShape="0">
                        <a:schemeClr val="dk1">
                          <a:alpha val="40000"/>
                        </a:schemeClr>
                      </a:outerShdw>
                    </a:effectLst>
                    <a:latin typeface="Bahnschrift Light Condensed" panose="020B0502040204020203" pitchFamily="34" charset="0"/>
                  </a:rPr>
                  <a:t>Figure Of Merit </a:t>
                </a:r>
                <a:r>
                  <a:rPr lang="en-US" dirty="0">
                    <a:ln w="0"/>
                    <a:effectLst>
                      <a:outerShdw blurRad="38100" dist="19050" dir="2700000" algn="tl" rotWithShape="0">
                        <a:schemeClr val="dk1">
                          <a:alpha val="40000"/>
                        </a:schemeClr>
                      </a:outerShdw>
                    </a:effectLst>
                    <a:latin typeface="Bahnschrift Light Condensed" panose="020B0502040204020203" pitchFamily="34" charset="0"/>
                  </a:rPr>
                  <a:t>of range capacitance depending on DR</a:t>
                </a:r>
              </a:p>
              <a:p>
                <a:pPr algn="just"/>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pPr marL="285750" indent="-285750" algn="just">
                  <a:buFontTx/>
                  <a:buChar char="-"/>
                </a:pPr>
                <a:r>
                  <a:rPr lang="en-US" dirty="0">
                    <a:ln w="0"/>
                    <a:effectLst>
                      <a:outerShdw blurRad="38100" dist="19050" dir="2700000" algn="tl" rotWithShape="0">
                        <a:schemeClr val="dk1">
                          <a:alpha val="40000"/>
                        </a:schemeClr>
                      </a:outerShdw>
                    </a:effectLst>
                    <a:latin typeface="Bahnschrift Light Condensed" panose="020B0502040204020203" pitchFamily="34" charset="0"/>
                  </a:rPr>
                  <a:t>Test condition:</a:t>
                </a:r>
              </a:p>
              <a:p>
                <a:pPr algn="just"/>
                <a:r>
                  <a:rPr lang="en-US" dirty="0">
                    <a:ln w="0"/>
                    <a:effectLst>
                      <a:outerShdw blurRad="38100" dist="19050" dir="2700000" algn="tl" rotWithShape="0">
                        <a:schemeClr val="dk1">
                          <a:alpha val="40000"/>
                        </a:schemeClr>
                      </a:outerShdw>
                    </a:effectLst>
                    <a:latin typeface="Bahnschrift Light Condensed" panose="020B0502040204020203" pitchFamily="34" charset="0"/>
                  </a:rPr>
                  <a:t>Vpulse Source</a:t>
                </a:r>
              </a:p>
              <a:p>
                <a:pPr algn="just"/>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𝑑𝑐</m:t>
                          </m:r>
                        </m:sub>
                      </m:sSub>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65</m:t>
                      </m:r>
                      <m:r>
                        <a:rPr lang="en-US" i="1">
                          <a:latin typeface="Cambria Math" panose="02040503050406030204" pitchFamily="18" charset="0"/>
                        </a:rPr>
                        <m:t>𝑉</m:t>
                      </m:r>
                    </m:oMath>
                  </m:oMathPara>
                </a14:m>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pPr algn="just"/>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5</m:t>
                      </m:r>
                      <m:r>
                        <a:rPr lang="en-US" i="1">
                          <a:latin typeface="Cambria Math" panose="02040503050406030204" pitchFamily="18" charset="0"/>
                        </a:rPr>
                        <m:t>𝑆𝑒𝑐</m:t>
                      </m:r>
                    </m:oMath>
                  </m:oMathPara>
                </a14:m>
                <a:endParaRPr lang="en-US" i="1" dirty="0"/>
              </a:p>
              <a:p>
                <a:pPr algn="just"/>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𝑃𝑢𝑙𝑠𝑒</m:t>
                      </m:r>
                      <m:r>
                        <a:rPr lang="en-US" i="1">
                          <a:latin typeface="Cambria Math" panose="02040503050406030204" pitchFamily="18" charset="0"/>
                        </a:rPr>
                        <m:t> </m:t>
                      </m:r>
                      <m:r>
                        <a:rPr lang="en-US" i="1">
                          <a:latin typeface="Cambria Math" panose="02040503050406030204" pitchFamily="18" charset="0"/>
                        </a:rPr>
                        <m:t>𝑊𝑖𝑑𝑡</m:t>
                      </m:r>
                      <m:r>
                        <a:rPr lang="en-US" i="1">
                          <a:latin typeface="Cambria Math" panose="02040503050406030204" pitchFamily="18" charset="0"/>
                        </a:rPr>
                        <m:t>h</m:t>
                      </m:r>
                      <m:r>
                        <a:rPr lang="en-US" i="1">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𝑚𝑆𝑒𝑐</m:t>
                      </m:r>
                    </m:oMath>
                  </m:oMathPara>
                </a14:m>
                <a:endParaRPr lang="en-US" i="1" dirty="0"/>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𝐸𝑟𝑟𝑜</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𝑠𝑠</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𝑖𝑛</m:t>
                              </m:r>
                              <m:r>
                                <a:rPr lang="en-US" i="1">
                                  <a:latin typeface="Cambria Math" panose="02040503050406030204" pitchFamily="18" charset="0"/>
                                </a:rPr>
                                <m:t>,</m:t>
                              </m:r>
                              <m:r>
                                <a:rPr lang="en-US" i="1">
                                  <a:latin typeface="Cambria Math" panose="02040503050406030204" pitchFamily="18" charset="0"/>
                                </a:rPr>
                                <m:t>𝑚𝑎𝑥</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𝑝𝑒𝑎𝑘</m:t>
                              </m:r>
                              <m:r>
                                <a:rPr lang="en-US" i="1">
                                  <a:latin typeface="Cambria Math" panose="02040503050406030204" pitchFamily="18" charset="0"/>
                                </a:rPr>
                                <m:t>,</m:t>
                              </m:r>
                              <m:r>
                                <a:rPr lang="en-US" i="1">
                                  <a:latin typeface="Cambria Math" panose="02040503050406030204" pitchFamily="18" charset="0"/>
                                </a:rPr>
                                <m:t>𝑚𝑖𝑛</m:t>
                              </m:r>
                            </m:sub>
                          </m:sSub>
                        </m:e>
                      </m:d>
                      <m:r>
                        <a:rPr lang="en-US" i="1">
                          <a:latin typeface="Cambria Math" panose="02040503050406030204" pitchFamily="18" charset="0"/>
                        </a:rPr>
                        <m:t>=</m:t>
                      </m:r>
                      <m:r>
                        <a:rPr lang="en-US" i="1">
                          <a:latin typeface="Cambria Math" panose="02040503050406030204" pitchFamily="18" charset="0"/>
                        </a:rPr>
                        <m:t>10</m:t>
                      </m:r>
                      <m:r>
                        <a:rPr lang="en-US" i="1">
                          <a:latin typeface="Cambria Math" panose="02040503050406030204" pitchFamily="18" charset="0"/>
                        </a:rPr>
                        <m:t>𝑚𝑉</m:t>
                      </m:r>
                    </m:oMath>
                  </m:oMathPara>
                </a14:m>
                <a:endParaRPr lang="en-US" i="1" dirty="0"/>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𝐷𝑅</m:t>
                      </m:r>
                      <m:r>
                        <a:rPr lang="en-US" i="1">
                          <a:latin typeface="Cambria Math" panose="02040503050406030204" pitchFamily="18" charset="0"/>
                        </a:rPr>
                        <m:t>,</m:t>
                      </m:r>
                      <m:r>
                        <a:rPr lang="en-US" i="1">
                          <a:latin typeface="Cambria Math" panose="02040503050406030204" pitchFamily="18" charset="0"/>
                        </a:rPr>
                        <m:t>𝑚𝑎𝑥</m:t>
                      </m:r>
                      <m:r>
                        <a:rPr lang="en-US" i="1">
                          <a:latin typeface="Cambria Math" panose="02040503050406030204" pitchFamily="18" charset="0"/>
                        </a:rPr>
                        <m:t>=</m:t>
                      </m:r>
                      <m:r>
                        <a:rPr lang="en-US" i="1">
                          <a:latin typeface="Cambria Math" panose="02040503050406030204" pitchFamily="18" charset="0"/>
                        </a:rPr>
                        <m:t>20</m:t>
                      </m:r>
                      <m:f>
                        <m:fPr>
                          <m:ctrlPr>
                            <a:rPr lang="en-US" i="1">
                              <a:latin typeface="Cambria Math" panose="02040503050406030204" pitchFamily="18" charset="0"/>
                            </a:rPr>
                          </m:ctrlPr>
                        </m:fPr>
                        <m:num>
                          <m:r>
                            <a:rPr lang="en-US" i="1">
                              <a:latin typeface="Cambria Math" panose="02040503050406030204" pitchFamily="18" charset="0"/>
                            </a:rPr>
                            <m:t>𝑚𝑉</m:t>
                          </m:r>
                        </m:num>
                        <m:den>
                          <m:r>
                            <a:rPr lang="en-US" i="1">
                              <a:latin typeface="Cambria Math" panose="02040503050406030204" pitchFamily="18" charset="0"/>
                            </a:rPr>
                            <m:t>𝑆𝑒𝑐</m:t>
                          </m:r>
                        </m:den>
                      </m:f>
                    </m:oMath>
                  </m:oMathPara>
                </a14:m>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r>
                  <a:rPr lang="en-US" dirty="0">
                    <a:ln w="0"/>
                    <a:effectLst>
                      <a:outerShdw blurRad="38100" dist="19050" dir="2700000" algn="tl" rotWithShape="0">
                        <a:schemeClr val="dk1">
                          <a:alpha val="40000"/>
                        </a:schemeClr>
                      </a:outerShdw>
                    </a:effectLst>
                    <a:latin typeface="Bahnschrift Light Condensed" panose="020B0502040204020203" pitchFamily="34" charset="0"/>
                  </a:rPr>
                  <a:t>-Can see that</a:t>
                </a:r>
              </a:p>
              <a:p>
                <a:pPr algn="just"/>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𝑜𝑢𝑡</m:t>
                          </m:r>
                        </m:sub>
                      </m:sSub>
                      <m:r>
                        <a:rPr lang="en-US" i="1">
                          <a:latin typeface="Cambria Math" panose="02040503050406030204" pitchFamily="18" charset="0"/>
                        </a:rPr>
                        <m:t>𝜖</m:t>
                      </m:r>
                      <m:r>
                        <a:rPr lang="en-US" i="1">
                          <a:latin typeface="Cambria Math" panose="02040503050406030204" pitchFamily="18" charset="0"/>
                        </a:rPr>
                        <m:t>(</m:t>
                      </m:r>
                      <m:r>
                        <a:rPr lang="en-US" i="1">
                          <a:latin typeface="Cambria Math" panose="02040503050406030204" pitchFamily="18" charset="0"/>
                        </a:rPr>
                        <m:t>200</m:t>
                      </m:r>
                      <m:r>
                        <a:rPr lang="en-US" i="1">
                          <a:latin typeface="Cambria Math" panose="02040503050406030204" pitchFamily="18" charset="0"/>
                        </a:rPr>
                        <m:t>𝑝𝐹</m:t>
                      </m:r>
                      <m:r>
                        <a:rPr lang="en-US" i="1">
                          <a:latin typeface="Cambria Math" panose="02040503050406030204" pitchFamily="18" charset="0"/>
                        </a:rPr>
                        <m:t>, </m:t>
                      </m:r>
                      <m:r>
                        <a:rPr lang="en-US" i="1">
                          <a:latin typeface="Cambria Math" panose="02040503050406030204" pitchFamily="18" charset="0"/>
                        </a:rPr>
                        <m:t>2</m:t>
                      </m:r>
                      <m:r>
                        <a:rPr lang="en-US" i="1">
                          <a:latin typeface="Cambria Math" panose="02040503050406030204" pitchFamily="18" charset="0"/>
                        </a:rPr>
                        <m:t>𝑛𝐹</m:t>
                      </m:r>
                      <m:r>
                        <a:rPr lang="en-US" i="1">
                          <a:latin typeface="Cambria Math" panose="02040503050406030204" pitchFamily="18" charset="0"/>
                        </a:rPr>
                        <m:t>)</m:t>
                      </m:r>
                    </m:oMath>
                  </m:oMathPara>
                </a14:m>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a:p>
                <a:pPr algn="just"/>
                <a:endParaRPr lang="en-US" dirty="0"/>
              </a:p>
              <a:p>
                <a:pPr algn="just"/>
                <a:endParaRPr lang="he-IL" dirty="0"/>
              </a:p>
            </p:txBody>
          </p:sp>
        </mc:Choice>
        <mc:Fallback>
          <p:sp>
            <p:nvSpPr>
              <p:cNvPr id="22" name="מלבן 21">
                <a:extLst>
                  <a:ext uri="{FF2B5EF4-FFF2-40B4-BE49-F238E27FC236}">
                    <a16:creationId xmlns:a16="http://schemas.microsoft.com/office/drawing/2014/main" id="{B0CA252F-1F53-4420-A71E-6F1AC51A62AB}"/>
                  </a:ext>
                </a:extLst>
              </p:cNvPr>
              <p:cNvSpPr>
                <a:spLocks noRot="1" noChangeAspect="1" noMove="1" noResize="1" noEditPoints="1" noAdjustHandles="1" noChangeArrowheads="1" noChangeShapeType="1" noTextEdit="1"/>
              </p:cNvSpPr>
              <p:nvPr/>
            </p:nvSpPr>
            <p:spPr>
              <a:xfrm>
                <a:off x="50256" y="1498286"/>
                <a:ext cx="3256710" cy="5084084"/>
              </a:xfrm>
              <a:prstGeom prst="rect">
                <a:avLst/>
              </a:prstGeom>
              <a:blipFill>
                <a:blip r:embed="rId4"/>
                <a:stretch>
                  <a:fillRect l="-1873" t="-959" r="-2060"/>
                </a:stretch>
              </a:blipFill>
            </p:spPr>
            <p:txBody>
              <a:bodyPr/>
              <a:lstStyle/>
              <a:p>
                <a:r>
                  <a:rPr lang="he-IL">
                    <a:noFill/>
                  </a:rPr>
                  <a:t> </a:t>
                </a:r>
              </a:p>
            </p:txBody>
          </p:sp>
        </mc:Fallback>
      </mc:AlternateContent>
    </p:spTree>
    <p:extLst>
      <p:ext uri="{BB962C8B-B14F-4D97-AF65-F5344CB8AC3E}">
        <p14:creationId xmlns:p14="http://schemas.microsoft.com/office/powerpoint/2010/main" val="25388546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B2254E93-0C79-4AF8-81E3-DF3210033FA9}"/>
              </a:ext>
            </a:extLst>
          </p:cNvPr>
          <p:cNvSpPr/>
          <p:nvPr/>
        </p:nvSpPr>
        <p:spPr>
          <a:xfrm>
            <a:off x="2825637" y="75518"/>
            <a:ext cx="6265691" cy="1508105"/>
          </a:xfrm>
          <a:prstGeom prst="rect">
            <a:avLst/>
          </a:prstGeom>
          <a:noFill/>
        </p:spPr>
        <p:txBody>
          <a:bodyPr wrap="none" lIns="91440" tIns="45720" rIns="91440" bIns="45720">
            <a:spAutoFit/>
          </a:bodyPr>
          <a:lstStyle/>
          <a:p>
            <a:pPr algn="ctr"/>
            <a:r>
              <a:rPr lang="en-US" sz="4800" dirty="0">
                <a:ln w="0"/>
                <a:effectLst>
                  <a:outerShdw blurRad="38100" dist="19050" dir="2700000" algn="tl" rotWithShape="0">
                    <a:schemeClr val="dk1">
                      <a:alpha val="40000"/>
                    </a:schemeClr>
                  </a:outerShdw>
                </a:effectLst>
                <a:latin typeface="Bahnschrift Light Condensed" panose="020B0502040204020203" pitchFamily="34" charset="0"/>
              </a:rPr>
              <a:t>2</a:t>
            </a:r>
            <a:r>
              <a:rPr lang="en-US" sz="4800" baseline="30000" dirty="0">
                <a:ln w="0"/>
                <a:effectLst>
                  <a:outerShdw blurRad="38100" dist="19050" dir="2700000" algn="tl" rotWithShape="0">
                    <a:schemeClr val="dk1">
                      <a:alpha val="40000"/>
                    </a:schemeClr>
                  </a:outerShdw>
                </a:effectLst>
                <a:latin typeface="Bahnschrift Light Condensed" panose="020B0502040204020203" pitchFamily="34" charset="0"/>
              </a:rPr>
              <a:t>nd</a:t>
            </a:r>
            <a:r>
              <a:rPr lang="en-US" sz="4800" dirty="0">
                <a:ln w="0"/>
                <a:effectLst>
                  <a:outerShdw blurRad="38100" dist="19050" dir="2700000" algn="tl" rotWithShape="0">
                    <a:schemeClr val="dk1">
                      <a:alpha val="40000"/>
                    </a:schemeClr>
                  </a:outerShdw>
                </a:effectLst>
                <a:latin typeface="Bahnschrift Light Condensed" panose="020B0502040204020203" pitchFamily="34" charset="0"/>
              </a:rPr>
              <a:t>  Circuit Architecture</a:t>
            </a:r>
          </a:p>
          <a:p>
            <a:pPr algn="ctr"/>
            <a:r>
              <a:rPr lang="en-US" sz="4400" dirty="0">
                <a:effectLst>
                  <a:outerShdw blurRad="38100" dist="38100" dir="2700000" algn="tl">
                    <a:srgbClr val="000000">
                      <a:alpha val="43137"/>
                    </a:srgbClr>
                  </a:outerShdw>
                </a:effectLst>
                <a:latin typeface="Bahnschrift Light Condensed" panose="020B0502040204020203" pitchFamily="34" charset="0"/>
              </a:rPr>
              <a:t>Challenges Encounter</a:t>
            </a:r>
            <a:r>
              <a:rPr lang="en-US" sz="4400" dirty="0">
                <a:latin typeface="Bahnschrift Light Condensed" panose="020B0502040204020203" pitchFamily="34" charset="0"/>
              </a:rPr>
              <a:t> </a:t>
            </a:r>
            <a:endParaRPr lang="en-US" sz="4400" dirty="0">
              <a:ln w="0"/>
              <a:effectLst>
                <a:outerShdw blurRad="38100" dist="19050" dir="2700000" algn="tl" rotWithShape="0">
                  <a:schemeClr val="dk1">
                    <a:alpha val="40000"/>
                  </a:schemeClr>
                </a:outerShdw>
              </a:effectLst>
              <a:latin typeface="Bahnschrift Light Condensed" panose="020B0502040204020203" pitchFamily="34" charset="0"/>
            </a:endParaRPr>
          </a:p>
        </p:txBody>
      </p:sp>
      <p:sp>
        <p:nvSpPr>
          <p:cNvPr id="2" name="מציין מיקום של כותרת תחתונה 1">
            <a:extLst>
              <a:ext uri="{FF2B5EF4-FFF2-40B4-BE49-F238E27FC236}">
                <a16:creationId xmlns:a16="http://schemas.microsoft.com/office/drawing/2014/main" id="{2210BB7A-B18A-448C-9D17-235D3BDC1426}"/>
              </a:ext>
            </a:extLst>
          </p:cNvPr>
          <p:cNvSpPr>
            <a:spLocks noGrp="1"/>
          </p:cNvSpPr>
          <p:nvPr>
            <p:ph type="ftr" sz="quarter" idx="11"/>
          </p:nvPr>
        </p:nvSpPr>
        <p:spPr>
          <a:xfrm>
            <a:off x="4364107" y="6452199"/>
            <a:ext cx="4114800" cy="365125"/>
          </a:xfrm>
        </p:spPr>
        <p:txBody>
          <a:bodyPr/>
          <a:lstStyle/>
          <a:p>
            <a:r>
              <a:rPr lang="en-US" sz="1800" dirty="0"/>
              <a:t>48</a:t>
            </a:r>
            <a:endParaRPr lang="he-IL" sz="1800" dirty="0"/>
          </a:p>
        </p:txBody>
      </p:sp>
      <p:sp>
        <p:nvSpPr>
          <p:cNvPr id="16" name="Rectangle 2">
            <a:extLst>
              <a:ext uri="{FF2B5EF4-FFF2-40B4-BE49-F238E27FC236}">
                <a16:creationId xmlns:a16="http://schemas.microsoft.com/office/drawing/2014/main" id="{DA2141BE-11B3-41BC-820D-9D51D000B0D7}"/>
              </a:ext>
            </a:extLst>
          </p:cNvPr>
          <p:cNvSpPr/>
          <p:nvPr/>
        </p:nvSpPr>
        <p:spPr>
          <a:xfrm>
            <a:off x="318052" y="1708712"/>
            <a:ext cx="10946296" cy="3939540"/>
          </a:xfrm>
          <a:prstGeom prst="rect">
            <a:avLst/>
          </a:prstGeom>
          <a:noFill/>
        </p:spPr>
        <p:txBody>
          <a:bodyPr wrap="square" lIns="91440" tIns="45720" rIns="91440" bIns="45720">
            <a:spAutoFit/>
          </a:bodyPr>
          <a:lstStyle/>
          <a:p>
            <a:pPr algn="just"/>
            <a:r>
              <a:rPr lang="en-US" sz="2500" dirty="0">
                <a:ln w="0"/>
                <a:effectLst>
                  <a:outerShdw blurRad="38100" dist="19050" dir="2700000" algn="tl" rotWithShape="0">
                    <a:schemeClr val="dk1">
                      <a:alpha val="40000"/>
                    </a:schemeClr>
                  </a:outerShdw>
                </a:effectLst>
                <a:latin typeface="Bahnschrift Light Condensed" panose="020B0502040204020203" pitchFamily="34" charset="0"/>
              </a:rPr>
              <a:t>Similar to the 1</a:t>
            </a:r>
            <a:r>
              <a:rPr lang="en-US" sz="2500" baseline="30000" dirty="0">
                <a:ln w="0"/>
                <a:effectLst>
                  <a:outerShdw blurRad="38100" dist="19050" dir="2700000" algn="tl" rotWithShape="0">
                    <a:schemeClr val="dk1">
                      <a:alpha val="40000"/>
                    </a:schemeClr>
                  </a:outerShdw>
                </a:effectLst>
                <a:latin typeface="Bahnschrift Light Condensed" panose="020B0502040204020203" pitchFamily="34" charset="0"/>
              </a:rPr>
              <a:t>st</a:t>
            </a:r>
            <a:r>
              <a:rPr lang="en-US" sz="2500" dirty="0">
                <a:ln w="0"/>
                <a:effectLst>
                  <a:outerShdw blurRad="38100" dist="19050" dir="2700000" algn="tl" rotWithShape="0">
                    <a:schemeClr val="dk1">
                      <a:alpha val="40000"/>
                    </a:schemeClr>
                  </a:outerShdw>
                </a:effectLst>
                <a:latin typeface="Bahnschrift Light Condensed" panose="020B0502040204020203" pitchFamily="34" charset="0"/>
              </a:rPr>
              <a:t> circuit when we connected VDD to source terminal of PMOS transistor, the output voltage(Vpeak) reached to VDD and do not stop on vin,max. </a:t>
            </a:r>
          </a:p>
          <a:p>
            <a:pPr algn="just"/>
            <a:r>
              <a:rPr lang="en-US" sz="2500" dirty="0">
                <a:ln w="0"/>
                <a:effectLst>
                  <a:outerShdw blurRad="38100" dist="19050" dir="2700000" algn="tl" rotWithShape="0">
                    <a:schemeClr val="dk1">
                      <a:alpha val="40000"/>
                    </a:schemeClr>
                  </a:outerShdw>
                </a:effectLst>
                <a:latin typeface="Bahnschrift Light Condensed" panose="020B0502040204020203" pitchFamily="34" charset="0"/>
              </a:rPr>
              <a:t>we try to solve it by connecting current source parallel to output capacitor. This do not solve the entire problem; we got peak of VDD at the start of the operation. </a:t>
            </a:r>
          </a:p>
          <a:p>
            <a:pPr algn="just"/>
            <a:r>
              <a:rPr lang="en-US" sz="2500" dirty="0">
                <a:ln w="0"/>
                <a:effectLst>
                  <a:outerShdw blurRad="38100" dist="19050" dir="2700000" algn="tl" rotWithShape="0">
                    <a:schemeClr val="dk1">
                      <a:alpha val="40000"/>
                    </a:schemeClr>
                  </a:outerShdw>
                </a:effectLst>
                <a:latin typeface="Bahnschrift Light Condensed" panose="020B0502040204020203" pitchFamily="34" charset="0"/>
              </a:rPr>
              <a:t>Eventually the source of the PMOS was connected to source of NMOS diode connection such that the NMOS behave like current source.</a:t>
            </a:r>
          </a:p>
          <a:p>
            <a:pPr algn="just"/>
            <a:endParaRPr lang="en-US" sz="2500" dirty="0">
              <a:ln w="0"/>
              <a:effectLst>
                <a:outerShdw blurRad="38100" dist="19050" dir="2700000" algn="tl" rotWithShape="0">
                  <a:schemeClr val="dk1">
                    <a:alpha val="40000"/>
                  </a:schemeClr>
                </a:outerShdw>
              </a:effectLst>
              <a:latin typeface="Bahnschrift Light Condensed" panose="020B0502040204020203" pitchFamily="34" charset="0"/>
            </a:endParaRPr>
          </a:p>
          <a:p>
            <a:pPr algn="just"/>
            <a:r>
              <a:rPr lang="en-US" sz="2500" dirty="0">
                <a:ln w="0"/>
                <a:effectLst>
                  <a:outerShdw blurRad="38100" dist="19050" dir="2700000" algn="tl" rotWithShape="0">
                    <a:schemeClr val="dk1">
                      <a:alpha val="40000"/>
                    </a:schemeClr>
                  </a:outerShdw>
                </a:effectLst>
                <a:latin typeface="Bahnschrift Light Condensed" panose="020B0502040204020203" pitchFamily="34" charset="0"/>
              </a:rPr>
              <a:t>In addition, we connect the PMOS as diode connection to prevent infinite DR while the input voltage fall bellow the output volatge.</a:t>
            </a:r>
          </a:p>
          <a:p>
            <a:pPr algn="ctr"/>
            <a:endParaRPr lang="en-US" sz="2500" dirty="0">
              <a:ln w="0"/>
              <a:effectLst>
                <a:outerShdw blurRad="38100" dist="19050" dir="2700000" algn="tl" rotWithShape="0">
                  <a:schemeClr val="dk1">
                    <a:alpha val="40000"/>
                  </a:schemeClr>
                </a:outerShdw>
              </a:effectLst>
              <a:latin typeface="Bahnschrift Light Condensed" panose="020B0502040204020203" pitchFamily="34" charset="0"/>
            </a:endParaRPr>
          </a:p>
        </p:txBody>
      </p:sp>
    </p:spTree>
    <p:extLst>
      <p:ext uri="{BB962C8B-B14F-4D97-AF65-F5344CB8AC3E}">
        <p14:creationId xmlns:p14="http://schemas.microsoft.com/office/powerpoint/2010/main" val="41300508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כותרת תחתונה 1">
            <a:extLst>
              <a:ext uri="{FF2B5EF4-FFF2-40B4-BE49-F238E27FC236}">
                <a16:creationId xmlns:a16="http://schemas.microsoft.com/office/drawing/2014/main" id="{2210BB7A-B18A-448C-9D17-235D3BDC1426}"/>
              </a:ext>
            </a:extLst>
          </p:cNvPr>
          <p:cNvSpPr>
            <a:spLocks noGrp="1"/>
          </p:cNvSpPr>
          <p:nvPr>
            <p:ph type="ftr" sz="quarter" idx="11"/>
          </p:nvPr>
        </p:nvSpPr>
        <p:spPr>
          <a:xfrm>
            <a:off x="4364107" y="6452199"/>
            <a:ext cx="4114800" cy="365125"/>
          </a:xfrm>
        </p:spPr>
        <p:txBody>
          <a:bodyPr/>
          <a:lstStyle/>
          <a:p>
            <a:r>
              <a:rPr lang="en-US" sz="1800" dirty="0"/>
              <a:t>49</a:t>
            </a:r>
            <a:endParaRPr lang="he-IL" sz="1800" dirty="0"/>
          </a:p>
        </p:txBody>
      </p:sp>
      <p:sp>
        <p:nvSpPr>
          <p:cNvPr id="4" name="Rectangle 9">
            <a:extLst>
              <a:ext uri="{FF2B5EF4-FFF2-40B4-BE49-F238E27FC236}">
                <a16:creationId xmlns:a16="http://schemas.microsoft.com/office/drawing/2014/main" id="{200859FA-CF00-4061-9390-F56B374A5AF2}"/>
              </a:ext>
            </a:extLst>
          </p:cNvPr>
          <p:cNvSpPr/>
          <p:nvPr/>
        </p:nvSpPr>
        <p:spPr>
          <a:xfrm>
            <a:off x="2209379" y="75518"/>
            <a:ext cx="7498207" cy="1508105"/>
          </a:xfrm>
          <a:prstGeom prst="rect">
            <a:avLst/>
          </a:prstGeom>
          <a:noFill/>
        </p:spPr>
        <p:txBody>
          <a:bodyPr wrap="none" lIns="91440" tIns="45720" rIns="91440" bIns="45720">
            <a:spAutoFit/>
          </a:bodyPr>
          <a:lstStyle/>
          <a:p>
            <a:pPr algn="ctr"/>
            <a:r>
              <a:rPr lang="en-US" sz="4800" dirty="0">
                <a:ln w="0"/>
                <a:effectLst>
                  <a:outerShdw blurRad="38100" dist="19050" dir="2700000" algn="tl" rotWithShape="0">
                    <a:schemeClr val="dk1">
                      <a:alpha val="40000"/>
                    </a:schemeClr>
                  </a:outerShdw>
                </a:effectLst>
                <a:latin typeface="Bahnschrift Light Condensed" panose="020B0502040204020203" pitchFamily="34" charset="0"/>
              </a:rPr>
              <a:t>2</a:t>
            </a:r>
            <a:r>
              <a:rPr lang="en-US" sz="4800" baseline="30000" dirty="0">
                <a:ln w="0"/>
                <a:effectLst>
                  <a:outerShdw blurRad="38100" dist="19050" dir="2700000" algn="tl" rotWithShape="0">
                    <a:schemeClr val="dk1">
                      <a:alpha val="40000"/>
                    </a:schemeClr>
                  </a:outerShdw>
                </a:effectLst>
                <a:latin typeface="Bahnschrift Light Condensed" panose="020B0502040204020203" pitchFamily="34" charset="0"/>
              </a:rPr>
              <a:t>nd</a:t>
            </a:r>
            <a:r>
              <a:rPr lang="en-US" sz="4800" dirty="0">
                <a:ln w="0"/>
                <a:effectLst>
                  <a:outerShdw blurRad="38100" dist="19050" dir="2700000" algn="tl" rotWithShape="0">
                    <a:schemeClr val="dk1">
                      <a:alpha val="40000"/>
                    </a:schemeClr>
                  </a:outerShdw>
                </a:effectLst>
                <a:latin typeface="Bahnschrift Light Condensed" panose="020B0502040204020203" pitchFamily="34" charset="0"/>
              </a:rPr>
              <a:t>  Circuit Architecture</a:t>
            </a:r>
          </a:p>
          <a:p>
            <a:pPr algn="ctr"/>
            <a:r>
              <a:rPr lang="en-US" sz="4400" dirty="0">
                <a:effectLst>
                  <a:outerShdw blurRad="38100" dist="38100" dir="2700000" algn="tl">
                    <a:srgbClr val="000000">
                      <a:alpha val="43137"/>
                    </a:srgbClr>
                  </a:outerShdw>
                </a:effectLst>
                <a:latin typeface="Bahnschrift Light Condensed" panose="020B0502040204020203" pitchFamily="34" charset="0"/>
              </a:rPr>
              <a:t>Challenges Encounter- example</a:t>
            </a:r>
            <a:r>
              <a:rPr lang="en-US" sz="4400" dirty="0">
                <a:latin typeface="Bahnschrift Light Condensed" panose="020B0502040204020203" pitchFamily="34" charset="0"/>
              </a:rPr>
              <a:t> </a:t>
            </a:r>
            <a:endParaRPr lang="en-US" sz="4400" dirty="0">
              <a:ln w="0"/>
              <a:effectLst>
                <a:outerShdw blurRad="38100" dist="19050" dir="2700000" algn="tl" rotWithShape="0">
                  <a:schemeClr val="dk1">
                    <a:alpha val="40000"/>
                  </a:schemeClr>
                </a:outerShdw>
              </a:effectLst>
              <a:latin typeface="Bahnschrift Light Condensed" panose="020B0502040204020203" pitchFamily="34" charset="0"/>
            </a:endParaRPr>
          </a:p>
        </p:txBody>
      </p:sp>
      <p:pic>
        <p:nvPicPr>
          <p:cNvPr id="5" name="תמונה 4">
            <a:extLst>
              <a:ext uri="{FF2B5EF4-FFF2-40B4-BE49-F238E27FC236}">
                <a16:creationId xmlns:a16="http://schemas.microsoft.com/office/drawing/2014/main" id="{68406660-69E8-4F0D-B5F8-264059FB5419}"/>
              </a:ext>
            </a:extLst>
          </p:cNvPr>
          <p:cNvPicPr/>
          <p:nvPr/>
        </p:nvPicPr>
        <p:blipFill rotWithShape="1">
          <a:blip r:embed="rId3" cstate="print">
            <a:extLst>
              <a:ext uri="{28A0092B-C50C-407E-A947-70E740481C1C}">
                <a14:useLocalDpi xmlns:a14="http://schemas.microsoft.com/office/drawing/2010/main" val="0"/>
              </a:ext>
            </a:extLst>
          </a:blip>
          <a:srcRect t="6081"/>
          <a:stretch/>
        </p:blipFill>
        <p:spPr bwMode="auto">
          <a:xfrm>
            <a:off x="56266" y="3208588"/>
            <a:ext cx="5539409" cy="3279925"/>
          </a:xfrm>
          <a:prstGeom prst="rect">
            <a:avLst/>
          </a:prstGeom>
          <a:noFill/>
          <a:ln>
            <a:noFill/>
          </a:ln>
          <a:extLst>
            <a:ext uri="{53640926-AAD7-44D8-BBD7-CCE9431645EC}">
              <a14:shadowObscured xmlns:a14="http://schemas.microsoft.com/office/drawing/2010/main"/>
            </a:ext>
          </a:extLst>
        </p:spPr>
      </p:pic>
      <p:sp>
        <p:nvSpPr>
          <p:cNvPr id="6" name="מלבן 5">
            <a:extLst>
              <a:ext uri="{FF2B5EF4-FFF2-40B4-BE49-F238E27FC236}">
                <a16:creationId xmlns:a16="http://schemas.microsoft.com/office/drawing/2014/main" id="{42B62F15-51DE-454E-A5E0-2E64AE28E8C0}"/>
              </a:ext>
            </a:extLst>
          </p:cNvPr>
          <p:cNvSpPr/>
          <p:nvPr/>
        </p:nvSpPr>
        <p:spPr>
          <a:xfrm>
            <a:off x="1456497" y="5313053"/>
            <a:ext cx="542925" cy="344069"/>
          </a:xfrm>
          <a:prstGeom prst="rect">
            <a:avLst/>
          </a:prstGeom>
          <a:noFill/>
          <a:ln>
            <a:noFill/>
          </a:ln>
        </p:spPr>
        <p:txBody>
          <a:bodyPr wrap="square">
            <a:spAutoFit/>
          </a:bodyPr>
          <a:lstStyle/>
          <a:p>
            <a:pPr algn="l" rtl="0">
              <a:lnSpc>
                <a:spcPct val="107000"/>
              </a:lnSpc>
              <a:spcAft>
                <a:spcPts val="800"/>
              </a:spcAft>
            </a:pPr>
            <a:r>
              <a:rPr lang="en-US" sz="1600" kern="1200" dirty="0">
                <a:solidFill>
                  <a:srgbClr val="E30000"/>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Vin</a:t>
            </a:r>
            <a:endParaRPr lang="en-US" sz="12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7" name="Straight Arrow Connector 19">
            <a:extLst>
              <a:ext uri="{FF2B5EF4-FFF2-40B4-BE49-F238E27FC236}">
                <a16:creationId xmlns:a16="http://schemas.microsoft.com/office/drawing/2014/main" id="{0B032BF9-C71D-41FC-8E45-910F7BFB66B6}"/>
              </a:ext>
            </a:extLst>
          </p:cNvPr>
          <p:cNvCxnSpPr>
            <a:cxnSpLocks/>
          </p:cNvCxnSpPr>
          <p:nvPr/>
        </p:nvCxnSpPr>
        <p:spPr>
          <a:xfrm flipH="1" flipV="1">
            <a:off x="1628775" y="4848550"/>
            <a:ext cx="1" cy="464428"/>
          </a:xfrm>
          <a:prstGeom prst="straightConnector1">
            <a:avLst/>
          </a:prstGeom>
          <a:ln w="28575">
            <a:solidFill>
              <a:srgbClr val="E3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15">
            <a:extLst>
              <a:ext uri="{FF2B5EF4-FFF2-40B4-BE49-F238E27FC236}">
                <a16:creationId xmlns:a16="http://schemas.microsoft.com/office/drawing/2014/main" id="{8821396F-67E8-449E-B13A-5B15D84589DD}"/>
              </a:ext>
            </a:extLst>
          </p:cNvPr>
          <p:cNvSpPr/>
          <p:nvPr/>
        </p:nvSpPr>
        <p:spPr>
          <a:xfrm>
            <a:off x="2633241" y="3595952"/>
            <a:ext cx="847725" cy="330200"/>
          </a:xfrm>
          <a:prstGeom prst="rect">
            <a:avLst/>
          </a:prstGeom>
          <a:noFill/>
          <a:ln>
            <a:noFill/>
          </a:ln>
        </p:spPr>
        <p:txBody>
          <a:bodyPr wrap="square" lIns="91440" tIns="45720" rIns="91440" bIns="45720">
            <a:noAutofit/>
          </a:bodyPr>
          <a:lstStyle/>
          <a:p>
            <a:pPr algn="ctr" rtl="0">
              <a:lnSpc>
                <a:spcPct val="107000"/>
              </a:lnSpc>
              <a:spcAft>
                <a:spcPts val="800"/>
              </a:spcAft>
            </a:pPr>
            <a:r>
              <a:rPr lang="en-US" sz="1600" kern="1200" dirty="0">
                <a:solidFill>
                  <a:srgbClr val="BF8F00"/>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V</a:t>
            </a:r>
            <a:r>
              <a:rPr lang="en-US" sz="1600" kern="1200" dirty="0">
                <a:solidFill>
                  <a:srgbClr val="FF0000"/>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p</a:t>
            </a:r>
            <a:r>
              <a:rPr lang="en-US" sz="1600" kern="1200" dirty="0">
                <a:solidFill>
                  <a:srgbClr val="00B050"/>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e</a:t>
            </a:r>
            <a:r>
              <a:rPr lang="en-US" sz="1600" kern="1200" dirty="0">
                <a:solidFill>
                  <a:srgbClr val="00B0F0"/>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a</a:t>
            </a:r>
            <a:r>
              <a:rPr lang="en-US" sz="1600" kern="1200" dirty="0">
                <a:solidFill>
                  <a:srgbClr val="002060"/>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k</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a:p>
            <a:pPr algn="ctr" rtl="0">
              <a:lnSpc>
                <a:spcPct val="107000"/>
              </a:lnSpc>
              <a:spcAft>
                <a:spcPts val="800"/>
              </a:spcAft>
            </a:pPr>
            <a:r>
              <a:rPr lang="en-US" sz="100" dirty="0">
                <a:solidFill>
                  <a:srgbClr val="00B0F0"/>
                </a:solidFill>
                <a:effectLst/>
                <a:latin typeface="Calibri" panose="020F0502020204030204" pitchFamily="34" charset="0"/>
                <a:ea typeface="Times New Roman" panose="02020603050405020304" pitchFamily="18" charset="0"/>
                <a:cs typeface="Arial" panose="020B0604020202020204" pitchFamily="34" charset="0"/>
              </a:rPr>
              <a:t> </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9" name="מחבר חץ ישר 8">
            <a:extLst>
              <a:ext uri="{FF2B5EF4-FFF2-40B4-BE49-F238E27FC236}">
                <a16:creationId xmlns:a16="http://schemas.microsoft.com/office/drawing/2014/main" id="{95692ABE-EB30-460E-9F14-8F64B7491671}"/>
              </a:ext>
            </a:extLst>
          </p:cNvPr>
          <p:cNvCxnSpPr/>
          <p:nvPr/>
        </p:nvCxnSpPr>
        <p:spPr>
          <a:xfrm flipH="1">
            <a:off x="1785516" y="3834395"/>
            <a:ext cx="847725" cy="183515"/>
          </a:xfrm>
          <a:prstGeom prst="straightConnector1">
            <a:avLst/>
          </a:prstGeom>
          <a:ln w="28575">
            <a:solidFill>
              <a:schemeClr val="accent4">
                <a:lumMod val="75000"/>
              </a:schemeClr>
            </a:solidFill>
            <a:tailEnd type="triangle"/>
          </a:ln>
        </p:spPr>
        <p:style>
          <a:lnRef idx="2">
            <a:schemeClr val="accent5"/>
          </a:lnRef>
          <a:fillRef idx="0">
            <a:schemeClr val="accent5"/>
          </a:fillRef>
          <a:effectRef idx="1">
            <a:schemeClr val="accent5"/>
          </a:effectRef>
          <a:fontRef idx="minor">
            <a:schemeClr val="tx1"/>
          </a:fontRef>
        </p:style>
      </p:cxnSp>
      <p:sp>
        <p:nvSpPr>
          <p:cNvPr id="11" name="מלבן 10">
            <a:extLst>
              <a:ext uri="{FF2B5EF4-FFF2-40B4-BE49-F238E27FC236}">
                <a16:creationId xmlns:a16="http://schemas.microsoft.com/office/drawing/2014/main" id="{A43E471A-ECEE-419C-95DE-592A112ABDA9}"/>
              </a:ext>
            </a:extLst>
          </p:cNvPr>
          <p:cNvSpPr/>
          <p:nvPr/>
        </p:nvSpPr>
        <p:spPr>
          <a:xfrm>
            <a:off x="637227" y="1823199"/>
            <a:ext cx="4377485" cy="1107996"/>
          </a:xfrm>
          <a:prstGeom prst="rect">
            <a:avLst/>
          </a:prstGeom>
        </p:spPr>
        <p:txBody>
          <a:bodyPr wrap="square">
            <a:spAutoFit/>
          </a:bodyPr>
          <a:lstStyle/>
          <a:p>
            <a:pPr algn="ctr"/>
            <a:r>
              <a:rPr lang="en-US" sz="2400" dirty="0">
                <a:effectLst>
                  <a:outerShdw blurRad="38100" dist="38100" dir="2700000" algn="tl">
                    <a:srgbClr val="000000">
                      <a:alpha val="43137"/>
                    </a:srgbClr>
                  </a:outerShdw>
                </a:effectLst>
                <a:latin typeface="Bahnschrift Light Condensed" panose="020B0502040204020203" pitchFamily="34" charset="0"/>
              </a:rPr>
              <a:t>- We try several output current that can control on the  Discharge capacitor</a:t>
            </a:r>
          </a:p>
          <a:p>
            <a:pPr algn="ctr"/>
            <a:endParaRPr lang="en-US" dirty="0">
              <a:effectLst>
                <a:outerShdw blurRad="38100" dist="38100" dir="2700000" algn="tl">
                  <a:srgbClr val="000000">
                    <a:alpha val="43137"/>
                  </a:srgbClr>
                </a:outerShdw>
              </a:effectLst>
              <a:latin typeface="Bahnschrift Light Condensed" panose="020B0502040204020203" pitchFamily="34" charset="0"/>
            </a:endParaRPr>
          </a:p>
        </p:txBody>
      </p:sp>
      <p:sp>
        <p:nvSpPr>
          <p:cNvPr id="10" name="Rectangle 9">
            <a:extLst>
              <a:ext uri="{FF2B5EF4-FFF2-40B4-BE49-F238E27FC236}">
                <a16:creationId xmlns:a16="http://schemas.microsoft.com/office/drawing/2014/main" id="{56538CCD-7C00-4D49-A494-18166ACBD6F1}"/>
              </a:ext>
            </a:extLst>
          </p:cNvPr>
          <p:cNvSpPr/>
          <p:nvPr/>
        </p:nvSpPr>
        <p:spPr>
          <a:xfrm>
            <a:off x="7473930" y="5485087"/>
            <a:ext cx="3981949" cy="830997"/>
          </a:xfrm>
          <a:prstGeom prst="rect">
            <a:avLst/>
          </a:prstGeom>
        </p:spPr>
        <p:txBody>
          <a:bodyPr wrap="square">
            <a:spAutoFit/>
          </a:bodyPr>
          <a:lstStyle/>
          <a:p>
            <a:pPr marL="285750" indent="-285750">
              <a:buFontTx/>
              <a:buChar char="-"/>
            </a:pPr>
            <a:r>
              <a:rPr lang="en-US" sz="2400" dirty="0">
                <a:effectLst>
                  <a:outerShdw blurRad="38100" dist="38100" dir="2700000" algn="tl">
                    <a:srgbClr val="000000">
                      <a:alpha val="43137"/>
                    </a:srgbClr>
                  </a:outerShdw>
                </a:effectLst>
                <a:latin typeface="Bahnschrift Light Condensed" panose="020B0502040204020203" pitchFamily="34" charset="0"/>
              </a:rPr>
              <a:t>We get always a peak of VDD </a:t>
            </a:r>
          </a:p>
          <a:p>
            <a:r>
              <a:rPr lang="en-US" sz="2400" dirty="0">
                <a:effectLst>
                  <a:outerShdw blurRad="38100" dist="38100" dir="2700000" algn="tl">
                    <a:srgbClr val="000000">
                      <a:alpha val="43137"/>
                    </a:srgbClr>
                  </a:outerShdw>
                </a:effectLst>
                <a:latin typeface="Bahnschrift Light Condensed" panose="020B0502040204020203" pitchFamily="34" charset="0"/>
              </a:rPr>
              <a:t>     at the first of the operation </a:t>
            </a:r>
            <a:endParaRPr lang="he-IL" sz="2400" dirty="0"/>
          </a:p>
        </p:txBody>
      </p:sp>
      <p:pic>
        <p:nvPicPr>
          <p:cNvPr id="12" name="תמונה 11">
            <a:extLst>
              <a:ext uri="{FF2B5EF4-FFF2-40B4-BE49-F238E27FC236}">
                <a16:creationId xmlns:a16="http://schemas.microsoft.com/office/drawing/2014/main" id="{E2C730E9-B52E-472E-8B46-D3E7D25A7091}"/>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5734220" y="1692213"/>
            <a:ext cx="6286500" cy="3095625"/>
          </a:xfrm>
          <a:prstGeom prst="rect">
            <a:avLst/>
          </a:prstGeom>
        </p:spPr>
      </p:pic>
    </p:spTree>
    <p:extLst>
      <p:ext uri="{BB962C8B-B14F-4D97-AF65-F5344CB8AC3E}">
        <p14:creationId xmlns:p14="http://schemas.microsoft.com/office/powerpoint/2010/main" val="1110603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5C58B6-AE91-4822-B076-4490D7F2C5D1}"/>
              </a:ext>
            </a:extLst>
          </p:cNvPr>
          <p:cNvSpPr/>
          <p:nvPr/>
        </p:nvSpPr>
        <p:spPr>
          <a:xfrm>
            <a:off x="4497594" y="185504"/>
            <a:ext cx="2904962"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Bahnschrift Light Condensed" panose="020B0502040204020203" pitchFamily="34" charset="0"/>
              </a:rPr>
              <a:t>Background</a:t>
            </a:r>
            <a:endParaRPr lang="en-US" sz="6000" b="0" cap="none" spc="0" dirty="0">
              <a:ln w="0"/>
              <a:solidFill>
                <a:schemeClr val="tx1"/>
              </a:solidFill>
              <a:effectLst>
                <a:outerShdw blurRad="38100" dist="19050" dir="2700000" algn="tl" rotWithShape="0">
                  <a:schemeClr val="dk1">
                    <a:alpha val="40000"/>
                  </a:schemeClr>
                </a:outerShdw>
              </a:effectLst>
              <a:latin typeface="Bahnschrift Light Condensed" panose="020B0502040204020203" pitchFamily="34" charset="0"/>
            </a:endParaRPr>
          </a:p>
        </p:txBody>
      </p:sp>
      <p:pic>
        <p:nvPicPr>
          <p:cNvPr id="4" name="Picture 3">
            <a:extLst>
              <a:ext uri="{FF2B5EF4-FFF2-40B4-BE49-F238E27FC236}">
                <a16:creationId xmlns:a16="http://schemas.microsoft.com/office/drawing/2014/main" id="{27BA5624-365E-4193-82B6-3B17412C8593}"/>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4048" r="2226" b="3140"/>
          <a:stretch/>
        </p:blipFill>
        <p:spPr>
          <a:xfrm>
            <a:off x="5278583" y="1392987"/>
            <a:ext cx="6434924" cy="4182722"/>
          </a:xfrm>
          <a:prstGeom prst="rect">
            <a:avLst/>
          </a:prstGeom>
        </p:spPr>
      </p:pic>
      <p:sp>
        <p:nvSpPr>
          <p:cNvPr id="6" name="Star: 5 Points 5">
            <a:extLst>
              <a:ext uri="{FF2B5EF4-FFF2-40B4-BE49-F238E27FC236}">
                <a16:creationId xmlns:a16="http://schemas.microsoft.com/office/drawing/2014/main" id="{3255CF00-F6E1-42F4-ABC3-0D609AD9A578}"/>
              </a:ext>
            </a:extLst>
          </p:cNvPr>
          <p:cNvSpPr/>
          <p:nvPr/>
        </p:nvSpPr>
        <p:spPr>
          <a:xfrm rot="20406997">
            <a:off x="8810538" y="2127085"/>
            <a:ext cx="819522" cy="713306"/>
          </a:xfrm>
          <a:prstGeom prst="star5">
            <a:avLst/>
          </a:prstGeom>
          <a:noFill/>
          <a:ln w="444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7" name="Star: 5 Points 6">
            <a:extLst>
              <a:ext uri="{FF2B5EF4-FFF2-40B4-BE49-F238E27FC236}">
                <a16:creationId xmlns:a16="http://schemas.microsoft.com/office/drawing/2014/main" id="{52D47478-A0ED-4CD8-B0F1-3E6EF7914054}"/>
              </a:ext>
            </a:extLst>
          </p:cNvPr>
          <p:cNvSpPr/>
          <p:nvPr/>
        </p:nvSpPr>
        <p:spPr>
          <a:xfrm rot="20406997">
            <a:off x="6486161" y="3242457"/>
            <a:ext cx="819522" cy="713306"/>
          </a:xfrm>
          <a:prstGeom prst="star5">
            <a:avLst>
              <a:gd name="adj" fmla="val 18356"/>
              <a:gd name="hf" fmla="val 105146"/>
              <a:gd name="vf" fmla="val 110557"/>
            </a:avLst>
          </a:prstGeom>
          <a:noFill/>
          <a:ln w="444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8" name="Star: 5 Points 7">
            <a:extLst>
              <a:ext uri="{FF2B5EF4-FFF2-40B4-BE49-F238E27FC236}">
                <a16:creationId xmlns:a16="http://schemas.microsoft.com/office/drawing/2014/main" id="{026B9635-6F8D-4E3B-80B5-8B8840E14C1F}"/>
              </a:ext>
            </a:extLst>
          </p:cNvPr>
          <p:cNvSpPr/>
          <p:nvPr/>
        </p:nvSpPr>
        <p:spPr>
          <a:xfrm rot="20406997">
            <a:off x="7797270" y="2499794"/>
            <a:ext cx="819522" cy="713306"/>
          </a:xfrm>
          <a:prstGeom prst="star5">
            <a:avLst/>
          </a:prstGeom>
          <a:noFill/>
          <a:ln w="444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pic>
        <p:nvPicPr>
          <p:cNvPr id="9" name="Picture 2" descr="Man Shouting And Pointing Clip Arts - Man Shouting Drawing , Transparent Cartoon ">
            <a:extLst>
              <a:ext uri="{FF2B5EF4-FFF2-40B4-BE49-F238E27FC236}">
                <a16:creationId xmlns:a16="http://schemas.microsoft.com/office/drawing/2014/main" id="{3B880640-AC08-4ACD-A6E6-1C9C42F35D3A}"/>
              </a:ext>
            </a:extLst>
          </p:cNvPr>
          <p:cNvPicPr>
            <a:picLocks noChangeAspect="1" noChangeArrowheads="1"/>
          </p:cNvPicPr>
          <p:nvPr/>
        </p:nvPicPr>
        <p:blipFill rotWithShape="1">
          <a:blip r:embed="rId4" cstate="print">
            <a:biLevel thresh="50000"/>
            <a:extLst>
              <a:ext uri="{BEBA8EAE-BF5A-486C-A8C5-ECC9F3942E4B}">
                <a14:imgProps xmlns:a14="http://schemas.microsoft.com/office/drawing/2010/main">
                  <a14:imgLayer r:embed="rId5">
                    <a14:imgEffect>
                      <a14:backgroundRemoval t="3149" b="89787" l="9924" r="89885">
                        <a14:foregroundMark x1="72519" y1="64596" x2="21756" y2="18468"/>
                        <a14:foregroundMark x1="65458" y1="30894" x2="81107" y2="41362"/>
                        <a14:foregroundMark x1="81107" y1="41362" x2="83969" y2="45191"/>
                        <a14:foregroundMark x1="50573" y1="53787" x2="49427" y2="77021"/>
                        <a14:foregroundMark x1="32061" y1="59745" x2="36641" y2="77872"/>
                        <a14:foregroundMark x1="53435" y1="71660" x2="59351" y2="80255"/>
                        <a14:foregroundMark x1="28817" y1="53021" x2="21756" y2="60340"/>
                        <a14:foregroundMark x1="16794" y1="13872" x2="18130" y2="10128"/>
                        <a14:foregroundMark x1="13550" y1="5277" x2="14695" y2="8511"/>
                        <a14:foregroundMark x1="11641" y1="3149" x2="12023" y2="4851"/>
                        <a14:foregroundMark x1="56489" y1="78468" x2="34733" y2="80936"/>
                        <a14:foregroundMark x1="34733" y1="80936" x2="32824" y2="81872"/>
                        <a14:foregroundMark x1="89695" y1="71064" x2="89885" y2="73957"/>
                        <a14:foregroundMark x1="61832" y1="21106" x2="61450" y2="20766"/>
                        <a14:backgroundMark x1="50191" y1="2298" x2="72328" y2="9617"/>
                        <a14:backgroundMark x1="72328" y1="9617" x2="75382" y2="12766"/>
                      </a14:backgroundRemoval>
                    </a14:imgEffect>
                  </a14:imgLayer>
                </a14:imgProps>
              </a:ext>
              <a:ext uri="{28A0092B-C50C-407E-A947-70E740481C1C}">
                <a14:useLocalDpi xmlns:a14="http://schemas.microsoft.com/office/drawing/2010/main" val="0"/>
              </a:ext>
            </a:extLst>
          </a:blip>
          <a:srcRect b="13741"/>
          <a:stretch/>
        </p:blipFill>
        <p:spPr bwMode="auto">
          <a:xfrm>
            <a:off x="6895922" y="3899508"/>
            <a:ext cx="1970987" cy="293571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6D669E19-61A4-46A3-86A4-35CCEA85B11F}"/>
              </a:ext>
            </a:extLst>
          </p:cNvPr>
          <p:cNvSpPr/>
          <p:nvPr/>
        </p:nvSpPr>
        <p:spPr>
          <a:xfrm>
            <a:off x="429327" y="1867928"/>
            <a:ext cx="4677245" cy="5139869"/>
          </a:xfrm>
          <a:prstGeom prst="rect">
            <a:avLst/>
          </a:prstGeom>
        </p:spPr>
        <p:txBody>
          <a:bodyPr wrap="square">
            <a:spAutoFit/>
          </a:bodyPr>
          <a:lstStyle/>
          <a:p>
            <a:pPr algn="just"/>
            <a:r>
              <a:rPr lang="ru-RU" sz="2400" dirty="0">
                <a:latin typeface="Bahnschrift Light Condensed" panose="020B0502040204020203" pitchFamily="34" charset="0"/>
              </a:rPr>
              <a:t>      </a:t>
            </a:r>
            <a:r>
              <a:rPr lang="en-US" sz="2400" b="0" i="0" dirty="0">
                <a:effectLst/>
                <a:latin typeface="Bahnschrift Light Condensed" panose="020B0502040204020203" pitchFamily="34" charset="0"/>
              </a:rPr>
              <a:t>Ideally the output of the </a:t>
            </a:r>
            <a:r>
              <a:rPr lang="en-US" sz="2400" b="1" i="0" dirty="0">
                <a:effectLst/>
                <a:latin typeface="Bahnschrift Light Condensed" panose="020B0502040204020203" pitchFamily="34" charset="0"/>
              </a:rPr>
              <a:t>peak detector circuit tracks</a:t>
            </a:r>
            <a:r>
              <a:rPr lang="en-US" sz="2400" b="0" i="0" dirty="0">
                <a:effectLst/>
                <a:latin typeface="Bahnschrift Light Condensed" panose="020B0502040204020203" pitchFamily="34" charset="0"/>
              </a:rPr>
              <a:t> or follows </a:t>
            </a:r>
            <a:r>
              <a:rPr lang="en-US" sz="2400" b="1" i="0" dirty="0">
                <a:effectLst/>
                <a:latin typeface="Bahnschrift Light Condensed" panose="020B0502040204020203" pitchFamily="34" charset="0"/>
              </a:rPr>
              <a:t>the input</a:t>
            </a:r>
            <a:r>
              <a:rPr lang="en-US" sz="2400" b="0" i="0" dirty="0">
                <a:effectLst/>
                <a:latin typeface="Bahnschrift Light Condensed" panose="020B0502040204020203" pitchFamily="34" charset="0"/>
              </a:rPr>
              <a:t> voltage </a:t>
            </a:r>
            <a:r>
              <a:rPr lang="en-US" sz="2400" b="1" i="0" dirty="0">
                <a:effectLst/>
                <a:latin typeface="Bahnschrift Light Condensed" panose="020B0502040204020203" pitchFamily="34" charset="0"/>
              </a:rPr>
              <a:t>until</a:t>
            </a:r>
            <a:r>
              <a:rPr lang="en-US" sz="2400" b="0" i="0" dirty="0">
                <a:effectLst/>
                <a:latin typeface="Bahnschrift Light Condensed" panose="020B0502040204020203" pitchFamily="34" charset="0"/>
              </a:rPr>
              <a:t> </a:t>
            </a:r>
            <a:r>
              <a:rPr lang="en-US" sz="2400" b="1" i="0" dirty="0">
                <a:effectLst/>
                <a:latin typeface="Bahnschrift Light Condensed" panose="020B0502040204020203" pitchFamily="34" charset="0"/>
              </a:rPr>
              <a:t>the extreme point </a:t>
            </a:r>
            <a:r>
              <a:rPr lang="en-US" sz="2400" b="0" i="0" dirty="0">
                <a:effectLst/>
                <a:latin typeface="Bahnschrift Light Condensed" panose="020B0502040204020203" pitchFamily="34" charset="0"/>
              </a:rPr>
              <a:t>is reached but holds that value as the input decreases. The ideal peak detector performs this function regardless speed of the input signal. The </a:t>
            </a:r>
            <a:r>
              <a:rPr lang="en-US" sz="2400" b="1" i="0" dirty="0">
                <a:effectLst/>
                <a:latin typeface="Bahnschrift Light Condensed" panose="020B0502040204020203" pitchFamily="34" charset="0"/>
              </a:rPr>
              <a:t>performance</a:t>
            </a:r>
            <a:r>
              <a:rPr lang="en-US" sz="2400" b="0" i="0" dirty="0">
                <a:effectLst/>
                <a:latin typeface="Bahnschrift Light Condensed" panose="020B0502040204020203" pitchFamily="34" charset="0"/>
              </a:rPr>
              <a:t> of the physical peak detector </a:t>
            </a:r>
            <a:r>
              <a:rPr lang="en-US" sz="2400" b="1" i="0" dirty="0">
                <a:effectLst/>
                <a:latin typeface="Bahnschrift Light Condensed" panose="020B0502040204020203" pitchFamily="34" charset="0"/>
              </a:rPr>
              <a:t>is limited by the bandwidth of the input signal</a:t>
            </a:r>
            <a:r>
              <a:rPr lang="en-US" sz="2400" b="0" i="0" dirty="0">
                <a:effectLst/>
                <a:latin typeface="Bahnschrift Light Condensed" panose="020B0502040204020203" pitchFamily="34" charset="0"/>
              </a:rPr>
              <a:t>.</a:t>
            </a:r>
            <a:r>
              <a:rPr lang="ru-RU" sz="2400" b="0" i="0" dirty="0">
                <a:effectLst/>
                <a:latin typeface="Bahnschrift Light Condensed" panose="020B0502040204020203" pitchFamily="34" charset="0"/>
              </a:rPr>
              <a:t>  		   </a:t>
            </a:r>
          </a:p>
          <a:p>
            <a:r>
              <a:rPr lang="ru-RU" sz="2400" b="0" i="0" dirty="0">
                <a:effectLst/>
                <a:latin typeface="Bahnschrift Light Condensed" panose="020B0502040204020203" pitchFamily="34" charset="0"/>
              </a:rPr>
              <a:t> </a:t>
            </a:r>
            <a:r>
              <a:rPr lang="ru-RU" sz="2400" dirty="0">
                <a:latin typeface="Bahnschrift Light Condensed" panose="020B0502040204020203" pitchFamily="34" charset="0"/>
              </a:rPr>
              <a:t> </a:t>
            </a:r>
            <a:r>
              <a:rPr lang="en-US" sz="1600" dirty="0">
                <a:latin typeface="Bahnschrift Light Condensed" panose="020B0502040204020203" pitchFamily="34" charset="0"/>
              </a:rPr>
              <a:t>LTC6244 High Speed Peak Detector</a:t>
            </a:r>
            <a:r>
              <a:rPr lang="ru-RU" sz="1600" dirty="0">
                <a:latin typeface="Bahnschrift Light Condensed" panose="020B0502040204020203" pitchFamily="34" charset="0"/>
              </a:rPr>
              <a:t> </a:t>
            </a:r>
            <a:r>
              <a:rPr lang="en-US" sz="1600" dirty="0">
                <a:latin typeface="Bahnschrift Light Condensed" panose="020B0502040204020203" pitchFamily="34" charset="0"/>
              </a:rPr>
              <a:t>by</a:t>
            </a:r>
            <a:br>
              <a:rPr lang="ru-RU" sz="1600" dirty="0">
                <a:latin typeface="Bahnschrift Light Condensed" panose="020B0502040204020203" pitchFamily="34" charset="0"/>
              </a:rPr>
            </a:br>
            <a:r>
              <a:rPr lang="en-US" sz="1600" dirty="0">
                <a:latin typeface="Bahnschrift Light Condensed" panose="020B0502040204020203" pitchFamily="34" charset="0"/>
              </a:rPr>
              <a:t> </a:t>
            </a:r>
            <a:r>
              <a:rPr lang="en-US" sz="1600" b="1" dirty="0">
                <a:latin typeface="Bahnschrift Light Condensed" panose="020B0502040204020203" pitchFamily="34" charset="0"/>
              </a:rPr>
              <a:t>Gabino Alonso</a:t>
            </a:r>
            <a:r>
              <a:rPr lang="en-US" sz="1600" dirty="0">
                <a:latin typeface="Bahnschrift Light Condensed" panose="020B0502040204020203" pitchFamily="34" charset="0"/>
              </a:rPr>
              <a:t> and </a:t>
            </a:r>
            <a:r>
              <a:rPr lang="en-US" sz="1600" b="1" dirty="0">
                <a:latin typeface="Bahnschrift Light Condensed" panose="020B0502040204020203" pitchFamily="34" charset="0"/>
              </a:rPr>
              <a:t>Hassan Kelley</a:t>
            </a:r>
            <a:endParaRPr lang="en-US" dirty="0">
              <a:latin typeface="Bahnschrift Light Condensed" panose="020B0502040204020203" pitchFamily="34" charset="0"/>
            </a:endParaRPr>
          </a:p>
          <a:p>
            <a:pPr algn="just"/>
            <a:endParaRPr lang="en-US" sz="2400" dirty="0">
              <a:latin typeface="Bahnschrift Light Condensed" panose="020B0502040204020203" pitchFamily="34" charset="0"/>
            </a:endParaRPr>
          </a:p>
        </p:txBody>
      </p:sp>
      <p:sp>
        <p:nvSpPr>
          <p:cNvPr id="3" name="מציין מיקום של כותרת תחתונה 2">
            <a:extLst>
              <a:ext uri="{FF2B5EF4-FFF2-40B4-BE49-F238E27FC236}">
                <a16:creationId xmlns:a16="http://schemas.microsoft.com/office/drawing/2014/main" id="{790C4BC2-1369-477C-883E-04A7A03D9FB3}"/>
              </a:ext>
            </a:extLst>
          </p:cNvPr>
          <p:cNvSpPr>
            <a:spLocks noGrp="1"/>
          </p:cNvSpPr>
          <p:nvPr>
            <p:ph type="ftr" sz="quarter" idx="11"/>
          </p:nvPr>
        </p:nvSpPr>
        <p:spPr/>
        <p:txBody>
          <a:bodyPr/>
          <a:lstStyle/>
          <a:p>
            <a:r>
              <a:rPr lang="en-US" sz="1800" dirty="0"/>
              <a:t>5</a:t>
            </a:r>
            <a:endParaRPr lang="he-IL" sz="1800" dirty="0"/>
          </a:p>
        </p:txBody>
      </p:sp>
    </p:spTree>
    <p:extLst>
      <p:ext uri="{BB962C8B-B14F-4D97-AF65-F5344CB8AC3E}">
        <p14:creationId xmlns:p14="http://schemas.microsoft.com/office/powerpoint/2010/main" val="172897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nodeType="clickEffect">
                                  <p:stCondLst>
                                    <p:cond delay="0"/>
                                  </p:stCondLst>
                                  <p:childTnLst>
                                    <p:animMotion origin="layout" path="M -4.16667E-6 1.11111E-6 L 0.1823 -0.13079 " pathEditMode="relative" rAng="0" ptsTypes="AA">
                                      <p:cBhvr>
                                        <p:cTn id="6" dur="2000" fill="hold"/>
                                        <p:tgtEl>
                                          <p:spTgt spid="9"/>
                                        </p:tgtEl>
                                        <p:attrNameLst>
                                          <p:attrName>ppt_x</p:attrName>
                                          <p:attrName>ppt_y</p:attrName>
                                        </p:attrNameLst>
                                      </p:cBhvr>
                                      <p:rCtr x="9115" y="-6551"/>
                                    </p:animMotion>
                                  </p:childTnLst>
                                </p:cTn>
                              </p:par>
                              <p:par>
                                <p:cTn id="7" presetID="1" presetClass="entr" presetSubtype="0" fill="hold" grpId="0" nodeType="withEffect">
                                  <p:stCondLst>
                                    <p:cond delay="100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200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B2254E93-0C79-4AF8-81E3-DF3210033FA9}"/>
              </a:ext>
            </a:extLst>
          </p:cNvPr>
          <p:cNvSpPr/>
          <p:nvPr/>
        </p:nvSpPr>
        <p:spPr>
          <a:xfrm>
            <a:off x="3377203" y="116194"/>
            <a:ext cx="5162567" cy="830997"/>
          </a:xfrm>
          <a:prstGeom prst="rect">
            <a:avLst/>
          </a:prstGeom>
          <a:noFill/>
        </p:spPr>
        <p:txBody>
          <a:bodyPr wrap="none" lIns="91440" tIns="45720" rIns="91440" bIns="45720">
            <a:spAutoFit/>
          </a:bodyPr>
          <a:lstStyle/>
          <a:p>
            <a:pPr algn="ctr"/>
            <a:r>
              <a:rPr lang="en-US" sz="4800" dirty="0">
                <a:ln w="0"/>
                <a:effectLst>
                  <a:outerShdw blurRad="38100" dist="19050" dir="2700000" algn="tl" rotWithShape="0">
                    <a:schemeClr val="dk1">
                      <a:alpha val="40000"/>
                    </a:schemeClr>
                  </a:outerShdw>
                </a:effectLst>
                <a:latin typeface="Bahnschrift Light Condensed" panose="020B0502040204020203" pitchFamily="34" charset="0"/>
              </a:rPr>
              <a:t>The ideal 2</a:t>
            </a:r>
            <a:r>
              <a:rPr lang="en-US" sz="4800" baseline="30000" dirty="0">
                <a:ln w="0"/>
                <a:effectLst>
                  <a:outerShdw blurRad="38100" dist="19050" dir="2700000" algn="tl" rotWithShape="0">
                    <a:schemeClr val="dk1">
                      <a:alpha val="40000"/>
                    </a:schemeClr>
                  </a:outerShdw>
                </a:effectLst>
                <a:latin typeface="Bahnschrift Light Condensed" panose="020B0502040204020203" pitchFamily="34" charset="0"/>
              </a:rPr>
              <a:t>nd</a:t>
            </a:r>
            <a:r>
              <a:rPr lang="en-US" sz="4800" dirty="0">
                <a:ln w="0"/>
                <a:effectLst>
                  <a:outerShdw blurRad="38100" dist="19050" dir="2700000" algn="tl" rotWithShape="0">
                    <a:schemeClr val="dk1">
                      <a:alpha val="40000"/>
                    </a:schemeClr>
                  </a:outerShdw>
                </a:effectLst>
                <a:latin typeface="Bahnschrift Light Condensed" panose="020B0502040204020203" pitchFamily="34" charset="0"/>
              </a:rPr>
              <a:t> circuit </a:t>
            </a:r>
          </a:p>
        </p:txBody>
      </p:sp>
      <p:sp>
        <p:nvSpPr>
          <p:cNvPr id="2" name="מציין מיקום של כותרת תחתונה 1">
            <a:extLst>
              <a:ext uri="{FF2B5EF4-FFF2-40B4-BE49-F238E27FC236}">
                <a16:creationId xmlns:a16="http://schemas.microsoft.com/office/drawing/2014/main" id="{2210BB7A-B18A-448C-9D17-235D3BDC1426}"/>
              </a:ext>
            </a:extLst>
          </p:cNvPr>
          <p:cNvSpPr>
            <a:spLocks noGrp="1"/>
          </p:cNvSpPr>
          <p:nvPr>
            <p:ph type="ftr" sz="quarter" idx="11"/>
          </p:nvPr>
        </p:nvSpPr>
        <p:spPr>
          <a:xfrm>
            <a:off x="4364107" y="6492875"/>
            <a:ext cx="4114800" cy="365125"/>
          </a:xfrm>
        </p:spPr>
        <p:txBody>
          <a:bodyPr/>
          <a:lstStyle/>
          <a:p>
            <a:r>
              <a:rPr lang="en-US" sz="1800" dirty="0"/>
              <a:t>50</a:t>
            </a:r>
            <a:endParaRPr lang="he-IL" sz="1800" dirty="0"/>
          </a:p>
        </p:txBody>
      </p:sp>
      <p:sp>
        <p:nvSpPr>
          <p:cNvPr id="16" name="מלבן 15">
            <a:extLst>
              <a:ext uri="{FF2B5EF4-FFF2-40B4-BE49-F238E27FC236}">
                <a16:creationId xmlns:a16="http://schemas.microsoft.com/office/drawing/2014/main" id="{0DF8E2D7-A5B5-4451-BFCA-AE262EEFA956}"/>
              </a:ext>
            </a:extLst>
          </p:cNvPr>
          <p:cNvSpPr/>
          <p:nvPr/>
        </p:nvSpPr>
        <p:spPr>
          <a:xfrm>
            <a:off x="395287" y="1548674"/>
            <a:ext cx="2146037" cy="369332"/>
          </a:xfrm>
          <a:prstGeom prst="rect">
            <a:avLst/>
          </a:prstGeom>
        </p:spPr>
        <p:txBody>
          <a:bodyPr wrap="none">
            <a:spAutoFit/>
          </a:bodyPr>
          <a:lstStyle/>
          <a:p>
            <a:r>
              <a:rPr lang="en-US" dirty="0">
                <a:ln w="0"/>
                <a:effectLst>
                  <a:outerShdw blurRad="38100" dist="19050" dir="2700000" algn="tl" rotWithShape="0">
                    <a:schemeClr val="dk1">
                      <a:alpha val="40000"/>
                    </a:schemeClr>
                  </a:outerShdw>
                </a:effectLst>
                <a:latin typeface="Bahnschrift Light Condensed" panose="020B0502040204020203" pitchFamily="34" charset="0"/>
              </a:rPr>
              <a:t>Constant parameters</a:t>
            </a:r>
            <a:endParaRPr lang="he-IL" dirty="0"/>
          </a:p>
        </p:txBody>
      </p:sp>
      <p:sp>
        <p:nvSpPr>
          <p:cNvPr id="17" name="מלבן 16">
            <a:extLst>
              <a:ext uri="{FF2B5EF4-FFF2-40B4-BE49-F238E27FC236}">
                <a16:creationId xmlns:a16="http://schemas.microsoft.com/office/drawing/2014/main" id="{1CF6445F-1D9C-4A99-9414-1D74BE01DF2C}"/>
              </a:ext>
            </a:extLst>
          </p:cNvPr>
          <p:cNvSpPr/>
          <p:nvPr/>
        </p:nvSpPr>
        <p:spPr>
          <a:xfrm flipH="1">
            <a:off x="257864" y="3697038"/>
            <a:ext cx="2420881" cy="1754326"/>
          </a:xfrm>
          <a:prstGeom prst="rect">
            <a:avLst/>
          </a:prstGeom>
        </p:spPr>
        <p:txBody>
          <a:bodyPr wrap="square">
            <a:spAutoFit/>
          </a:bodyPr>
          <a:lstStyle/>
          <a:p>
            <a:r>
              <a:rPr lang="en-US" dirty="0">
                <a:ln w="0"/>
                <a:effectLst>
                  <a:outerShdw blurRad="38100" dist="19050" dir="2700000" algn="tl" rotWithShape="0">
                    <a:schemeClr val="dk1">
                      <a:alpha val="40000"/>
                    </a:schemeClr>
                  </a:outerShdw>
                </a:effectLst>
                <a:latin typeface="Bahnschrift Light Condensed" panose="020B0502040204020203" pitchFamily="34" charset="0"/>
              </a:rPr>
              <a:t>At this circuit we use an ideal amplifier with </a:t>
            </a:r>
          </a:p>
          <a:p>
            <a:r>
              <a:rPr lang="en-US" dirty="0">
                <a:ln w="0"/>
                <a:effectLst>
                  <a:outerShdw blurRad="38100" dist="19050" dir="2700000" algn="tl" rotWithShape="0">
                    <a:schemeClr val="dk1">
                      <a:alpha val="40000"/>
                    </a:schemeClr>
                  </a:outerShdw>
                </a:effectLst>
                <a:latin typeface="Bahnschrift Light Condensed" panose="020B0502040204020203" pitchFamily="34" charset="0"/>
              </a:rPr>
              <a:t>-gain= 80dB </a:t>
            </a:r>
          </a:p>
          <a:p>
            <a:r>
              <a:rPr lang="en-US" dirty="0">
                <a:ln w="0"/>
                <a:effectLst>
                  <a:outerShdw blurRad="38100" dist="19050" dir="2700000" algn="tl" rotWithShape="0">
                    <a:schemeClr val="dk1">
                      <a:alpha val="40000"/>
                    </a:schemeClr>
                  </a:outerShdw>
                </a:effectLst>
                <a:latin typeface="Bahnschrift Light Condensed" panose="020B0502040204020203" pitchFamily="34" charset="0"/>
              </a:rPr>
              <a:t>-Vout, min=0V</a:t>
            </a:r>
          </a:p>
          <a:p>
            <a:r>
              <a:rPr lang="en-US" dirty="0">
                <a:ln w="0"/>
                <a:effectLst>
                  <a:outerShdw blurRad="38100" dist="19050" dir="2700000" algn="tl" rotWithShape="0">
                    <a:schemeClr val="dk1">
                      <a:alpha val="40000"/>
                    </a:schemeClr>
                  </a:outerShdw>
                </a:effectLst>
                <a:latin typeface="Bahnschrift Light Condensed" panose="020B0502040204020203" pitchFamily="34" charset="0"/>
              </a:rPr>
              <a:t>-Vout,max=3.3V</a:t>
            </a:r>
          </a:p>
          <a:p>
            <a:endParaRPr lang="he-IL" dirty="0"/>
          </a:p>
        </p:txBody>
      </p:sp>
      <p:pic>
        <p:nvPicPr>
          <p:cNvPr id="5" name="תמונה 4">
            <a:extLst>
              <a:ext uri="{FF2B5EF4-FFF2-40B4-BE49-F238E27FC236}">
                <a16:creationId xmlns:a16="http://schemas.microsoft.com/office/drawing/2014/main" id="{8926D09C-25EA-4B00-B53A-1E5C746131EB}"/>
              </a:ext>
            </a:extLst>
          </p:cNvPr>
          <p:cNvPicPr>
            <a:picLocks noChangeAspect="1"/>
          </p:cNvPicPr>
          <p:nvPr/>
        </p:nvPicPr>
        <p:blipFill>
          <a:blip r:embed="rId3"/>
          <a:stretch>
            <a:fillRect/>
          </a:stretch>
        </p:blipFill>
        <p:spPr>
          <a:xfrm>
            <a:off x="257864" y="1918006"/>
            <a:ext cx="3624733" cy="1342029"/>
          </a:xfrm>
          <a:prstGeom prst="rect">
            <a:avLst/>
          </a:prstGeom>
        </p:spPr>
      </p:pic>
      <p:pic>
        <p:nvPicPr>
          <p:cNvPr id="4" name="תמונה 3">
            <a:extLst>
              <a:ext uri="{FF2B5EF4-FFF2-40B4-BE49-F238E27FC236}">
                <a16:creationId xmlns:a16="http://schemas.microsoft.com/office/drawing/2014/main" id="{435C5748-4596-4CD7-BF7B-3369BE9B5CEE}"/>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6421507" y="947191"/>
            <a:ext cx="5162550" cy="5305425"/>
          </a:xfrm>
          <a:prstGeom prst="rect">
            <a:avLst/>
          </a:prstGeom>
        </p:spPr>
      </p:pic>
    </p:spTree>
    <p:extLst>
      <p:ext uri="{BB962C8B-B14F-4D97-AF65-F5344CB8AC3E}">
        <p14:creationId xmlns:p14="http://schemas.microsoft.com/office/powerpoint/2010/main" val="34310940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כותרת תחתונה 1">
            <a:extLst>
              <a:ext uri="{FF2B5EF4-FFF2-40B4-BE49-F238E27FC236}">
                <a16:creationId xmlns:a16="http://schemas.microsoft.com/office/drawing/2014/main" id="{2210BB7A-B18A-448C-9D17-235D3BDC1426}"/>
              </a:ext>
            </a:extLst>
          </p:cNvPr>
          <p:cNvSpPr>
            <a:spLocks noGrp="1"/>
          </p:cNvSpPr>
          <p:nvPr>
            <p:ph type="ftr" sz="quarter" idx="11"/>
          </p:nvPr>
        </p:nvSpPr>
        <p:spPr>
          <a:xfrm>
            <a:off x="4364107" y="6452199"/>
            <a:ext cx="4114800" cy="365125"/>
          </a:xfrm>
        </p:spPr>
        <p:txBody>
          <a:bodyPr/>
          <a:lstStyle/>
          <a:p>
            <a:r>
              <a:rPr lang="en-US" sz="1800" dirty="0"/>
              <a:t>51</a:t>
            </a:r>
            <a:endParaRPr lang="he-IL" sz="1800" dirty="0"/>
          </a:p>
        </p:txBody>
      </p:sp>
      <p:sp>
        <p:nvSpPr>
          <p:cNvPr id="5" name="Rectangle 9">
            <a:extLst>
              <a:ext uri="{FF2B5EF4-FFF2-40B4-BE49-F238E27FC236}">
                <a16:creationId xmlns:a16="http://schemas.microsoft.com/office/drawing/2014/main" id="{B4CF8EC6-1AE5-49A2-99FD-C492CECF2830}"/>
              </a:ext>
            </a:extLst>
          </p:cNvPr>
          <p:cNvSpPr/>
          <p:nvPr/>
        </p:nvSpPr>
        <p:spPr>
          <a:xfrm>
            <a:off x="2746170" y="116194"/>
            <a:ext cx="6424643" cy="1569660"/>
          </a:xfrm>
          <a:prstGeom prst="rect">
            <a:avLst/>
          </a:prstGeom>
          <a:noFill/>
        </p:spPr>
        <p:txBody>
          <a:bodyPr wrap="none" lIns="91440" tIns="45720" rIns="91440" bIns="45720">
            <a:spAutoFit/>
          </a:bodyPr>
          <a:lstStyle/>
          <a:p>
            <a:pPr algn="ctr"/>
            <a:r>
              <a:rPr lang="en-US" sz="4800" dirty="0">
                <a:ln w="0"/>
                <a:effectLst>
                  <a:outerShdw blurRad="38100" dist="19050" dir="2700000" algn="tl" rotWithShape="0">
                    <a:schemeClr val="dk1">
                      <a:alpha val="40000"/>
                    </a:schemeClr>
                  </a:outerShdw>
                </a:effectLst>
                <a:latin typeface="Bahnschrift Light Condensed" panose="020B0502040204020203" pitchFamily="34" charset="0"/>
              </a:rPr>
              <a:t>Comparison between 1</a:t>
            </a:r>
            <a:r>
              <a:rPr lang="en-US" sz="4800" baseline="30000" dirty="0">
                <a:ln w="0"/>
                <a:effectLst>
                  <a:outerShdw blurRad="38100" dist="19050" dir="2700000" algn="tl" rotWithShape="0">
                    <a:schemeClr val="dk1">
                      <a:alpha val="40000"/>
                    </a:schemeClr>
                  </a:outerShdw>
                </a:effectLst>
                <a:latin typeface="Bahnschrift Light Condensed" panose="020B0502040204020203" pitchFamily="34" charset="0"/>
              </a:rPr>
              <a:t>st</a:t>
            </a:r>
            <a:r>
              <a:rPr lang="en-US" sz="4800" dirty="0">
                <a:ln w="0"/>
                <a:effectLst>
                  <a:outerShdw blurRad="38100" dist="19050" dir="2700000" algn="tl" rotWithShape="0">
                    <a:schemeClr val="dk1">
                      <a:alpha val="40000"/>
                    </a:schemeClr>
                  </a:outerShdw>
                </a:effectLst>
                <a:latin typeface="Bahnschrift Light Condensed" panose="020B0502040204020203" pitchFamily="34" charset="0"/>
              </a:rPr>
              <a:t> </a:t>
            </a:r>
          </a:p>
          <a:p>
            <a:pPr algn="ctr"/>
            <a:r>
              <a:rPr lang="en-US" sz="4800" dirty="0">
                <a:ln w="0"/>
                <a:effectLst>
                  <a:outerShdw blurRad="38100" dist="19050" dir="2700000" algn="tl" rotWithShape="0">
                    <a:schemeClr val="dk1">
                      <a:alpha val="40000"/>
                    </a:schemeClr>
                  </a:outerShdw>
                </a:effectLst>
                <a:latin typeface="Bahnschrift Light Condensed" panose="020B0502040204020203" pitchFamily="34" charset="0"/>
              </a:rPr>
              <a:t>and 2</a:t>
            </a:r>
            <a:r>
              <a:rPr lang="en-US" sz="4800" baseline="30000" dirty="0">
                <a:ln w="0"/>
                <a:effectLst>
                  <a:outerShdw blurRad="38100" dist="19050" dir="2700000" algn="tl" rotWithShape="0">
                    <a:schemeClr val="dk1">
                      <a:alpha val="40000"/>
                    </a:schemeClr>
                  </a:outerShdw>
                </a:effectLst>
                <a:latin typeface="Bahnschrift Light Condensed" panose="020B0502040204020203" pitchFamily="34" charset="0"/>
              </a:rPr>
              <a:t>nd</a:t>
            </a:r>
            <a:r>
              <a:rPr lang="en-US" sz="4800" dirty="0">
                <a:ln w="0"/>
                <a:effectLst>
                  <a:outerShdw blurRad="38100" dist="19050" dir="2700000" algn="tl" rotWithShape="0">
                    <a:schemeClr val="dk1">
                      <a:alpha val="40000"/>
                    </a:schemeClr>
                  </a:outerShdw>
                </a:effectLst>
                <a:latin typeface="Bahnschrift Light Condensed" panose="020B0502040204020203" pitchFamily="34" charset="0"/>
              </a:rPr>
              <a:t> ideal circuit </a:t>
            </a:r>
          </a:p>
        </p:txBody>
      </p:sp>
      <p:sp>
        <p:nvSpPr>
          <p:cNvPr id="6" name="מלבן 5">
            <a:extLst>
              <a:ext uri="{FF2B5EF4-FFF2-40B4-BE49-F238E27FC236}">
                <a16:creationId xmlns:a16="http://schemas.microsoft.com/office/drawing/2014/main" id="{E99C1120-0103-4266-BF9F-7EED6CC319A5}"/>
              </a:ext>
            </a:extLst>
          </p:cNvPr>
          <p:cNvSpPr/>
          <p:nvPr/>
        </p:nvSpPr>
        <p:spPr>
          <a:xfrm>
            <a:off x="105709" y="1976457"/>
            <a:ext cx="3528530" cy="1200329"/>
          </a:xfrm>
          <a:prstGeom prst="rect">
            <a:avLst/>
          </a:prstGeom>
        </p:spPr>
        <p:txBody>
          <a:bodyPr wrap="none">
            <a:spAutoFit/>
          </a:bodyPr>
          <a:lstStyle/>
          <a:p>
            <a:r>
              <a:rPr lang="en-US" sz="2400" dirty="0">
                <a:ln w="0"/>
                <a:effectLst>
                  <a:outerShdw blurRad="38100" dist="19050" dir="2700000" algn="tl" rotWithShape="0">
                    <a:schemeClr val="dk1">
                      <a:alpha val="40000"/>
                    </a:schemeClr>
                  </a:outerShdw>
                </a:effectLst>
                <a:latin typeface="Bahnschrift Light Condensed" panose="020B0502040204020203" pitchFamily="34" charset="0"/>
              </a:rPr>
              <a:t>-We did the same tests in</a:t>
            </a:r>
          </a:p>
          <a:p>
            <a:r>
              <a:rPr lang="en-US" sz="2400" dirty="0">
                <a:ln w="0"/>
                <a:effectLst>
                  <a:outerShdw blurRad="38100" dist="19050" dir="2700000" algn="tl" rotWithShape="0">
                    <a:schemeClr val="dk1">
                      <a:alpha val="40000"/>
                    </a:schemeClr>
                  </a:outerShdw>
                </a:effectLst>
                <a:latin typeface="Bahnschrift Light Condensed" panose="020B0502040204020203" pitchFamily="34" charset="0"/>
              </a:rPr>
              <a:t> the 2</a:t>
            </a:r>
            <a:r>
              <a:rPr lang="en-US" sz="2400" baseline="30000" dirty="0">
                <a:ln w="0"/>
                <a:effectLst>
                  <a:outerShdw blurRad="38100" dist="19050" dir="2700000" algn="tl" rotWithShape="0">
                    <a:schemeClr val="dk1">
                      <a:alpha val="40000"/>
                    </a:schemeClr>
                  </a:outerShdw>
                </a:effectLst>
                <a:latin typeface="Bahnschrift Light Condensed" panose="020B0502040204020203" pitchFamily="34" charset="0"/>
              </a:rPr>
              <a:t>nd</a:t>
            </a:r>
            <a:r>
              <a:rPr lang="en-US" sz="2400" dirty="0">
                <a:ln w="0"/>
                <a:effectLst>
                  <a:outerShdw blurRad="38100" dist="19050" dir="2700000" algn="tl" rotWithShape="0">
                    <a:schemeClr val="dk1">
                      <a:alpha val="40000"/>
                    </a:schemeClr>
                  </a:outerShdw>
                </a:effectLst>
                <a:latin typeface="Bahnschrift Light Condensed" panose="020B0502040204020203" pitchFamily="34" charset="0"/>
              </a:rPr>
              <a:t>  circuit and summarized </a:t>
            </a:r>
          </a:p>
          <a:p>
            <a:r>
              <a:rPr lang="en-US" sz="2400" dirty="0">
                <a:ln w="0"/>
                <a:effectLst>
                  <a:outerShdw blurRad="38100" dist="19050" dir="2700000" algn="tl" rotWithShape="0">
                    <a:schemeClr val="dk1">
                      <a:alpha val="40000"/>
                    </a:schemeClr>
                  </a:outerShdw>
                </a:effectLst>
                <a:latin typeface="Bahnschrift Light Condensed" panose="020B0502040204020203" pitchFamily="34" charset="0"/>
              </a:rPr>
              <a:t>The result at Table comparison</a:t>
            </a:r>
          </a:p>
        </p:txBody>
      </p:sp>
      <p:sp>
        <p:nvSpPr>
          <p:cNvPr id="4" name="Rectangle 3">
            <a:extLst>
              <a:ext uri="{FF2B5EF4-FFF2-40B4-BE49-F238E27FC236}">
                <a16:creationId xmlns:a16="http://schemas.microsoft.com/office/drawing/2014/main" id="{748BB915-577E-48F3-82CD-464B8572E1E6}"/>
              </a:ext>
            </a:extLst>
          </p:cNvPr>
          <p:cNvSpPr/>
          <p:nvPr/>
        </p:nvSpPr>
        <p:spPr>
          <a:xfrm>
            <a:off x="4412607" y="4984574"/>
            <a:ext cx="7393991" cy="1938992"/>
          </a:xfrm>
          <a:prstGeom prst="rect">
            <a:avLst/>
          </a:prstGeom>
        </p:spPr>
        <p:txBody>
          <a:bodyPr wrap="square">
            <a:spAutoFit/>
          </a:bodyPr>
          <a:lstStyle/>
          <a:p>
            <a:r>
              <a:rPr lang="en-US" sz="2400" dirty="0">
                <a:ln w="0"/>
                <a:effectLst>
                  <a:outerShdw blurRad="38100" dist="19050" dir="2700000" algn="tl" rotWithShape="0">
                    <a:schemeClr val="dk1">
                      <a:alpha val="40000"/>
                    </a:schemeClr>
                  </a:outerShdw>
                </a:effectLst>
                <a:latin typeface="Bahnschrift Light Condensed" panose="020B0502040204020203" pitchFamily="34" charset="0"/>
              </a:rPr>
              <a:t>- The use of the 1</a:t>
            </a:r>
            <a:r>
              <a:rPr lang="en-US" sz="2400" baseline="30000" dirty="0">
                <a:ln w="0"/>
                <a:effectLst>
                  <a:outerShdw blurRad="38100" dist="19050" dir="2700000" algn="tl" rotWithShape="0">
                    <a:schemeClr val="dk1">
                      <a:alpha val="40000"/>
                    </a:schemeClr>
                  </a:outerShdw>
                </a:effectLst>
                <a:latin typeface="Bahnschrift Light Condensed" panose="020B0502040204020203" pitchFamily="34" charset="0"/>
              </a:rPr>
              <a:t>st</a:t>
            </a:r>
            <a:r>
              <a:rPr lang="en-US" sz="2400" dirty="0">
                <a:ln w="0"/>
                <a:effectLst>
                  <a:outerShdw blurRad="38100" dist="19050" dir="2700000" algn="tl" rotWithShape="0">
                    <a:schemeClr val="dk1">
                      <a:alpha val="40000"/>
                    </a:schemeClr>
                  </a:outerShdw>
                </a:effectLst>
                <a:latin typeface="Bahnschrift Light Condensed" panose="020B0502040204020203" pitchFamily="34" charset="0"/>
              </a:rPr>
              <a:t> or 2</a:t>
            </a:r>
            <a:r>
              <a:rPr lang="en-US" sz="2400" baseline="30000" dirty="0">
                <a:ln w="0"/>
                <a:effectLst>
                  <a:outerShdw blurRad="38100" dist="19050" dir="2700000" algn="tl" rotWithShape="0">
                    <a:schemeClr val="dk1">
                      <a:alpha val="40000"/>
                    </a:schemeClr>
                  </a:outerShdw>
                </a:effectLst>
                <a:latin typeface="Bahnschrift Light Condensed" panose="020B0502040204020203" pitchFamily="34" charset="0"/>
              </a:rPr>
              <a:t>nd</a:t>
            </a:r>
            <a:r>
              <a:rPr lang="en-US" sz="2400" dirty="0">
                <a:ln w="0"/>
                <a:effectLst>
                  <a:outerShdw blurRad="38100" dist="19050" dir="2700000" algn="tl" rotWithShape="0">
                    <a:schemeClr val="dk1">
                      <a:alpha val="40000"/>
                    </a:schemeClr>
                  </a:outerShdw>
                </a:effectLst>
                <a:latin typeface="Bahnschrift Light Condensed" panose="020B0502040204020203" pitchFamily="34" charset="0"/>
              </a:rPr>
              <a:t>  circuit can be considered</a:t>
            </a:r>
          </a:p>
          <a:p>
            <a:r>
              <a:rPr lang="en-US" sz="2400" dirty="0">
                <a:ln w="0"/>
                <a:effectLst>
                  <a:outerShdw blurRad="38100" dist="19050" dir="2700000" algn="tl" rotWithShape="0">
                    <a:schemeClr val="dk1">
                      <a:alpha val="40000"/>
                    </a:schemeClr>
                  </a:outerShdw>
                </a:effectLst>
                <a:latin typeface="Bahnschrift Light Condensed" panose="020B0502040204020203" pitchFamily="34" charset="0"/>
              </a:rPr>
              <a:t>  dependent on specific application </a:t>
            </a:r>
          </a:p>
          <a:p>
            <a:r>
              <a:rPr lang="en-US" sz="2400" dirty="0">
                <a:ln w="0"/>
                <a:effectLst>
                  <a:outerShdw blurRad="38100" dist="19050" dir="2700000" algn="tl" rotWithShape="0">
                    <a:schemeClr val="dk1">
                      <a:alpha val="40000"/>
                    </a:schemeClr>
                  </a:outerShdw>
                </a:effectLst>
                <a:latin typeface="Bahnschrift Light Condensed" panose="020B0502040204020203" pitchFamily="34" charset="0"/>
              </a:rPr>
              <a:t>  for example- for high input voltage detection 1</a:t>
            </a:r>
            <a:r>
              <a:rPr lang="en-US" sz="2400" baseline="30000" dirty="0">
                <a:ln w="0"/>
                <a:effectLst>
                  <a:outerShdw blurRad="38100" dist="19050" dir="2700000" algn="tl" rotWithShape="0">
                    <a:schemeClr val="dk1">
                      <a:alpha val="40000"/>
                    </a:schemeClr>
                  </a:outerShdw>
                </a:effectLst>
                <a:latin typeface="Bahnschrift Light Condensed" panose="020B0502040204020203" pitchFamily="34" charset="0"/>
              </a:rPr>
              <a:t>st</a:t>
            </a:r>
            <a:r>
              <a:rPr lang="en-US" sz="2400" dirty="0">
                <a:ln w="0"/>
                <a:effectLst>
                  <a:outerShdw blurRad="38100" dist="19050" dir="2700000" algn="tl" rotWithShape="0">
                    <a:schemeClr val="dk1">
                      <a:alpha val="40000"/>
                    </a:schemeClr>
                  </a:outerShdw>
                </a:effectLst>
                <a:latin typeface="Bahnschrift Light Condensed" panose="020B0502040204020203" pitchFamily="34" charset="0"/>
              </a:rPr>
              <a:t> circuit </a:t>
            </a:r>
          </a:p>
          <a:p>
            <a:r>
              <a:rPr lang="en-US" sz="2400" dirty="0">
                <a:ln w="0"/>
                <a:effectLst>
                  <a:outerShdw blurRad="38100" dist="19050" dir="2700000" algn="tl" rotWithShape="0">
                    <a:schemeClr val="dk1">
                      <a:alpha val="40000"/>
                    </a:schemeClr>
                  </a:outerShdw>
                </a:effectLst>
                <a:latin typeface="Bahnschrift Light Condensed" panose="020B0502040204020203" pitchFamily="34" charset="0"/>
              </a:rPr>
              <a:t>Is better, but for minimum pulse width 2</a:t>
            </a:r>
            <a:r>
              <a:rPr lang="en-US" sz="2400" baseline="30000" dirty="0">
                <a:ln w="0"/>
                <a:effectLst>
                  <a:outerShdw blurRad="38100" dist="19050" dir="2700000" algn="tl" rotWithShape="0">
                    <a:schemeClr val="dk1">
                      <a:alpha val="40000"/>
                    </a:schemeClr>
                  </a:outerShdw>
                </a:effectLst>
                <a:latin typeface="Bahnschrift Light Condensed" panose="020B0502040204020203" pitchFamily="34" charset="0"/>
              </a:rPr>
              <a:t>nd</a:t>
            </a:r>
            <a:r>
              <a:rPr lang="en-US" sz="2400" dirty="0">
                <a:ln w="0"/>
                <a:effectLst>
                  <a:outerShdw blurRad="38100" dist="19050" dir="2700000" algn="tl" rotWithShape="0">
                    <a:schemeClr val="dk1">
                      <a:alpha val="40000"/>
                    </a:schemeClr>
                  </a:outerShdw>
                </a:effectLst>
                <a:latin typeface="Bahnschrift Light Condensed" panose="020B0502040204020203" pitchFamily="34" charset="0"/>
              </a:rPr>
              <a:t> circuit preferred </a:t>
            </a:r>
            <a:endParaRPr lang="en-US" sz="2400" dirty="0"/>
          </a:p>
        </p:txBody>
      </p:sp>
      <p:sp>
        <p:nvSpPr>
          <p:cNvPr id="7" name="Rectangle 6">
            <a:extLst>
              <a:ext uri="{FF2B5EF4-FFF2-40B4-BE49-F238E27FC236}">
                <a16:creationId xmlns:a16="http://schemas.microsoft.com/office/drawing/2014/main" id="{FD756316-D034-4AE7-B085-7BDB6E360924}"/>
              </a:ext>
            </a:extLst>
          </p:cNvPr>
          <p:cNvSpPr/>
          <p:nvPr/>
        </p:nvSpPr>
        <p:spPr>
          <a:xfrm>
            <a:off x="385402" y="3896372"/>
            <a:ext cx="6096000" cy="1200329"/>
          </a:xfrm>
          <a:prstGeom prst="rect">
            <a:avLst/>
          </a:prstGeom>
        </p:spPr>
        <p:txBody>
          <a:bodyPr>
            <a:spAutoFit/>
          </a:bodyPr>
          <a:lstStyle/>
          <a:p>
            <a:r>
              <a:rPr lang="en-US" sz="2400" dirty="0">
                <a:ln w="0"/>
                <a:effectLst>
                  <a:outerShdw blurRad="38100" dist="19050" dir="2700000" algn="tl" rotWithShape="0">
                    <a:schemeClr val="dk1">
                      <a:alpha val="40000"/>
                    </a:schemeClr>
                  </a:outerShdw>
                </a:effectLst>
                <a:latin typeface="Bahnschrift Light Condensed" panose="020B0502040204020203" pitchFamily="34" charset="0"/>
              </a:rPr>
              <a:t>- The performances of the 1</a:t>
            </a:r>
            <a:r>
              <a:rPr lang="en-US" sz="2400" baseline="30000" dirty="0">
                <a:ln w="0"/>
                <a:effectLst>
                  <a:outerShdw blurRad="38100" dist="19050" dir="2700000" algn="tl" rotWithShape="0">
                    <a:schemeClr val="dk1">
                      <a:alpha val="40000"/>
                    </a:schemeClr>
                  </a:outerShdw>
                </a:effectLst>
                <a:latin typeface="Bahnschrift Light Condensed" panose="020B0502040204020203" pitchFamily="34" charset="0"/>
              </a:rPr>
              <a:t>st</a:t>
            </a:r>
            <a:r>
              <a:rPr lang="en-US" sz="2400" dirty="0">
                <a:ln w="0"/>
                <a:effectLst>
                  <a:outerShdw blurRad="38100" dist="19050" dir="2700000" algn="tl" rotWithShape="0">
                    <a:schemeClr val="dk1">
                      <a:alpha val="40000"/>
                    </a:schemeClr>
                  </a:outerShdw>
                </a:effectLst>
                <a:latin typeface="Bahnschrift Light Condensed" panose="020B0502040204020203" pitchFamily="34" charset="0"/>
              </a:rPr>
              <a:t> circuit </a:t>
            </a:r>
          </a:p>
          <a:p>
            <a:r>
              <a:rPr lang="en-US" sz="2400" dirty="0">
                <a:ln w="0"/>
                <a:effectLst>
                  <a:outerShdw blurRad="38100" dist="19050" dir="2700000" algn="tl" rotWithShape="0">
                    <a:schemeClr val="dk1">
                      <a:alpha val="40000"/>
                    </a:schemeClr>
                  </a:outerShdw>
                </a:effectLst>
                <a:latin typeface="Bahnschrift Light Condensed" panose="020B0502040204020203" pitchFamily="34" charset="0"/>
              </a:rPr>
              <a:t>     are better in more tests but both of </a:t>
            </a:r>
          </a:p>
          <a:p>
            <a:r>
              <a:rPr lang="en-US" sz="2400" dirty="0">
                <a:ln w="0"/>
                <a:effectLst>
                  <a:outerShdw blurRad="38100" dist="19050" dir="2700000" algn="tl" rotWithShape="0">
                    <a:schemeClr val="dk1">
                      <a:alpha val="40000"/>
                    </a:schemeClr>
                  </a:outerShdw>
                </a:effectLst>
                <a:latin typeface="Bahnschrift Light Condensed" panose="020B0502040204020203" pitchFamily="34" charset="0"/>
              </a:rPr>
              <a:t>     them behave as peak detector</a:t>
            </a:r>
          </a:p>
        </p:txBody>
      </p:sp>
      <p:pic>
        <p:nvPicPr>
          <p:cNvPr id="8" name="תמונה 7">
            <a:extLst>
              <a:ext uri="{FF2B5EF4-FFF2-40B4-BE49-F238E27FC236}">
                <a16:creationId xmlns:a16="http://schemas.microsoft.com/office/drawing/2014/main" id="{99DD31EE-8DDB-42E2-87F0-FFE746BBEFCF}"/>
              </a:ext>
            </a:extLst>
          </p:cNvPr>
          <p:cNvPicPr>
            <a:picLocks noChangeAspect="1"/>
          </p:cNvPicPr>
          <p:nvPr/>
        </p:nvPicPr>
        <p:blipFill>
          <a:blip r:embed="rId3"/>
          <a:stretch>
            <a:fillRect/>
          </a:stretch>
        </p:blipFill>
        <p:spPr>
          <a:xfrm>
            <a:off x="4634279" y="1786602"/>
            <a:ext cx="7239403" cy="2109769"/>
          </a:xfrm>
          <a:prstGeom prst="rect">
            <a:avLst/>
          </a:prstGeom>
        </p:spPr>
      </p:pic>
    </p:spTree>
    <p:extLst>
      <p:ext uri="{BB962C8B-B14F-4D97-AF65-F5344CB8AC3E}">
        <p14:creationId xmlns:p14="http://schemas.microsoft.com/office/powerpoint/2010/main" val="37897936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כותרת תחתונה 1">
            <a:extLst>
              <a:ext uri="{FF2B5EF4-FFF2-40B4-BE49-F238E27FC236}">
                <a16:creationId xmlns:a16="http://schemas.microsoft.com/office/drawing/2014/main" id="{2210BB7A-B18A-448C-9D17-235D3BDC1426}"/>
              </a:ext>
            </a:extLst>
          </p:cNvPr>
          <p:cNvSpPr>
            <a:spLocks noGrp="1"/>
          </p:cNvSpPr>
          <p:nvPr>
            <p:ph type="ftr" sz="quarter" idx="11"/>
          </p:nvPr>
        </p:nvSpPr>
        <p:spPr>
          <a:xfrm>
            <a:off x="4364107" y="6452199"/>
            <a:ext cx="4114800" cy="365125"/>
          </a:xfrm>
        </p:spPr>
        <p:txBody>
          <a:bodyPr/>
          <a:lstStyle/>
          <a:p>
            <a:r>
              <a:rPr lang="en-US" sz="1800" dirty="0"/>
              <a:t>52</a:t>
            </a:r>
            <a:endParaRPr lang="he-IL" sz="1800" dirty="0"/>
          </a:p>
        </p:txBody>
      </p:sp>
      <p:sp>
        <p:nvSpPr>
          <p:cNvPr id="3" name="Rectangle 8">
            <a:extLst>
              <a:ext uri="{FF2B5EF4-FFF2-40B4-BE49-F238E27FC236}">
                <a16:creationId xmlns:a16="http://schemas.microsoft.com/office/drawing/2014/main" id="{CE839FB6-F323-4B1B-BEB6-1B984F846B97}"/>
              </a:ext>
            </a:extLst>
          </p:cNvPr>
          <p:cNvSpPr/>
          <p:nvPr/>
        </p:nvSpPr>
        <p:spPr>
          <a:xfrm>
            <a:off x="3787004" y="0"/>
            <a:ext cx="3933769" cy="646331"/>
          </a:xfrm>
          <a:prstGeom prst="rect">
            <a:avLst/>
          </a:prstGeom>
          <a:noFill/>
        </p:spPr>
        <p:txBody>
          <a:bodyPr wrap="none" lIns="91440" tIns="45720" rIns="91440" bIns="45720">
            <a:spAutoFit/>
          </a:bodyPr>
          <a:lstStyle/>
          <a:p>
            <a:pPr algn="ctr"/>
            <a:r>
              <a:rPr lang="en-US" sz="3600" dirty="0">
                <a:ln w="0"/>
                <a:effectLst>
                  <a:outerShdw blurRad="38100" dist="19050" dir="2700000" algn="tl" rotWithShape="0">
                    <a:schemeClr val="dk1">
                      <a:alpha val="40000"/>
                    </a:schemeClr>
                  </a:outerShdw>
                </a:effectLst>
                <a:latin typeface="Bahnschrift Light Condensed" panose="020B0502040204020203" pitchFamily="34" charset="0"/>
              </a:rPr>
              <a:t>2</a:t>
            </a:r>
            <a:r>
              <a:rPr lang="en-US" sz="3600" baseline="30000" dirty="0">
                <a:ln w="0"/>
                <a:effectLst>
                  <a:outerShdw blurRad="38100" dist="19050" dir="2700000" algn="tl" rotWithShape="0">
                    <a:schemeClr val="dk1">
                      <a:alpha val="40000"/>
                    </a:schemeClr>
                  </a:outerShdw>
                </a:effectLst>
                <a:latin typeface="Bahnschrift Light Condensed" panose="020B0502040204020203" pitchFamily="34" charset="0"/>
              </a:rPr>
              <a:t>nd</a:t>
            </a:r>
            <a:r>
              <a:rPr lang="en-US" sz="3600" dirty="0">
                <a:ln w="0"/>
                <a:effectLst>
                  <a:outerShdw blurRad="38100" dist="19050" dir="2700000" algn="tl" rotWithShape="0">
                    <a:schemeClr val="dk1">
                      <a:alpha val="40000"/>
                    </a:schemeClr>
                  </a:outerShdw>
                </a:effectLst>
                <a:latin typeface="Bahnschrift Light Condensed" panose="020B0502040204020203" pitchFamily="34" charset="0"/>
              </a:rPr>
              <a:t>  circuit Amplifier</a:t>
            </a:r>
          </a:p>
        </p:txBody>
      </p:sp>
      <mc:AlternateContent xmlns:mc="http://schemas.openxmlformats.org/markup-compatibility/2006" xmlns:a14="http://schemas.microsoft.com/office/drawing/2010/main">
        <mc:Choice Requires="a14">
          <p:sp>
            <p:nvSpPr>
              <p:cNvPr id="4" name="מלבן 3">
                <a:extLst>
                  <a:ext uri="{FF2B5EF4-FFF2-40B4-BE49-F238E27FC236}">
                    <a16:creationId xmlns:a16="http://schemas.microsoft.com/office/drawing/2014/main" id="{F91CA1F9-6148-460F-BA01-D76988B83BA8}"/>
                  </a:ext>
                </a:extLst>
              </p:cNvPr>
              <p:cNvSpPr/>
              <p:nvPr/>
            </p:nvSpPr>
            <p:spPr>
              <a:xfrm>
                <a:off x="2094735" y="581921"/>
                <a:ext cx="7758855" cy="461665"/>
              </a:xfrm>
              <a:prstGeom prst="rect">
                <a:avLst/>
              </a:prstGeom>
            </p:spPr>
            <p:txBody>
              <a:bodyPr wrap="none">
                <a:spAutoFit/>
              </a:bodyPr>
              <a:lstStyle/>
              <a:p>
                <a:pPr algn="ctr"/>
                <a:r>
                  <a:rPr lang="en-US" sz="2400" dirty="0">
                    <a:ln w="0"/>
                    <a:effectLst>
                      <a:outerShdw blurRad="38100" dist="19050" dir="2700000" algn="tl" rotWithShape="0">
                        <a:schemeClr val="dk1">
                          <a:alpha val="40000"/>
                        </a:schemeClr>
                      </a:outerShdw>
                    </a:effectLst>
                    <a:latin typeface="Bahnschrift Light Condensed" panose="020B0502040204020203" pitchFamily="34" charset="0"/>
                  </a:rPr>
                  <a:t> </a:t>
                </a:r>
                <a14:m>
                  <m:oMath xmlns:m="http://schemas.openxmlformats.org/officeDocument/2006/math">
                    <m:r>
                      <m:rPr>
                        <m:sty m:val="p"/>
                      </m:rPr>
                      <a:rPr lang="en-US" sz="2400" i="0" smtClean="0">
                        <a:effectLst>
                          <a:outerShdw blurRad="38100" dist="38100" dir="2700000" algn="tl">
                            <a:srgbClr val="000000">
                              <a:alpha val="43137"/>
                            </a:srgbClr>
                          </a:outerShdw>
                        </a:effectLst>
                        <a:latin typeface="Cambria Math" panose="02040503050406030204" pitchFamily="18" charset="0"/>
                      </a:rPr>
                      <m:t>MOSFET</m:t>
                    </m:r>
                    <m:r>
                      <a:rPr lang="en-US" sz="2400" i="0" smtClean="0">
                        <a:effectLst>
                          <a:outerShdw blurRad="38100" dist="38100" dir="2700000" algn="tl">
                            <a:srgbClr val="000000">
                              <a:alpha val="43137"/>
                            </a:srgbClr>
                          </a:outerShdw>
                        </a:effectLst>
                        <a:latin typeface="Cambria Math" panose="02040503050406030204" pitchFamily="18" charset="0"/>
                      </a:rPr>
                      <m:t> </m:t>
                    </m:r>
                    <m:r>
                      <m:rPr>
                        <m:sty m:val="p"/>
                      </m:rPr>
                      <a:rPr lang="en-US" sz="2400" i="0" smtClean="0">
                        <a:effectLst>
                          <a:outerShdw blurRad="38100" dist="38100" dir="2700000" algn="tl">
                            <a:srgbClr val="000000">
                              <a:alpha val="43137"/>
                            </a:srgbClr>
                          </a:outerShdw>
                        </a:effectLst>
                        <a:latin typeface="Cambria Math" panose="02040503050406030204" pitchFamily="18" charset="0"/>
                      </a:rPr>
                      <m:t>cascode</m:t>
                    </m:r>
                    <m:r>
                      <a:rPr lang="en-US" sz="2400" i="0" smtClean="0">
                        <a:effectLst>
                          <a:outerShdw blurRad="38100" dist="38100" dir="2700000" algn="tl">
                            <a:srgbClr val="000000">
                              <a:alpha val="43137"/>
                            </a:srgbClr>
                          </a:outerShdw>
                        </a:effectLst>
                        <a:latin typeface="Cambria Math" panose="02040503050406030204" pitchFamily="18" charset="0"/>
                      </a:rPr>
                      <m:t> </m:t>
                    </m:r>
                    <m:r>
                      <m:rPr>
                        <m:sty m:val="p"/>
                      </m:rPr>
                      <a:rPr lang="en-US" sz="2400" i="0" smtClean="0">
                        <a:effectLst>
                          <a:outerShdw blurRad="38100" dist="38100" dir="2700000" algn="tl">
                            <a:srgbClr val="000000">
                              <a:alpha val="43137"/>
                            </a:srgbClr>
                          </a:outerShdw>
                        </a:effectLst>
                        <a:latin typeface="Cambria Math" panose="02040503050406030204" pitchFamily="18" charset="0"/>
                      </a:rPr>
                      <m:t>differetial</m:t>
                    </m:r>
                    <m:r>
                      <a:rPr lang="en-US" sz="2400" i="0" smtClean="0">
                        <a:effectLst>
                          <a:outerShdw blurRad="38100" dist="38100" dir="2700000" algn="tl">
                            <a:srgbClr val="000000">
                              <a:alpha val="43137"/>
                            </a:srgbClr>
                          </a:outerShdw>
                        </a:effectLst>
                        <a:latin typeface="Cambria Math" panose="02040503050406030204" pitchFamily="18" charset="0"/>
                      </a:rPr>
                      <m:t> </m:t>
                    </m:r>
                    <m:r>
                      <m:rPr>
                        <m:sty m:val="p"/>
                      </m:rPr>
                      <a:rPr lang="en-US" sz="2400" i="0" smtClean="0">
                        <a:effectLst>
                          <a:outerShdw blurRad="38100" dist="38100" dir="2700000" algn="tl">
                            <a:srgbClr val="000000">
                              <a:alpha val="43137"/>
                            </a:srgbClr>
                          </a:outerShdw>
                        </a:effectLst>
                        <a:latin typeface="Cambria Math" panose="02040503050406030204" pitchFamily="18" charset="0"/>
                      </a:rPr>
                      <m:t>amp</m:t>
                    </m:r>
                    <m:r>
                      <a:rPr lang="en-US" sz="2400" i="0" smtClean="0">
                        <a:effectLst>
                          <a:outerShdw blurRad="38100" dist="38100" dir="2700000" algn="tl">
                            <a:srgbClr val="000000">
                              <a:alpha val="43137"/>
                            </a:srgbClr>
                          </a:outerShdw>
                        </a:effectLst>
                        <a:latin typeface="Cambria Math" panose="02040503050406030204" pitchFamily="18" charset="0"/>
                      </a:rPr>
                      <m:t> </m:t>
                    </m:r>
                    <m:r>
                      <m:rPr>
                        <m:sty m:val="p"/>
                      </m:rPr>
                      <a:rPr lang="en-US" sz="2400" i="0" smtClean="0">
                        <a:effectLst>
                          <a:outerShdw blurRad="38100" dist="38100" dir="2700000" algn="tl">
                            <a:srgbClr val="000000">
                              <a:alpha val="43137"/>
                            </a:srgbClr>
                          </a:outerShdw>
                        </a:effectLst>
                        <a:latin typeface="Cambria Math" panose="02040503050406030204" pitchFamily="18" charset="0"/>
                      </a:rPr>
                      <m:t>with</m:t>
                    </m:r>
                    <m:r>
                      <a:rPr lang="en-US" sz="2400" i="0" smtClean="0">
                        <a:effectLst>
                          <a:outerShdw blurRad="38100" dist="38100" dir="2700000" algn="tl">
                            <a:srgbClr val="000000">
                              <a:alpha val="43137"/>
                            </a:srgbClr>
                          </a:outerShdw>
                        </a:effectLst>
                        <a:latin typeface="Cambria Math" panose="02040503050406030204" pitchFamily="18" charset="0"/>
                      </a:rPr>
                      <m:t> </m:t>
                    </m:r>
                    <m:r>
                      <m:rPr>
                        <m:sty m:val="p"/>
                      </m:rPr>
                      <a:rPr lang="en-US" sz="2400" i="0" smtClean="0">
                        <a:effectLst>
                          <a:outerShdw blurRad="38100" dist="38100" dir="2700000" algn="tl">
                            <a:srgbClr val="000000">
                              <a:alpha val="43137"/>
                            </a:srgbClr>
                          </a:outerShdw>
                        </a:effectLst>
                        <a:latin typeface="Cambria Math" panose="02040503050406030204" pitchFamily="18" charset="0"/>
                      </a:rPr>
                      <m:t>cascode</m:t>
                    </m:r>
                    <m:r>
                      <a:rPr lang="en-US" sz="2400" i="0" smtClean="0">
                        <a:effectLst>
                          <a:outerShdw blurRad="38100" dist="38100" dir="2700000" algn="tl">
                            <a:srgbClr val="000000">
                              <a:alpha val="43137"/>
                            </a:srgbClr>
                          </a:outerShdw>
                        </a:effectLst>
                        <a:latin typeface="Cambria Math" panose="02040503050406030204" pitchFamily="18" charset="0"/>
                      </a:rPr>
                      <m:t> </m:t>
                    </m:r>
                    <m:r>
                      <m:rPr>
                        <m:sty m:val="p"/>
                      </m:rPr>
                      <a:rPr lang="en-US" sz="2400" i="0" smtClean="0">
                        <a:effectLst>
                          <a:outerShdw blurRad="38100" dist="38100" dir="2700000" algn="tl">
                            <a:srgbClr val="000000">
                              <a:alpha val="43137"/>
                            </a:srgbClr>
                          </a:outerShdw>
                        </a:effectLst>
                        <a:latin typeface="Cambria Math" panose="02040503050406030204" pitchFamily="18" charset="0"/>
                      </a:rPr>
                      <m:t>active</m:t>
                    </m:r>
                    <m:r>
                      <a:rPr lang="en-US" sz="2400" i="0" smtClean="0">
                        <a:effectLst>
                          <a:outerShdw blurRad="38100" dist="38100" dir="2700000" algn="tl">
                            <a:srgbClr val="000000">
                              <a:alpha val="43137"/>
                            </a:srgbClr>
                          </a:outerShdw>
                        </a:effectLst>
                        <a:latin typeface="Cambria Math" panose="02040503050406030204" pitchFamily="18" charset="0"/>
                      </a:rPr>
                      <m:t> </m:t>
                    </m:r>
                    <m:r>
                      <m:rPr>
                        <m:sty m:val="p"/>
                      </m:rPr>
                      <a:rPr lang="en-US" sz="2400" i="0" smtClean="0">
                        <a:effectLst>
                          <a:outerShdw blurRad="38100" dist="38100" dir="2700000" algn="tl">
                            <a:srgbClr val="000000">
                              <a:alpha val="43137"/>
                            </a:srgbClr>
                          </a:outerShdw>
                        </a:effectLst>
                        <a:latin typeface="Cambria Math" panose="02040503050406030204" pitchFamily="18" charset="0"/>
                      </a:rPr>
                      <m:t>load</m:t>
                    </m:r>
                  </m:oMath>
                </a14:m>
                <a:endParaRPr lang="en-US" sz="2400" dirty="0">
                  <a:ln w="0"/>
                  <a:effectLst>
                    <a:outerShdw blurRad="38100" dist="19050" dir="2700000" algn="tl" rotWithShape="0">
                      <a:schemeClr val="dk1">
                        <a:alpha val="40000"/>
                      </a:schemeClr>
                    </a:outerShdw>
                  </a:effectLst>
                  <a:latin typeface="Bahnschrift Light Condensed" panose="020B0502040204020203"/>
                </a:endParaRPr>
              </a:p>
            </p:txBody>
          </p:sp>
        </mc:Choice>
        <mc:Fallback xmlns="">
          <p:sp>
            <p:nvSpPr>
              <p:cNvPr id="4" name="מלבן 3">
                <a:extLst>
                  <a:ext uri="{FF2B5EF4-FFF2-40B4-BE49-F238E27FC236}">
                    <a16:creationId xmlns:a16="http://schemas.microsoft.com/office/drawing/2014/main" id="{F91CA1F9-6148-460F-BA01-D76988B83BA8}"/>
                  </a:ext>
                </a:extLst>
              </p:cNvPr>
              <p:cNvSpPr>
                <a:spLocks noRot="1" noChangeAspect="1" noMove="1" noResize="1" noEditPoints="1" noAdjustHandles="1" noChangeArrowheads="1" noChangeShapeType="1" noTextEdit="1"/>
              </p:cNvSpPr>
              <p:nvPr/>
            </p:nvSpPr>
            <p:spPr>
              <a:xfrm>
                <a:off x="2094735" y="581921"/>
                <a:ext cx="7758855" cy="461665"/>
              </a:xfrm>
              <a:prstGeom prst="rect">
                <a:avLst/>
              </a:prstGeom>
              <a:blipFill>
                <a:blip r:embed="rId3"/>
                <a:stretch>
                  <a:fillRect r="-236" b="-17105"/>
                </a:stretch>
              </a:blipFill>
            </p:spPr>
            <p:txBody>
              <a:bodyPr/>
              <a:lstStyle/>
              <a:p>
                <a:r>
                  <a:rPr lang="he-IL">
                    <a:noFill/>
                  </a:rPr>
                  <a:t> </a:t>
                </a:r>
              </a:p>
            </p:txBody>
          </p:sp>
        </mc:Fallback>
      </mc:AlternateContent>
      <p:sp>
        <p:nvSpPr>
          <p:cNvPr id="12" name="מלבן 11">
            <a:extLst>
              <a:ext uri="{FF2B5EF4-FFF2-40B4-BE49-F238E27FC236}">
                <a16:creationId xmlns:a16="http://schemas.microsoft.com/office/drawing/2014/main" id="{A6508BAC-6952-40D1-AFBC-AF5A93903178}"/>
              </a:ext>
            </a:extLst>
          </p:cNvPr>
          <p:cNvSpPr/>
          <p:nvPr/>
        </p:nvSpPr>
        <p:spPr>
          <a:xfrm>
            <a:off x="795617" y="1521551"/>
            <a:ext cx="3378818" cy="1569660"/>
          </a:xfrm>
          <a:prstGeom prst="rect">
            <a:avLst/>
          </a:prstGeom>
        </p:spPr>
        <p:txBody>
          <a:bodyPr wrap="square">
            <a:spAutoFit/>
          </a:bodyPr>
          <a:lstStyle/>
          <a:p>
            <a:pPr marL="285750" indent="-285750">
              <a:buFontTx/>
              <a:buChar char="-"/>
            </a:pPr>
            <a:r>
              <a:rPr lang="en-US" sz="2400" dirty="0">
                <a:ln w="0"/>
                <a:effectLst>
                  <a:outerShdw blurRad="38100" dist="19050" dir="2700000" algn="tl" rotWithShape="0">
                    <a:schemeClr val="dk1">
                      <a:alpha val="40000"/>
                    </a:schemeClr>
                  </a:outerShdw>
                </a:effectLst>
                <a:latin typeface="Bahnschrift Light Condensed" panose="020B0502040204020203" pitchFamily="34" charset="0"/>
              </a:rPr>
              <a:t>We choose that amplifier because the large gain in open loop.</a:t>
            </a:r>
          </a:p>
          <a:p>
            <a:pPr marL="285750" indent="-285750">
              <a:buFontTx/>
              <a:buChar char="-"/>
            </a:pPr>
            <a:endParaRPr lang="en-US" sz="2400" dirty="0">
              <a:ln w="0"/>
              <a:effectLst>
                <a:outerShdw blurRad="38100" dist="19050" dir="2700000" algn="tl" rotWithShape="0">
                  <a:schemeClr val="dk1">
                    <a:alpha val="40000"/>
                  </a:schemeClr>
                </a:outerShdw>
              </a:effectLst>
              <a:latin typeface="Bahnschrift Light Condensed" panose="020B0502040204020203" pitchFamily="34" charset="0"/>
            </a:endParaRPr>
          </a:p>
        </p:txBody>
      </p:sp>
      <p:sp>
        <p:nvSpPr>
          <p:cNvPr id="5" name="Rectangle 4">
            <a:extLst>
              <a:ext uri="{FF2B5EF4-FFF2-40B4-BE49-F238E27FC236}">
                <a16:creationId xmlns:a16="http://schemas.microsoft.com/office/drawing/2014/main" id="{BF16A34C-6C75-4AAA-94D7-66EBED04FA70}"/>
              </a:ext>
            </a:extLst>
          </p:cNvPr>
          <p:cNvSpPr/>
          <p:nvPr/>
        </p:nvSpPr>
        <p:spPr>
          <a:xfrm>
            <a:off x="356775" y="3734716"/>
            <a:ext cx="4114800" cy="1200329"/>
          </a:xfrm>
          <a:prstGeom prst="rect">
            <a:avLst/>
          </a:prstGeom>
        </p:spPr>
        <p:txBody>
          <a:bodyPr wrap="square">
            <a:spAutoFit/>
          </a:bodyPr>
          <a:lstStyle/>
          <a:p>
            <a:pPr marL="285750" indent="-285750">
              <a:buFontTx/>
              <a:buChar char="-"/>
            </a:pPr>
            <a:r>
              <a:rPr lang="en-US" sz="2400" dirty="0">
                <a:ln w="0"/>
                <a:effectLst>
                  <a:outerShdw blurRad="38100" dist="19050" dir="2700000" algn="tl" rotWithShape="0">
                    <a:schemeClr val="dk1">
                      <a:alpha val="40000"/>
                    </a:schemeClr>
                  </a:outerShdw>
                </a:effectLst>
                <a:latin typeface="Bahnschrift Light Condensed" panose="020B0502040204020203" pitchFamily="34" charset="0"/>
              </a:rPr>
              <a:t>Also, this is great opportunity to acquire experience in complex amplifier design </a:t>
            </a:r>
            <a:endParaRPr lang="he-IL" sz="2400" dirty="0"/>
          </a:p>
        </p:txBody>
      </p:sp>
      <p:pic>
        <p:nvPicPr>
          <p:cNvPr id="8" name="תמונה 7">
            <a:extLst>
              <a:ext uri="{FF2B5EF4-FFF2-40B4-BE49-F238E27FC236}">
                <a16:creationId xmlns:a16="http://schemas.microsoft.com/office/drawing/2014/main" id="{45D67FFF-D242-4915-A832-27ED81B85ABD}"/>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4471575" y="1017233"/>
            <a:ext cx="5856727" cy="5434966"/>
          </a:xfrm>
          <a:prstGeom prst="rect">
            <a:avLst/>
          </a:prstGeom>
        </p:spPr>
      </p:pic>
      <p:sp>
        <p:nvSpPr>
          <p:cNvPr id="9" name="מלבן 8">
            <a:extLst>
              <a:ext uri="{FF2B5EF4-FFF2-40B4-BE49-F238E27FC236}">
                <a16:creationId xmlns:a16="http://schemas.microsoft.com/office/drawing/2014/main" id="{7238E2DA-0DFE-46CD-BF1C-D96A8E51870B}"/>
              </a:ext>
            </a:extLst>
          </p:cNvPr>
          <p:cNvSpPr/>
          <p:nvPr/>
        </p:nvSpPr>
        <p:spPr>
          <a:xfrm>
            <a:off x="7588164" y="3365385"/>
            <a:ext cx="468398" cy="261610"/>
          </a:xfrm>
          <a:prstGeom prst="rect">
            <a:avLst/>
          </a:prstGeom>
        </p:spPr>
        <p:txBody>
          <a:bodyPr wrap="none">
            <a:spAutoFit/>
          </a:bodyPr>
          <a:lstStyle/>
          <a:p>
            <a:r>
              <a:rPr lang="en-US" sz="1050" dirty="0">
                <a:ln w="0"/>
                <a:effectLst>
                  <a:outerShdw blurRad="38100" dist="19050" dir="2700000" algn="tl" rotWithShape="0">
                    <a:schemeClr val="dk1">
                      <a:alpha val="40000"/>
                    </a:schemeClr>
                  </a:outerShdw>
                </a:effectLst>
                <a:latin typeface="Bahnschrift Light Condensed" panose="020B0502040204020203" pitchFamily="34" charset="0"/>
              </a:rPr>
              <a:t>NM4</a:t>
            </a:r>
            <a:endParaRPr lang="he-IL" sz="1050" dirty="0"/>
          </a:p>
        </p:txBody>
      </p:sp>
      <p:sp>
        <p:nvSpPr>
          <p:cNvPr id="13" name="מלבן 12">
            <a:extLst>
              <a:ext uri="{FF2B5EF4-FFF2-40B4-BE49-F238E27FC236}">
                <a16:creationId xmlns:a16="http://schemas.microsoft.com/office/drawing/2014/main" id="{6A90C895-80B4-4CF4-BE57-7FA6513EDE9A}"/>
              </a:ext>
            </a:extLst>
          </p:cNvPr>
          <p:cNvSpPr/>
          <p:nvPr/>
        </p:nvSpPr>
        <p:spPr>
          <a:xfrm>
            <a:off x="7555577" y="4102681"/>
            <a:ext cx="455574" cy="253916"/>
          </a:xfrm>
          <a:prstGeom prst="rect">
            <a:avLst/>
          </a:prstGeom>
        </p:spPr>
        <p:txBody>
          <a:bodyPr wrap="none">
            <a:spAutoFit/>
          </a:bodyPr>
          <a:lstStyle/>
          <a:p>
            <a:r>
              <a:rPr lang="en-US" sz="1050" dirty="0">
                <a:ln w="0"/>
                <a:effectLst>
                  <a:outerShdw blurRad="38100" dist="19050" dir="2700000" algn="tl" rotWithShape="0">
                    <a:schemeClr val="dk1">
                      <a:alpha val="40000"/>
                    </a:schemeClr>
                  </a:outerShdw>
                </a:effectLst>
                <a:latin typeface="Bahnschrift Light Condensed" panose="020B0502040204020203" pitchFamily="34" charset="0"/>
              </a:rPr>
              <a:t>NM2</a:t>
            </a:r>
            <a:endParaRPr lang="he-IL" sz="1050" dirty="0"/>
          </a:p>
        </p:txBody>
      </p:sp>
      <p:sp>
        <p:nvSpPr>
          <p:cNvPr id="14" name="מלבן 13">
            <a:extLst>
              <a:ext uri="{FF2B5EF4-FFF2-40B4-BE49-F238E27FC236}">
                <a16:creationId xmlns:a16="http://schemas.microsoft.com/office/drawing/2014/main" id="{A0FCF9A2-95C4-4DA2-B21B-AAEAE1683550}"/>
              </a:ext>
            </a:extLst>
          </p:cNvPr>
          <p:cNvSpPr/>
          <p:nvPr/>
        </p:nvSpPr>
        <p:spPr>
          <a:xfrm>
            <a:off x="7588164" y="2628089"/>
            <a:ext cx="437940" cy="253916"/>
          </a:xfrm>
          <a:prstGeom prst="rect">
            <a:avLst/>
          </a:prstGeom>
        </p:spPr>
        <p:txBody>
          <a:bodyPr wrap="none">
            <a:spAutoFit/>
          </a:bodyPr>
          <a:lstStyle/>
          <a:p>
            <a:r>
              <a:rPr lang="en-US" sz="1050" dirty="0">
                <a:ln w="0"/>
                <a:effectLst>
                  <a:outerShdw blurRad="38100" dist="19050" dir="2700000" algn="tl" rotWithShape="0">
                    <a:schemeClr val="dk1">
                      <a:alpha val="40000"/>
                    </a:schemeClr>
                  </a:outerShdw>
                </a:effectLst>
                <a:latin typeface="Bahnschrift Light Condensed" panose="020B0502040204020203" pitchFamily="34" charset="0"/>
              </a:rPr>
              <a:t>PM6</a:t>
            </a:r>
            <a:endParaRPr lang="he-IL" sz="1050" dirty="0"/>
          </a:p>
        </p:txBody>
      </p:sp>
      <p:sp>
        <p:nvSpPr>
          <p:cNvPr id="15" name="מלבן 14">
            <a:extLst>
              <a:ext uri="{FF2B5EF4-FFF2-40B4-BE49-F238E27FC236}">
                <a16:creationId xmlns:a16="http://schemas.microsoft.com/office/drawing/2014/main" id="{7CBF1FD0-69A0-4B92-A180-E5F031485429}"/>
              </a:ext>
            </a:extLst>
          </p:cNvPr>
          <p:cNvSpPr/>
          <p:nvPr/>
        </p:nvSpPr>
        <p:spPr>
          <a:xfrm>
            <a:off x="7573211" y="1976918"/>
            <a:ext cx="437940" cy="253916"/>
          </a:xfrm>
          <a:prstGeom prst="rect">
            <a:avLst/>
          </a:prstGeom>
        </p:spPr>
        <p:txBody>
          <a:bodyPr wrap="none">
            <a:spAutoFit/>
          </a:bodyPr>
          <a:lstStyle/>
          <a:p>
            <a:r>
              <a:rPr lang="en-US" sz="1050" dirty="0">
                <a:ln w="0"/>
                <a:effectLst>
                  <a:outerShdw blurRad="38100" dist="19050" dir="2700000" algn="tl" rotWithShape="0">
                    <a:schemeClr val="dk1">
                      <a:alpha val="40000"/>
                    </a:schemeClr>
                  </a:outerShdw>
                </a:effectLst>
                <a:latin typeface="Bahnschrift Light Condensed" panose="020B0502040204020203" pitchFamily="34" charset="0"/>
              </a:rPr>
              <a:t>PM8</a:t>
            </a:r>
            <a:endParaRPr lang="he-IL" sz="1050" dirty="0"/>
          </a:p>
        </p:txBody>
      </p:sp>
      <p:cxnSp>
        <p:nvCxnSpPr>
          <p:cNvPr id="16" name="מחבר: מרפקי 15">
            <a:extLst>
              <a:ext uri="{FF2B5EF4-FFF2-40B4-BE49-F238E27FC236}">
                <a16:creationId xmlns:a16="http://schemas.microsoft.com/office/drawing/2014/main" id="{1FEF8A97-1DE4-487E-A359-B7E68C936AB1}"/>
              </a:ext>
            </a:extLst>
          </p:cNvPr>
          <p:cNvCxnSpPr>
            <a:cxnSpLocks/>
          </p:cNvCxnSpPr>
          <p:nvPr/>
        </p:nvCxnSpPr>
        <p:spPr>
          <a:xfrm rot="10800000">
            <a:off x="8478908" y="3136900"/>
            <a:ext cx="595243" cy="292100"/>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מחבר: מרפקי 26">
            <a:extLst>
              <a:ext uri="{FF2B5EF4-FFF2-40B4-BE49-F238E27FC236}">
                <a16:creationId xmlns:a16="http://schemas.microsoft.com/office/drawing/2014/main" id="{E5BE0399-E53F-4B76-B30B-3A3626901EA0}"/>
              </a:ext>
            </a:extLst>
          </p:cNvPr>
          <p:cNvCxnSpPr>
            <a:cxnSpLocks/>
          </p:cNvCxnSpPr>
          <p:nvPr/>
        </p:nvCxnSpPr>
        <p:spPr>
          <a:xfrm rot="10800000" flipV="1">
            <a:off x="8478909" y="2628089"/>
            <a:ext cx="595243" cy="291154"/>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3" name="מלבן 32">
                <a:extLst>
                  <a:ext uri="{FF2B5EF4-FFF2-40B4-BE49-F238E27FC236}">
                    <a16:creationId xmlns:a16="http://schemas.microsoft.com/office/drawing/2014/main" id="{C0076F3C-74A7-4835-A6EB-432738AC7AF0}"/>
                  </a:ext>
                </a:extLst>
              </p:cNvPr>
              <p:cNvSpPr/>
              <p:nvPr/>
            </p:nvSpPr>
            <p:spPr>
              <a:xfrm>
                <a:off x="9074151" y="3260273"/>
                <a:ext cx="3051476" cy="317203"/>
              </a:xfrm>
              <a:prstGeom prst="rect">
                <a:avLst/>
              </a:prstGeom>
            </p:spPr>
            <p:txBody>
              <a:bodyPr wrap="none">
                <a:spAutoFit/>
              </a:bodyPr>
              <a:lstStyle/>
              <a:p>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𝑅</m:t>
                        </m:r>
                      </m:e>
                      <m:sub>
                        <m:r>
                          <a:rPr lang="en-US" sz="1400" b="0" i="1" smtClean="0">
                            <a:latin typeface="Cambria Math" panose="02040503050406030204" pitchFamily="18" charset="0"/>
                          </a:rPr>
                          <m:t>0</m:t>
                        </m:r>
                        <m:r>
                          <a:rPr lang="en-US" sz="1400" b="0" i="1" smtClean="0">
                            <a:latin typeface="Cambria Math" panose="02040503050406030204" pitchFamily="18" charset="0"/>
                          </a:rPr>
                          <m:t>,</m:t>
                        </m:r>
                        <m:r>
                          <a:rPr lang="en-US" sz="1400" b="0" i="1" smtClean="0">
                            <a:latin typeface="Cambria Math" panose="02040503050406030204" pitchFamily="18" charset="0"/>
                          </a:rPr>
                          <m:t>4</m:t>
                        </m:r>
                      </m:sub>
                    </m:sSub>
                    <m:r>
                      <a:rPr lang="en-US" sz="1400" i="1">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𝑟</m:t>
                        </m:r>
                      </m:e>
                      <m:sub>
                        <m:r>
                          <a:rPr lang="en-US" sz="1400" b="0" i="1" smtClean="0">
                            <a:latin typeface="Cambria Math" panose="02040503050406030204" pitchFamily="18" charset="0"/>
                          </a:rPr>
                          <m:t>0</m:t>
                        </m:r>
                        <m:r>
                          <a:rPr lang="en-US" sz="1400" b="0" i="1" smtClean="0">
                            <a:latin typeface="Cambria Math" panose="02040503050406030204" pitchFamily="18" charset="0"/>
                          </a:rPr>
                          <m:t>, </m:t>
                        </m:r>
                        <m:r>
                          <a:rPr lang="en-US" sz="1400" b="0" i="1" smtClean="0">
                            <a:latin typeface="Cambria Math" panose="02040503050406030204" pitchFamily="18" charset="0"/>
                          </a:rPr>
                          <m:t>4</m:t>
                        </m:r>
                      </m:sub>
                    </m:sSub>
                    <m:r>
                      <a:rPr lang="en-US" sz="1400" b="0" i="1" smtClean="0">
                        <a:latin typeface="Cambria Math" panose="02040503050406030204" pitchFamily="18" charset="0"/>
                      </a:rPr>
                      <m:t>(</m:t>
                    </m:r>
                    <m:r>
                      <a:rPr lang="en-US" sz="1400" b="0" i="1" smtClean="0">
                        <a:latin typeface="Cambria Math" panose="02040503050406030204" pitchFamily="18" charset="0"/>
                      </a:rPr>
                      <m:t>1</m:t>
                    </m:r>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𝑔</m:t>
                        </m:r>
                      </m:e>
                      <m:sub>
                        <m:r>
                          <a:rPr lang="en-US" sz="1400" b="0" i="1" smtClean="0">
                            <a:latin typeface="Cambria Math" panose="02040503050406030204" pitchFamily="18" charset="0"/>
                          </a:rPr>
                          <m:t>𝑚</m:t>
                        </m:r>
                        <m:r>
                          <a:rPr lang="en-US" sz="1400" b="0" i="1" smtClean="0">
                            <a:latin typeface="Cambria Math" panose="02040503050406030204" pitchFamily="18" charset="0"/>
                          </a:rPr>
                          <m:t>,</m:t>
                        </m:r>
                        <m:r>
                          <a:rPr lang="en-US" sz="1400" b="0" i="1" smtClean="0">
                            <a:latin typeface="Cambria Math" panose="02040503050406030204" pitchFamily="18" charset="0"/>
                          </a:rPr>
                          <m:t>2</m:t>
                        </m:r>
                      </m:sub>
                    </m:sSub>
                    <m:sSub>
                      <m:sSubPr>
                        <m:ctrlPr>
                          <a:rPr lang="en-US" sz="1400" i="1">
                            <a:latin typeface="Cambria Math" panose="02040503050406030204" pitchFamily="18" charset="0"/>
                          </a:rPr>
                        </m:ctrlPr>
                      </m:sSubPr>
                      <m:e>
                        <m:r>
                          <a:rPr lang="en-US" sz="1400" i="1">
                            <a:latin typeface="Cambria Math" panose="02040503050406030204" pitchFamily="18" charset="0"/>
                          </a:rPr>
                          <m:t>𝑟</m:t>
                        </m:r>
                      </m:e>
                      <m:sub>
                        <m:r>
                          <a:rPr lang="en-US" sz="1400" i="1">
                            <a:latin typeface="Cambria Math" panose="02040503050406030204" pitchFamily="18" charset="0"/>
                          </a:rPr>
                          <m:t>0</m:t>
                        </m:r>
                        <m:r>
                          <a:rPr lang="en-US" sz="1400" i="1">
                            <a:latin typeface="Cambria Math" panose="02040503050406030204" pitchFamily="18" charset="0"/>
                          </a:rPr>
                          <m:t>, </m:t>
                        </m:r>
                        <m:r>
                          <a:rPr lang="en-US" sz="1400" b="0" i="1" smtClean="0">
                            <a:latin typeface="Cambria Math" panose="02040503050406030204" pitchFamily="18" charset="0"/>
                          </a:rPr>
                          <m:t>2</m:t>
                        </m:r>
                      </m:sub>
                    </m:sSub>
                  </m:oMath>
                </a14:m>
                <a:r>
                  <a:rPr lang="en-US" sz="1400" dirty="0"/>
                  <a:t>)</a:t>
                </a:r>
                <a:r>
                  <a:rPr lang="en-US" sz="1400" dirty="0">
                    <a:latin typeface="Cambria Math" panose="02040503050406030204" pitchFamily="18" charset="0"/>
                    <a:ea typeface="Cambria Math" panose="02040503050406030204" pitchFamily="18" charset="0"/>
                  </a:rPr>
                  <a:t>≅</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𝑟</m:t>
                        </m:r>
                      </m:e>
                      <m:sub>
                        <m:r>
                          <a:rPr lang="en-US" sz="1400" i="1">
                            <a:latin typeface="Cambria Math" panose="02040503050406030204" pitchFamily="18" charset="0"/>
                          </a:rPr>
                          <m:t>0</m:t>
                        </m:r>
                        <m:r>
                          <a:rPr lang="en-US" sz="1400" i="1">
                            <a:latin typeface="Cambria Math" panose="02040503050406030204" pitchFamily="18" charset="0"/>
                          </a:rPr>
                          <m:t>, </m:t>
                        </m:r>
                        <m:r>
                          <a:rPr lang="en-US" sz="1400" i="1">
                            <a:latin typeface="Cambria Math" panose="02040503050406030204" pitchFamily="18" charset="0"/>
                          </a:rPr>
                          <m:t>4</m:t>
                        </m:r>
                      </m:sub>
                    </m:sSub>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𝑔</m:t>
                        </m:r>
                      </m:e>
                      <m:sub>
                        <m:r>
                          <a:rPr lang="en-US" sz="1400" i="1">
                            <a:latin typeface="Cambria Math" panose="02040503050406030204" pitchFamily="18" charset="0"/>
                          </a:rPr>
                          <m:t>𝑚</m:t>
                        </m:r>
                        <m:r>
                          <a:rPr lang="en-US" sz="1400" i="1">
                            <a:latin typeface="Cambria Math" panose="02040503050406030204" pitchFamily="18" charset="0"/>
                          </a:rPr>
                          <m:t>,</m:t>
                        </m:r>
                        <m:r>
                          <a:rPr lang="en-US" sz="1400" i="1">
                            <a:latin typeface="Cambria Math" panose="02040503050406030204" pitchFamily="18" charset="0"/>
                          </a:rPr>
                          <m:t>2</m:t>
                        </m:r>
                      </m:sub>
                    </m:sSub>
                    <m:sSub>
                      <m:sSubPr>
                        <m:ctrlPr>
                          <a:rPr lang="en-US" sz="1400" i="1">
                            <a:latin typeface="Cambria Math" panose="02040503050406030204" pitchFamily="18" charset="0"/>
                          </a:rPr>
                        </m:ctrlPr>
                      </m:sSubPr>
                      <m:e>
                        <m:r>
                          <a:rPr lang="en-US" sz="1400" i="1">
                            <a:latin typeface="Cambria Math" panose="02040503050406030204" pitchFamily="18" charset="0"/>
                          </a:rPr>
                          <m:t>𝑟</m:t>
                        </m:r>
                      </m:e>
                      <m:sub>
                        <m:r>
                          <a:rPr lang="en-US" sz="1400" i="1">
                            <a:latin typeface="Cambria Math" panose="02040503050406030204" pitchFamily="18" charset="0"/>
                          </a:rPr>
                          <m:t>0</m:t>
                        </m:r>
                        <m:r>
                          <a:rPr lang="en-US" sz="1400" i="1">
                            <a:latin typeface="Cambria Math" panose="02040503050406030204" pitchFamily="18" charset="0"/>
                          </a:rPr>
                          <m:t>, </m:t>
                        </m:r>
                        <m:r>
                          <a:rPr lang="en-US" sz="1400" i="1">
                            <a:latin typeface="Cambria Math" panose="02040503050406030204" pitchFamily="18" charset="0"/>
                          </a:rPr>
                          <m:t>2</m:t>
                        </m:r>
                      </m:sub>
                    </m:sSub>
                  </m:oMath>
                </a14:m>
                <a:endParaRPr lang="he-IL" sz="1400" dirty="0"/>
              </a:p>
            </p:txBody>
          </p:sp>
        </mc:Choice>
        <mc:Fallback xmlns="">
          <p:sp>
            <p:nvSpPr>
              <p:cNvPr id="33" name="מלבן 32">
                <a:extLst>
                  <a:ext uri="{FF2B5EF4-FFF2-40B4-BE49-F238E27FC236}">
                    <a16:creationId xmlns:a16="http://schemas.microsoft.com/office/drawing/2014/main" id="{C0076F3C-74A7-4835-A6EB-432738AC7AF0}"/>
                  </a:ext>
                </a:extLst>
              </p:cNvPr>
              <p:cNvSpPr>
                <a:spLocks noRot="1" noChangeAspect="1" noMove="1" noResize="1" noEditPoints="1" noAdjustHandles="1" noChangeArrowheads="1" noChangeShapeType="1" noTextEdit="1"/>
              </p:cNvSpPr>
              <p:nvPr/>
            </p:nvSpPr>
            <p:spPr>
              <a:xfrm>
                <a:off x="9074151" y="3260273"/>
                <a:ext cx="3051476" cy="317203"/>
              </a:xfrm>
              <a:prstGeom prst="rect">
                <a:avLst/>
              </a:prstGeom>
              <a:blipFill>
                <a:blip r:embed="rId6"/>
                <a:stretch>
                  <a:fillRect t="-5769" b="-17308"/>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4" name="מלבן 33">
                <a:extLst>
                  <a:ext uri="{FF2B5EF4-FFF2-40B4-BE49-F238E27FC236}">
                    <a16:creationId xmlns:a16="http://schemas.microsoft.com/office/drawing/2014/main" id="{A7D686D7-482C-4614-9B30-ED9EDDCE79A2}"/>
                  </a:ext>
                </a:extLst>
              </p:cNvPr>
              <p:cNvSpPr/>
              <p:nvPr/>
            </p:nvSpPr>
            <p:spPr>
              <a:xfrm>
                <a:off x="9074151" y="2485486"/>
                <a:ext cx="3051476" cy="317203"/>
              </a:xfrm>
              <a:prstGeom prst="rect">
                <a:avLst/>
              </a:prstGeom>
            </p:spPr>
            <p:txBody>
              <a:bodyPr wrap="none">
                <a:spAutoFit/>
              </a:bodyPr>
              <a:lstStyle/>
              <a:p>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𝑅</m:t>
                        </m:r>
                      </m:e>
                      <m:sub>
                        <m:r>
                          <a:rPr lang="en-US" sz="1400" b="0" i="1" smtClean="0">
                            <a:latin typeface="Cambria Math" panose="02040503050406030204" pitchFamily="18" charset="0"/>
                          </a:rPr>
                          <m:t>0</m:t>
                        </m:r>
                        <m:r>
                          <a:rPr lang="en-US" sz="1400" b="0" i="1" smtClean="0">
                            <a:latin typeface="Cambria Math" panose="02040503050406030204" pitchFamily="18" charset="0"/>
                          </a:rPr>
                          <m:t>,</m:t>
                        </m:r>
                        <m:r>
                          <a:rPr lang="en-US" sz="1400" b="0" i="1" smtClean="0">
                            <a:latin typeface="Cambria Math" panose="02040503050406030204" pitchFamily="18" charset="0"/>
                          </a:rPr>
                          <m:t>6</m:t>
                        </m:r>
                      </m:sub>
                    </m:sSub>
                    <m:r>
                      <a:rPr lang="en-US" sz="1400" i="1">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𝑟</m:t>
                        </m:r>
                      </m:e>
                      <m:sub>
                        <m:r>
                          <a:rPr lang="en-US" sz="1400" b="0" i="1" smtClean="0">
                            <a:latin typeface="Cambria Math" panose="02040503050406030204" pitchFamily="18" charset="0"/>
                          </a:rPr>
                          <m:t>0</m:t>
                        </m:r>
                        <m:r>
                          <a:rPr lang="en-US" sz="1400" b="0" i="1" smtClean="0">
                            <a:latin typeface="Cambria Math" panose="02040503050406030204" pitchFamily="18" charset="0"/>
                          </a:rPr>
                          <m:t>, </m:t>
                        </m:r>
                        <m:r>
                          <a:rPr lang="en-US" sz="1400" b="0" i="1" smtClean="0">
                            <a:latin typeface="Cambria Math" panose="02040503050406030204" pitchFamily="18" charset="0"/>
                          </a:rPr>
                          <m:t>6</m:t>
                        </m:r>
                      </m:sub>
                    </m:sSub>
                    <m:r>
                      <a:rPr lang="en-US" sz="1400" b="0" i="1" smtClean="0">
                        <a:latin typeface="Cambria Math" panose="02040503050406030204" pitchFamily="18" charset="0"/>
                      </a:rPr>
                      <m:t>(</m:t>
                    </m:r>
                    <m:r>
                      <a:rPr lang="en-US" sz="1400" b="0" i="1" smtClean="0">
                        <a:latin typeface="Cambria Math" panose="02040503050406030204" pitchFamily="18" charset="0"/>
                      </a:rPr>
                      <m:t>1</m:t>
                    </m:r>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𝑔</m:t>
                        </m:r>
                      </m:e>
                      <m:sub>
                        <m:r>
                          <a:rPr lang="en-US" sz="1400" b="0" i="1" smtClean="0">
                            <a:latin typeface="Cambria Math" panose="02040503050406030204" pitchFamily="18" charset="0"/>
                          </a:rPr>
                          <m:t>𝑚</m:t>
                        </m:r>
                        <m:r>
                          <a:rPr lang="en-US" sz="1400" b="0" i="1" smtClean="0">
                            <a:latin typeface="Cambria Math" panose="02040503050406030204" pitchFamily="18" charset="0"/>
                          </a:rPr>
                          <m:t>,</m:t>
                        </m:r>
                        <m:r>
                          <a:rPr lang="en-US" sz="1400" b="0" i="1" smtClean="0">
                            <a:latin typeface="Cambria Math" panose="02040503050406030204" pitchFamily="18" charset="0"/>
                          </a:rPr>
                          <m:t>8</m:t>
                        </m:r>
                      </m:sub>
                    </m:sSub>
                    <m:sSub>
                      <m:sSubPr>
                        <m:ctrlPr>
                          <a:rPr lang="en-US" sz="1400" i="1">
                            <a:latin typeface="Cambria Math" panose="02040503050406030204" pitchFamily="18" charset="0"/>
                          </a:rPr>
                        </m:ctrlPr>
                      </m:sSubPr>
                      <m:e>
                        <m:r>
                          <a:rPr lang="en-US" sz="1400" i="1">
                            <a:latin typeface="Cambria Math" panose="02040503050406030204" pitchFamily="18" charset="0"/>
                          </a:rPr>
                          <m:t>𝑟</m:t>
                        </m:r>
                      </m:e>
                      <m:sub>
                        <m:r>
                          <a:rPr lang="en-US" sz="1400" i="1">
                            <a:latin typeface="Cambria Math" panose="02040503050406030204" pitchFamily="18" charset="0"/>
                          </a:rPr>
                          <m:t>0</m:t>
                        </m:r>
                        <m:r>
                          <a:rPr lang="en-US" sz="1400" i="1">
                            <a:latin typeface="Cambria Math" panose="02040503050406030204" pitchFamily="18" charset="0"/>
                          </a:rPr>
                          <m:t>, </m:t>
                        </m:r>
                        <m:r>
                          <a:rPr lang="en-US" sz="1400" b="0" i="1" smtClean="0">
                            <a:latin typeface="Cambria Math" panose="02040503050406030204" pitchFamily="18" charset="0"/>
                          </a:rPr>
                          <m:t>8</m:t>
                        </m:r>
                      </m:sub>
                    </m:sSub>
                  </m:oMath>
                </a14:m>
                <a:r>
                  <a:rPr lang="en-US" sz="1400" dirty="0"/>
                  <a:t>)</a:t>
                </a:r>
                <a:r>
                  <a:rPr lang="en-US" sz="1400" dirty="0">
                    <a:latin typeface="Cambria Math" panose="02040503050406030204" pitchFamily="18" charset="0"/>
                    <a:ea typeface="Cambria Math" panose="02040503050406030204" pitchFamily="18" charset="0"/>
                  </a:rPr>
                  <a:t>≅</a:t>
                </a:r>
                <a:r>
                  <a:rPr lang="en-US" sz="1400" dirty="0"/>
                  <a:t> </a:t>
                </a:r>
                <a14:m>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𝑟</m:t>
                        </m:r>
                      </m:e>
                      <m:sub>
                        <m:r>
                          <a:rPr lang="en-US" sz="1400" i="1">
                            <a:latin typeface="Cambria Math" panose="02040503050406030204" pitchFamily="18" charset="0"/>
                          </a:rPr>
                          <m:t>0</m:t>
                        </m:r>
                        <m:r>
                          <a:rPr lang="en-US" sz="1400" i="1">
                            <a:latin typeface="Cambria Math" panose="02040503050406030204" pitchFamily="18" charset="0"/>
                          </a:rPr>
                          <m:t>, </m:t>
                        </m:r>
                        <m:r>
                          <a:rPr lang="en-US" sz="1400" b="0" i="1" smtClean="0">
                            <a:latin typeface="Cambria Math" panose="02040503050406030204" pitchFamily="18" charset="0"/>
                          </a:rPr>
                          <m:t>6</m:t>
                        </m:r>
                      </m:sub>
                    </m:sSub>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𝑔</m:t>
                        </m:r>
                      </m:e>
                      <m:sub>
                        <m:r>
                          <a:rPr lang="en-US" sz="1400" i="1">
                            <a:latin typeface="Cambria Math" panose="02040503050406030204" pitchFamily="18" charset="0"/>
                          </a:rPr>
                          <m:t>𝑚</m:t>
                        </m:r>
                        <m:r>
                          <a:rPr lang="en-US" sz="1400" i="1">
                            <a:latin typeface="Cambria Math" panose="02040503050406030204" pitchFamily="18" charset="0"/>
                          </a:rPr>
                          <m:t>,</m:t>
                        </m:r>
                        <m:r>
                          <a:rPr lang="en-US" sz="1400" b="0" i="1" smtClean="0">
                            <a:latin typeface="Cambria Math" panose="02040503050406030204" pitchFamily="18" charset="0"/>
                          </a:rPr>
                          <m:t>8</m:t>
                        </m:r>
                      </m:sub>
                    </m:sSub>
                    <m:sSub>
                      <m:sSubPr>
                        <m:ctrlPr>
                          <a:rPr lang="en-US" sz="1400" i="1">
                            <a:latin typeface="Cambria Math" panose="02040503050406030204" pitchFamily="18" charset="0"/>
                          </a:rPr>
                        </m:ctrlPr>
                      </m:sSubPr>
                      <m:e>
                        <m:r>
                          <a:rPr lang="en-US" sz="1400" i="1">
                            <a:latin typeface="Cambria Math" panose="02040503050406030204" pitchFamily="18" charset="0"/>
                          </a:rPr>
                          <m:t>𝑟</m:t>
                        </m:r>
                      </m:e>
                      <m:sub>
                        <m:r>
                          <a:rPr lang="en-US" sz="1400" i="1">
                            <a:latin typeface="Cambria Math" panose="02040503050406030204" pitchFamily="18" charset="0"/>
                          </a:rPr>
                          <m:t>0</m:t>
                        </m:r>
                        <m:r>
                          <a:rPr lang="en-US" sz="1400" i="1">
                            <a:latin typeface="Cambria Math" panose="02040503050406030204" pitchFamily="18" charset="0"/>
                          </a:rPr>
                          <m:t>, </m:t>
                        </m:r>
                        <m:r>
                          <a:rPr lang="en-US" sz="1400" b="0" i="1" smtClean="0">
                            <a:latin typeface="Cambria Math" panose="02040503050406030204" pitchFamily="18" charset="0"/>
                          </a:rPr>
                          <m:t>8</m:t>
                        </m:r>
                      </m:sub>
                    </m:sSub>
                  </m:oMath>
                </a14:m>
                <a:endParaRPr lang="he-IL" sz="1400" dirty="0"/>
              </a:p>
            </p:txBody>
          </p:sp>
        </mc:Choice>
        <mc:Fallback xmlns="">
          <p:sp>
            <p:nvSpPr>
              <p:cNvPr id="34" name="מלבן 33">
                <a:extLst>
                  <a:ext uri="{FF2B5EF4-FFF2-40B4-BE49-F238E27FC236}">
                    <a16:creationId xmlns:a16="http://schemas.microsoft.com/office/drawing/2014/main" id="{A7D686D7-482C-4614-9B30-ED9EDDCE79A2}"/>
                  </a:ext>
                </a:extLst>
              </p:cNvPr>
              <p:cNvSpPr>
                <a:spLocks noRot="1" noChangeAspect="1" noMove="1" noResize="1" noEditPoints="1" noAdjustHandles="1" noChangeArrowheads="1" noChangeShapeType="1" noTextEdit="1"/>
              </p:cNvSpPr>
              <p:nvPr/>
            </p:nvSpPr>
            <p:spPr>
              <a:xfrm>
                <a:off x="9074151" y="2485486"/>
                <a:ext cx="3051476" cy="317203"/>
              </a:xfrm>
              <a:prstGeom prst="rect">
                <a:avLst/>
              </a:prstGeom>
              <a:blipFill>
                <a:blip r:embed="rId7"/>
                <a:stretch>
                  <a:fillRect t="-5769" b="-17308"/>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5" name="מלבן 34">
                <a:extLst>
                  <a:ext uri="{FF2B5EF4-FFF2-40B4-BE49-F238E27FC236}">
                    <a16:creationId xmlns:a16="http://schemas.microsoft.com/office/drawing/2014/main" id="{6193BAB4-8BF0-4A3F-90CF-17035D30A4B0}"/>
                  </a:ext>
                </a:extLst>
              </p:cNvPr>
              <p:cNvSpPr/>
              <p:nvPr/>
            </p:nvSpPr>
            <p:spPr>
              <a:xfrm>
                <a:off x="8354051" y="4961327"/>
                <a:ext cx="3777444" cy="658514"/>
              </a:xfrm>
              <a:prstGeom prst="rect">
                <a:avLst/>
              </a:prstGeom>
            </p:spPr>
            <p:txBody>
              <a:bodyPr wrap="none">
                <a:spAutoFit/>
              </a:bodyPr>
              <a:lstStyle/>
              <a:p>
                <a:r>
                  <a:rPr lang="en-US" b="1" i="1" u="sng" dirty="0">
                    <a:latin typeface="Cambria Math" panose="02040503050406030204" pitchFamily="18" charset="0"/>
                  </a:rPr>
                  <a:t>Gain:</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𝑚</m:t>
                        </m:r>
                        <m:r>
                          <a:rPr lang="en-US" i="1">
                            <a:latin typeface="Cambria Math" panose="02040503050406030204" pitchFamily="18" charset="0"/>
                          </a:rPr>
                          <m:t>,</m:t>
                        </m:r>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0</m:t>
                        </m:r>
                        <m:r>
                          <a:rPr lang="en-US" i="1">
                            <a:latin typeface="Cambria Math" panose="02040503050406030204" pitchFamily="18" charset="0"/>
                          </a:rPr>
                          <m:t>, </m:t>
                        </m:r>
                        <m:r>
                          <a:rPr lang="en-US" i="1">
                            <a:latin typeface="Cambria Math" panose="02040503050406030204" pitchFamily="18" charset="0"/>
                          </a:rPr>
                          <m:t>4</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0</m:t>
                        </m:r>
                        <m:r>
                          <a:rPr lang="en-US" i="1">
                            <a:latin typeface="Cambria Math" panose="02040503050406030204" pitchFamily="18" charset="0"/>
                          </a:rPr>
                          <m:t>, </m:t>
                        </m:r>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0</m:t>
                        </m:r>
                        <m:r>
                          <a:rPr lang="en-US" i="1">
                            <a:latin typeface="Cambria Math" panose="02040503050406030204" pitchFamily="18" charset="0"/>
                          </a:rPr>
                          <m:t>, </m:t>
                        </m:r>
                        <m:r>
                          <a:rPr lang="en-US" i="1">
                            <a:latin typeface="Cambria Math" panose="02040503050406030204" pitchFamily="18" charset="0"/>
                          </a:rPr>
                          <m:t>6</m:t>
                        </m:r>
                      </m:sub>
                    </m:sSub>
                    <m:r>
                      <m:rPr>
                        <m:nor/>
                      </m:rPr>
                      <a:rPr lang="en-US" dirty="0"/>
                      <m:t> </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8</m:t>
                        </m:r>
                      </m:sub>
                    </m:sSub>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0</m:t>
                        </m:r>
                        <m:r>
                          <a:rPr lang="en-US" i="1">
                            <a:latin typeface="Cambria Math" panose="02040503050406030204" pitchFamily="18" charset="0"/>
                          </a:rPr>
                          <m:t>, </m:t>
                        </m:r>
                        <m:r>
                          <a:rPr lang="en-US" i="1">
                            <a:latin typeface="Cambria Math" panose="02040503050406030204" pitchFamily="18" charset="0"/>
                          </a:rPr>
                          <m:t>8</m:t>
                        </m:r>
                      </m:sub>
                    </m:sSub>
                  </m:oMath>
                </a14:m>
                <a:r>
                  <a:rPr lang="en-US" dirty="0"/>
                  <a:t>)</a:t>
                </a:r>
                <a:endParaRPr lang="he-IL" dirty="0"/>
              </a:p>
            </p:txBody>
          </p:sp>
        </mc:Choice>
        <mc:Fallback xmlns="">
          <p:sp>
            <p:nvSpPr>
              <p:cNvPr id="35" name="מלבן 34">
                <a:extLst>
                  <a:ext uri="{FF2B5EF4-FFF2-40B4-BE49-F238E27FC236}">
                    <a16:creationId xmlns:a16="http://schemas.microsoft.com/office/drawing/2014/main" id="{6193BAB4-8BF0-4A3F-90CF-17035D30A4B0}"/>
                  </a:ext>
                </a:extLst>
              </p:cNvPr>
              <p:cNvSpPr>
                <a:spLocks noRot="1" noChangeAspect="1" noMove="1" noResize="1" noEditPoints="1" noAdjustHandles="1" noChangeArrowheads="1" noChangeShapeType="1" noTextEdit="1"/>
              </p:cNvSpPr>
              <p:nvPr/>
            </p:nvSpPr>
            <p:spPr>
              <a:xfrm>
                <a:off x="8354051" y="4961327"/>
                <a:ext cx="3777444" cy="658514"/>
              </a:xfrm>
              <a:prstGeom prst="rect">
                <a:avLst/>
              </a:prstGeom>
              <a:blipFill>
                <a:blip r:embed="rId8"/>
                <a:stretch>
                  <a:fillRect l="-1290" t="-6481" r="-645" b="-12963"/>
                </a:stretch>
              </a:blipFill>
            </p:spPr>
            <p:txBody>
              <a:bodyPr/>
              <a:lstStyle/>
              <a:p>
                <a:r>
                  <a:rPr lang="he-IL">
                    <a:noFill/>
                  </a:rPr>
                  <a:t> </a:t>
                </a:r>
              </a:p>
            </p:txBody>
          </p:sp>
        </mc:Fallback>
      </mc:AlternateContent>
    </p:spTree>
    <p:extLst>
      <p:ext uri="{BB962C8B-B14F-4D97-AF65-F5344CB8AC3E}">
        <p14:creationId xmlns:p14="http://schemas.microsoft.com/office/powerpoint/2010/main" val="598345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30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1000"/>
                                        <p:tgtEl>
                                          <p:spTgt spid="33"/>
                                        </p:tgtEl>
                                      </p:cBhvr>
                                    </p:animEffect>
                                    <p:anim calcmode="lin" valueType="num">
                                      <p:cBhvr>
                                        <p:cTn id="29" dur="1000" fill="hold"/>
                                        <p:tgtEl>
                                          <p:spTgt spid="33"/>
                                        </p:tgtEl>
                                        <p:attrNameLst>
                                          <p:attrName>ppt_x</p:attrName>
                                        </p:attrNameLst>
                                      </p:cBhvr>
                                      <p:tavLst>
                                        <p:tav tm="0">
                                          <p:val>
                                            <p:strVal val="#ppt_x"/>
                                          </p:val>
                                        </p:tav>
                                        <p:tav tm="100000">
                                          <p:val>
                                            <p:strVal val="#ppt_x"/>
                                          </p:val>
                                        </p:tav>
                                      </p:tavLst>
                                    </p:anim>
                                    <p:anim calcmode="lin" valueType="num">
                                      <p:cBhvr>
                                        <p:cTn id="30"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30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1000"/>
                                        <p:tgtEl>
                                          <p:spTgt spid="27"/>
                                        </p:tgtEl>
                                      </p:cBhvr>
                                    </p:animEffect>
                                    <p:anim calcmode="lin" valueType="num">
                                      <p:cBhvr>
                                        <p:cTn id="36" dur="1000" fill="hold"/>
                                        <p:tgtEl>
                                          <p:spTgt spid="27"/>
                                        </p:tgtEl>
                                        <p:attrNameLst>
                                          <p:attrName>ppt_x</p:attrName>
                                        </p:attrNameLst>
                                      </p:cBhvr>
                                      <p:tavLst>
                                        <p:tav tm="0">
                                          <p:val>
                                            <p:strVal val="#ppt_x"/>
                                          </p:val>
                                        </p:tav>
                                        <p:tav tm="100000">
                                          <p:val>
                                            <p:strVal val="#ppt_x"/>
                                          </p:val>
                                        </p:tav>
                                      </p:tavLst>
                                    </p:anim>
                                    <p:anim calcmode="lin" valueType="num">
                                      <p:cBhvr>
                                        <p:cTn id="37"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30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1000"/>
                                        <p:tgtEl>
                                          <p:spTgt spid="34"/>
                                        </p:tgtEl>
                                      </p:cBhvr>
                                    </p:animEffect>
                                    <p:anim calcmode="lin" valueType="num">
                                      <p:cBhvr>
                                        <p:cTn id="43" dur="1000" fill="hold"/>
                                        <p:tgtEl>
                                          <p:spTgt spid="34"/>
                                        </p:tgtEl>
                                        <p:attrNameLst>
                                          <p:attrName>ppt_x</p:attrName>
                                        </p:attrNameLst>
                                      </p:cBhvr>
                                      <p:tavLst>
                                        <p:tav tm="0">
                                          <p:val>
                                            <p:strVal val="#ppt_x"/>
                                          </p:val>
                                        </p:tav>
                                        <p:tav tm="100000">
                                          <p:val>
                                            <p:strVal val="#ppt_x"/>
                                          </p:val>
                                        </p:tav>
                                      </p:tavLst>
                                    </p:anim>
                                    <p:anim calcmode="lin" valueType="num">
                                      <p:cBhvr>
                                        <p:cTn id="4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1" presetClass="entr" presetSubtype="1" fill="hold" grpId="0" nodeType="click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wheel(1)">
                                      <p:cBhvr>
                                        <p:cTn id="49" dur="2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 grpId="0"/>
      <p:bldP spid="33" grpId="0"/>
      <p:bldP spid="34" grpId="0"/>
      <p:bldP spid="3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כותרת תחתונה 1">
            <a:extLst>
              <a:ext uri="{FF2B5EF4-FFF2-40B4-BE49-F238E27FC236}">
                <a16:creationId xmlns:a16="http://schemas.microsoft.com/office/drawing/2014/main" id="{2210BB7A-B18A-448C-9D17-235D3BDC1426}"/>
              </a:ext>
            </a:extLst>
          </p:cNvPr>
          <p:cNvSpPr>
            <a:spLocks noGrp="1"/>
          </p:cNvSpPr>
          <p:nvPr>
            <p:ph type="ftr" sz="quarter" idx="11"/>
          </p:nvPr>
        </p:nvSpPr>
        <p:spPr>
          <a:xfrm>
            <a:off x="4364107" y="6452199"/>
            <a:ext cx="4114800" cy="365125"/>
          </a:xfrm>
        </p:spPr>
        <p:txBody>
          <a:bodyPr/>
          <a:lstStyle/>
          <a:p>
            <a:r>
              <a:rPr lang="en-US" sz="1800" dirty="0"/>
              <a:t>53</a:t>
            </a:r>
            <a:endParaRPr lang="he-IL" sz="1800" dirty="0"/>
          </a:p>
        </p:txBody>
      </p:sp>
      <p:sp>
        <p:nvSpPr>
          <p:cNvPr id="4" name="מלבן 3">
            <a:extLst>
              <a:ext uri="{FF2B5EF4-FFF2-40B4-BE49-F238E27FC236}">
                <a16:creationId xmlns:a16="http://schemas.microsoft.com/office/drawing/2014/main" id="{2A9E909B-280B-4F28-B3E3-FB886E9D3252}"/>
              </a:ext>
            </a:extLst>
          </p:cNvPr>
          <p:cNvSpPr/>
          <p:nvPr/>
        </p:nvSpPr>
        <p:spPr>
          <a:xfrm>
            <a:off x="3758602" y="634467"/>
            <a:ext cx="4148380" cy="461665"/>
          </a:xfrm>
          <a:prstGeom prst="rect">
            <a:avLst/>
          </a:prstGeom>
        </p:spPr>
        <p:txBody>
          <a:bodyPr wrap="none">
            <a:spAutoFit/>
          </a:bodyPr>
          <a:lstStyle/>
          <a:p>
            <a:pPr algn="ctr"/>
            <a:r>
              <a:rPr lang="en-US" sz="2400" dirty="0">
                <a:ln w="0"/>
                <a:effectLst>
                  <a:outerShdw blurRad="38100" dist="19050" dir="2700000" algn="tl" rotWithShape="0">
                    <a:schemeClr val="dk1">
                      <a:alpha val="40000"/>
                    </a:schemeClr>
                  </a:outerShdw>
                </a:effectLst>
                <a:latin typeface="Bahnschrift Light Condensed" panose="020B0502040204020203" pitchFamily="34" charset="0"/>
              </a:rPr>
              <a:t>DC Analysis and operating point</a:t>
            </a:r>
          </a:p>
        </p:txBody>
      </p:sp>
      <p:sp>
        <p:nvSpPr>
          <p:cNvPr id="6" name="מלבן 5">
            <a:extLst>
              <a:ext uri="{FF2B5EF4-FFF2-40B4-BE49-F238E27FC236}">
                <a16:creationId xmlns:a16="http://schemas.microsoft.com/office/drawing/2014/main" id="{A3C5CD5D-8F8E-4860-B601-AF2108F4720F}"/>
              </a:ext>
            </a:extLst>
          </p:cNvPr>
          <p:cNvSpPr/>
          <p:nvPr/>
        </p:nvSpPr>
        <p:spPr>
          <a:xfrm>
            <a:off x="3175525" y="2173808"/>
            <a:ext cx="2758882" cy="916898"/>
          </a:xfrm>
          <a:prstGeom prst="rect">
            <a:avLst/>
          </a:prstGeom>
        </p:spPr>
        <p:txBody>
          <a:bodyPr wrap="square">
            <a:noAutofit/>
          </a:bodyPr>
          <a:lstStyle/>
          <a:p>
            <a:pPr marL="342900" lvl="0" indent="-342900">
              <a:spcAft>
                <a:spcPts val="0"/>
              </a:spcAft>
              <a:buFont typeface="Arial" panose="020B0604020202020204" pitchFamily="34" charset="0"/>
              <a:buChar char="•"/>
              <a:tabLst>
                <a:tab pos="457200" algn="l"/>
              </a:tabLst>
            </a:pPr>
            <a:r>
              <a:rPr lang="en-US" sz="1600" kern="1200" dirty="0">
                <a:solidFill>
                  <a:srgbClr val="000000"/>
                </a:solidFill>
                <a:effectLst>
                  <a:outerShdw blurRad="38100" dist="38100" dir="2700000" algn="tl">
                    <a:srgbClr val="000000">
                      <a:alpha val="43137"/>
                    </a:srgbClr>
                  </a:outerShdw>
                </a:effectLst>
                <a:latin typeface="Bahnschrift Light Condensed"/>
                <a:ea typeface="Times New Roman" panose="02020603050405020304" pitchFamily="18" charset="0"/>
                <a:cs typeface="Arial" panose="020B0604020202020204" pitchFamily="34" charset="0"/>
              </a:rPr>
              <a:t>I,max=30mA</a:t>
            </a:r>
            <a:endParaRPr lang="en-US"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spcAft>
                <a:spcPts val="0"/>
              </a:spcAft>
              <a:buFont typeface="Arial" panose="020B0604020202020204" pitchFamily="34" charset="0"/>
              <a:buChar char="•"/>
              <a:tabLst>
                <a:tab pos="457200" algn="l"/>
              </a:tabLst>
            </a:pPr>
            <a:r>
              <a:rPr lang="en-US" sz="1600" kern="1200" dirty="0">
                <a:solidFill>
                  <a:srgbClr val="000000"/>
                </a:solidFill>
                <a:effectLst>
                  <a:outerShdw blurRad="38100" dist="38100" dir="2700000" algn="tl">
                    <a:srgbClr val="000000">
                      <a:alpha val="43137"/>
                    </a:srgbClr>
                  </a:outerShdw>
                </a:effectLst>
                <a:latin typeface="Bahnschrift Light Condensed"/>
                <a:ea typeface="Times New Roman" panose="02020603050405020304" pitchFamily="18" charset="0"/>
                <a:cs typeface="Arial" panose="020B0604020202020204" pitchFamily="34" charset="0"/>
              </a:rPr>
              <a:t>Power Dissipation=99mW</a:t>
            </a:r>
            <a:endParaRPr lang="en-US"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7" name="תמונה 6">
            <a:extLst>
              <a:ext uri="{FF2B5EF4-FFF2-40B4-BE49-F238E27FC236}">
                <a16:creationId xmlns:a16="http://schemas.microsoft.com/office/drawing/2014/main" id="{301254B2-9CBC-48A8-8F4A-EB8AE4776BEB}"/>
              </a:ext>
            </a:extLst>
          </p:cNvPr>
          <p:cNvPicPr/>
          <p:nvPr/>
        </p:nvPicPr>
        <p:blipFill rotWithShape="1">
          <a:blip r:embed="rId3">
            <a:extLst>
              <a:ext uri="{28A0092B-C50C-407E-A947-70E740481C1C}">
                <a14:useLocalDpi xmlns:a14="http://schemas.microsoft.com/office/drawing/2010/main" val="0"/>
              </a:ext>
            </a:extLst>
          </a:blip>
          <a:srcRect b="32989"/>
          <a:stretch/>
        </p:blipFill>
        <p:spPr bwMode="auto">
          <a:xfrm>
            <a:off x="270992" y="4508780"/>
            <a:ext cx="6010537" cy="1833853"/>
          </a:xfrm>
          <a:prstGeom prst="rect">
            <a:avLst/>
          </a:prstGeom>
          <a:noFill/>
          <a:ln>
            <a:noFill/>
          </a:ln>
          <a:extLst>
            <a:ext uri="{53640926-AAD7-44D8-BBD7-CCE9431645EC}">
              <a14:shadowObscured xmlns:a14="http://schemas.microsoft.com/office/drawing/2010/main"/>
            </a:ext>
          </a:extLst>
        </p:spPr>
      </p:pic>
      <p:sp>
        <p:nvSpPr>
          <p:cNvPr id="9" name="Rectangle 13">
            <a:extLst>
              <a:ext uri="{FF2B5EF4-FFF2-40B4-BE49-F238E27FC236}">
                <a16:creationId xmlns:a16="http://schemas.microsoft.com/office/drawing/2014/main" id="{72658ED6-40A7-4241-A7F5-5822B23841C9}"/>
              </a:ext>
            </a:extLst>
          </p:cNvPr>
          <p:cNvSpPr/>
          <p:nvPr/>
        </p:nvSpPr>
        <p:spPr>
          <a:xfrm>
            <a:off x="1986611" y="109403"/>
            <a:ext cx="7692362" cy="646331"/>
          </a:xfrm>
          <a:prstGeom prst="rect">
            <a:avLst/>
          </a:prstGeom>
          <a:noFill/>
        </p:spPr>
        <p:txBody>
          <a:bodyPr wrap="none" lIns="91440" tIns="45720" rIns="91440" bIns="45720">
            <a:spAutoFit/>
          </a:bodyPr>
          <a:lstStyle/>
          <a:p>
            <a:pPr algn="ctr"/>
            <a:r>
              <a:rPr lang="en-US" sz="3600" dirty="0">
                <a:ln w="0"/>
                <a:effectLst>
                  <a:outerShdw blurRad="38100" dist="19050" dir="2700000" algn="tl" rotWithShape="0">
                    <a:schemeClr val="dk1">
                      <a:alpha val="40000"/>
                    </a:schemeClr>
                  </a:outerShdw>
                </a:effectLst>
                <a:latin typeface="Bahnschrift Light Condensed" panose="020B0502040204020203" pitchFamily="34" charset="0"/>
              </a:rPr>
              <a:t>Simulation results Amplifier-Open Loop</a:t>
            </a:r>
          </a:p>
        </p:txBody>
      </p:sp>
      <p:pic>
        <p:nvPicPr>
          <p:cNvPr id="10" name="תמונה 9">
            <a:extLst>
              <a:ext uri="{FF2B5EF4-FFF2-40B4-BE49-F238E27FC236}">
                <a16:creationId xmlns:a16="http://schemas.microsoft.com/office/drawing/2014/main" id="{9F6CE2A4-5AB7-4FFD-876F-9CBB179D680B}"/>
              </a:ext>
            </a:extLst>
          </p:cNvPr>
          <p:cNvPicPr>
            <a:picLocks noChangeAspect="1"/>
          </p:cNvPicPr>
          <p:nvPr/>
        </p:nvPicPr>
        <p:blipFill>
          <a:blip r:embed="rId4"/>
          <a:stretch>
            <a:fillRect/>
          </a:stretch>
        </p:blipFill>
        <p:spPr>
          <a:xfrm>
            <a:off x="664984" y="1497496"/>
            <a:ext cx="2095500" cy="1981200"/>
          </a:xfrm>
          <a:prstGeom prst="rect">
            <a:avLst/>
          </a:prstGeom>
        </p:spPr>
      </p:pic>
      <p:pic>
        <p:nvPicPr>
          <p:cNvPr id="3" name="תמונה 2">
            <a:extLst>
              <a:ext uri="{FF2B5EF4-FFF2-40B4-BE49-F238E27FC236}">
                <a16:creationId xmlns:a16="http://schemas.microsoft.com/office/drawing/2014/main" id="{116296BC-913A-4B33-8C2D-73270C4C6418}"/>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6349448" y="1341770"/>
            <a:ext cx="5267325" cy="3867150"/>
          </a:xfrm>
          <a:prstGeom prst="rect">
            <a:avLst/>
          </a:prstGeom>
        </p:spPr>
      </p:pic>
    </p:spTree>
    <p:extLst>
      <p:ext uri="{BB962C8B-B14F-4D97-AF65-F5344CB8AC3E}">
        <p14:creationId xmlns:p14="http://schemas.microsoft.com/office/powerpoint/2010/main" val="40069724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כותרת תחתונה 1">
            <a:extLst>
              <a:ext uri="{FF2B5EF4-FFF2-40B4-BE49-F238E27FC236}">
                <a16:creationId xmlns:a16="http://schemas.microsoft.com/office/drawing/2014/main" id="{2210BB7A-B18A-448C-9D17-235D3BDC1426}"/>
              </a:ext>
            </a:extLst>
          </p:cNvPr>
          <p:cNvSpPr>
            <a:spLocks noGrp="1"/>
          </p:cNvSpPr>
          <p:nvPr>
            <p:ph type="ftr" sz="quarter" idx="11"/>
          </p:nvPr>
        </p:nvSpPr>
        <p:spPr>
          <a:xfrm>
            <a:off x="4364107" y="6452199"/>
            <a:ext cx="4114800" cy="365125"/>
          </a:xfrm>
        </p:spPr>
        <p:txBody>
          <a:bodyPr/>
          <a:lstStyle/>
          <a:p>
            <a:r>
              <a:rPr lang="en-US" sz="1800" dirty="0"/>
              <a:t>54</a:t>
            </a:r>
            <a:endParaRPr lang="he-IL" sz="1800" dirty="0"/>
          </a:p>
        </p:txBody>
      </p:sp>
      <p:sp>
        <p:nvSpPr>
          <p:cNvPr id="5" name="מלבן 4">
            <a:extLst>
              <a:ext uri="{FF2B5EF4-FFF2-40B4-BE49-F238E27FC236}">
                <a16:creationId xmlns:a16="http://schemas.microsoft.com/office/drawing/2014/main" id="{8112018E-567B-4C28-93B5-54E7021FC929}"/>
              </a:ext>
            </a:extLst>
          </p:cNvPr>
          <p:cNvSpPr/>
          <p:nvPr/>
        </p:nvSpPr>
        <p:spPr>
          <a:xfrm>
            <a:off x="4719034" y="152365"/>
            <a:ext cx="2034147" cy="584775"/>
          </a:xfrm>
          <a:prstGeom prst="rect">
            <a:avLst/>
          </a:prstGeom>
        </p:spPr>
        <p:txBody>
          <a:bodyPr wrap="none">
            <a:spAutoFit/>
          </a:bodyPr>
          <a:lstStyle/>
          <a:p>
            <a:r>
              <a:rPr lang="en-US" sz="3200" dirty="0">
                <a:ln w="0"/>
                <a:effectLst>
                  <a:outerShdw blurRad="38100" dist="19050" dir="2700000" algn="tl" rotWithShape="0">
                    <a:schemeClr val="dk1">
                      <a:alpha val="40000"/>
                    </a:schemeClr>
                  </a:outerShdw>
                </a:effectLst>
                <a:latin typeface="Bahnschrift Light Condensed" panose="020B0502040204020203" pitchFamily="34" charset="0"/>
              </a:rPr>
              <a:t>AC analysis</a:t>
            </a:r>
            <a:endParaRPr lang="he-IL" sz="3200" dirty="0"/>
          </a:p>
        </p:txBody>
      </p:sp>
      <p:pic>
        <p:nvPicPr>
          <p:cNvPr id="7" name="תמונה 6">
            <a:extLst>
              <a:ext uri="{FF2B5EF4-FFF2-40B4-BE49-F238E27FC236}">
                <a16:creationId xmlns:a16="http://schemas.microsoft.com/office/drawing/2014/main" id="{E8C80D65-F1BD-48C1-8BA1-D6415572C467}"/>
              </a:ext>
            </a:extLst>
          </p:cNvPr>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15259" t="6553"/>
          <a:stretch/>
        </p:blipFill>
        <p:spPr bwMode="auto">
          <a:xfrm>
            <a:off x="1838118" y="1065142"/>
            <a:ext cx="8869639" cy="5387057"/>
          </a:xfrm>
          <a:prstGeom prst="rect">
            <a:avLst/>
          </a:prstGeom>
          <a:noFill/>
          <a:ln>
            <a:noFill/>
          </a:ln>
          <a:extLst>
            <a:ext uri="{53640926-AAD7-44D8-BBD7-CCE9431645EC}">
              <a14:shadowObscured xmlns:a14="http://schemas.microsoft.com/office/drawing/2010/main"/>
            </a:ext>
          </a:extLst>
        </p:spPr>
      </p:pic>
      <p:sp>
        <p:nvSpPr>
          <p:cNvPr id="8" name="Rectangle 14">
            <a:extLst>
              <a:ext uri="{FF2B5EF4-FFF2-40B4-BE49-F238E27FC236}">
                <a16:creationId xmlns:a16="http://schemas.microsoft.com/office/drawing/2014/main" id="{52BF1739-D2B7-4725-91E8-7ABD5AF1CC2E}"/>
              </a:ext>
            </a:extLst>
          </p:cNvPr>
          <p:cNvSpPr/>
          <p:nvPr/>
        </p:nvSpPr>
        <p:spPr>
          <a:xfrm>
            <a:off x="3044638" y="1935193"/>
            <a:ext cx="1965943" cy="407035"/>
          </a:xfrm>
          <a:prstGeom prst="rect">
            <a:avLst/>
          </a:prstGeom>
          <a:noFill/>
        </p:spPr>
        <p:txBody>
          <a:bodyPr wrap="square" lIns="91440" tIns="45720" rIns="91440" bIns="45720">
            <a:spAutoFit/>
          </a:bodyPr>
          <a:lstStyle/>
          <a:p>
            <a:pPr algn="ctr" rtl="0">
              <a:lnSpc>
                <a:spcPct val="107000"/>
              </a:lnSpc>
              <a:spcAft>
                <a:spcPts val="800"/>
              </a:spcAft>
            </a:pPr>
            <a:r>
              <a:rPr lang="en-US" sz="2000" kern="1200" dirty="0">
                <a:solidFill>
                  <a:srgbClr val="E30000"/>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Bode Gain plot</a:t>
            </a:r>
            <a:endParaRPr lang="en-US" sz="2800" dirty="0">
              <a:effectLst/>
              <a:latin typeface="Calibri" panose="020F0502020204030204" pitchFamily="34" charset="0"/>
              <a:ea typeface="Times New Roman" panose="02020603050405020304" pitchFamily="18" charset="0"/>
              <a:cs typeface="Arial" panose="020B0604020202020204" pitchFamily="34" charset="0"/>
            </a:endParaRPr>
          </a:p>
        </p:txBody>
      </p:sp>
      <p:sp>
        <p:nvSpPr>
          <p:cNvPr id="9" name="Rectangle 18">
            <a:extLst>
              <a:ext uri="{FF2B5EF4-FFF2-40B4-BE49-F238E27FC236}">
                <a16:creationId xmlns:a16="http://schemas.microsoft.com/office/drawing/2014/main" id="{10897205-D7D8-4086-807A-C2C1B5BF0494}"/>
              </a:ext>
            </a:extLst>
          </p:cNvPr>
          <p:cNvSpPr/>
          <p:nvPr/>
        </p:nvSpPr>
        <p:spPr>
          <a:xfrm>
            <a:off x="4719034" y="909071"/>
            <a:ext cx="2552238" cy="344069"/>
          </a:xfrm>
          <a:prstGeom prst="rect">
            <a:avLst/>
          </a:prstGeom>
        </p:spPr>
        <p:txBody>
          <a:bodyPr wrap="square">
            <a:spAutoFit/>
          </a:bodyPr>
          <a:lstStyle/>
          <a:p>
            <a:pPr algn="ctr" rtl="0">
              <a:lnSpc>
                <a:spcPct val="107000"/>
              </a:lnSpc>
              <a:spcAft>
                <a:spcPts val="800"/>
              </a:spcAft>
            </a:pPr>
            <a:r>
              <a:rPr lang="en-US" sz="1600" kern="1200" dirty="0">
                <a:solidFill>
                  <a:srgbClr val="E30000"/>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Gain Bandwidth: 81.02 KHz</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p:txBody>
      </p:sp>
      <p:sp>
        <p:nvSpPr>
          <p:cNvPr id="10" name="Rectangle 17">
            <a:extLst>
              <a:ext uri="{FF2B5EF4-FFF2-40B4-BE49-F238E27FC236}">
                <a16:creationId xmlns:a16="http://schemas.microsoft.com/office/drawing/2014/main" id="{8D28E7AB-DC3B-4337-9CA3-BA19AC8C931C}"/>
              </a:ext>
            </a:extLst>
          </p:cNvPr>
          <p:cNvSpPr/>
          <p:nvPr/>
        </p:nvSpPr>
        <p:spPr>
          <a:xfrm>
            <a:off x="2751167" y="893107"/>
            <a:ext cx="1477874" cy="344069"/>
          </a:xfrm>
          <a:prstGeom prst="rect">
            <a:avLst/>
          </a:prstGeom>
          <a:noFill/>
          <a:ln>
            <a:noFill/>
          </a:ln>
        </p:spPr>
        <p:txBody>
          <a:bodyPr wrap="square" lIns="91440" tIns="45720" rIns="91440" bIns="45720">
            <a:spAutoFit/>
          </a:bodyPr>
          <a:lstStyle/>
          <a:p>
            <a:pPr algn="ctr" rtl="0">
              <a:lnSpc>
                <a:spcPct val="107000"/>
              </a:lnSpc>
              <a:spcAft>
                <a:spcPts val="800"/>
              </a:spcAft>
            </a:pPr>
            <a:r>
              <a:rPr lang="en-US" sz="1600" kern="1200" dirty="0">
                <a:solidFill>
                  <a:srgbClr val="E30000"/>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Gain: 83.363dB</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p:txBody>
      </p:sp>
      <p:sp>
        <p:nvSpPr>
          <p:cNvPr id="11" name="Rectangle 8">
            <a:extLst>
              <a:ext uri="{FF2B5EF4-FFF2-40B4-BE49-F238E27FC236}">
                <a16:creationId xmlns:a16="http://schemas.microsoft.com/office/drawing/2014/main" id="{F7324DF8-EB6B-4C03-854C-5DC43CD7A52B}"/>
              </a:ext>
            </a:extLst>
          </p:cNvPr>
          <p:cNvSpPr/>
          <p:nvPr/>
        </p:nvSpPr>
        <p:spPr>
          <a:xfrm>
            <a:off x="7569924" y="1527922"/>
            <a:ext cx="1477874" cy="388150"/>
          </a:xfrm>
          <a:prstGeom prst="rect">
            <a:avLst/>
          </a:prstGeom>
          <a:noFill/>
          <a:ln>
            <a:noFill/>
          </a:ln>
        </p:spPr>
        <p:txBody>
          <a:bodyPr wrap="none" lIns="91440" tIns="45720" rIns="91440" bIns="45720">
            <a:noAutofit/>
          </a:bodyPr>
          <a:lstStyle/>
          <a:p>
            <a:pPr algn="ctr" rtl="0">
              <a:lnSpc>
                <a:spcPct val="107000"/>
              </a:lnSpc>
              <a:spcAft>
                <a:spcPts val="800"/>
              </a:spcAft>
            </a:pPr>
            <a:r>
              <a:rPr lang="en-US" sz="1600" kern="1200" dirty="0">
                <a:solidFill>
                  <a:srgbClr val="E30000"/>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GBP: 72.42Mhz</a:t>
            </a:r>
            <a:endParaRPr lang="en-US" sz="14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12" name="Straight Arrow Connector 19">
            <a:extLst>
              <a:ext uri="{FF2B5EF4-FFF2-40B4-BE49-F238E27FC236}">
                <a16:creationId xmlns:a16="http://schemas.microsoft.com/office/drawing/2014/main" id="{F8ED2522-A23C-4F2B-AB8F-AF9AA55B2CDE}"/>
              </a:ext>
            </a:extLst>
          </p:cNvPr>
          <p:cNvCxnSpPr>
            <a:cxnSpLocks/>
          </p:cNvCxnSpPr>
          <p:nvPr/>
        </p:nvCxnSpPr>
        <p:spPr>
          <a:xfrm flipH="1">
            <a:off x="5212013" y="1227264"/>
            <a:ext cx="939234" cy="55491"/>
          </a:xfrm>
          <a:prstGeom prst="straightConnector1">
            <a:avLst/>
          </a:prstGeom>
          <a:ln w="28575">
            <a:solidFill>
              <a:srgbClr val="E3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5">
            <a:extLst>
              <a:ext uri="{FF2B5EF4-FFF2-40B4-BE49-F238E27FC236}">
                <a16:creationId xmlns:a16="http://schemas.microsoft.com/office/drawing/2014/main" id="{AA500D33-2FDA-4DE3-AE5E-57B2EF3AC057}"/>
              </a:ext>
            </a:extLst>
          </p:cNvPr>
          <p:cNvSpPr/>
          <p:nvPr/>
        </p:nvSpPr>
        <p:spPr>
          <a:xfrm>
            <a:off x="3069882" y="4790355"/>
            <a:ext cx="1965944" cy="407035"/>
          </a:xfrm>
          <a:prstGeom prst="rect">
            <a:avLst/>
          </a:prstGeom>
          <a:noFill/>
          <a:ln>
            <a:noFill/>
          </a:ln>
        </p:spPr>
        <p:txBody>
          <a:bodyPr wrap="square" lIns="91440" tIns="45720" rIns="91440" bIns="45720">
            <a:spAutoFit/>
          </a:bodyPr>
          <a:lstStyle/>
          <a:p>
            <a:pPr algn="ctr" rtl="0">
              <a:lnSpc>
                <a:spcPct val="107000"/>
              </a:lnSpc>
              <a:spcAft>
                <a:spcPts val="800"/>
              </a:spcAft>
            </a:pPr>
            <a:r>
              <a:rPr lang="en-US" sz="2000" kern="1200" dirty="0">
                <a:solidFill>
                  <a:srgbClr val="B6BB34"/>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Bode Phase plot</a:t>
            </a:r>
            <a:endParaRPr lang="en-US" sz="2000" dirty="0">
              <a:effectLst/>
              <a:latin typeface="Calibri" panose="020F0502020204030204" pitchFamily="34" charset="0"/>
              <a:ea typeface="Times New Roman" panose="02020603050405020304" pitchFamily="18" charset="0"/>
              <a:cs typeface="Arial" panose="020B0604020202020204" pitchFamily="34" charset="0"/>
            </a:endParaRPr>
          </a:p>
        </p:txBody>
      </p:sp>
      <p:sp>
        <p:nvSpPr>
          <p:cNvPr id="14" name="Rectangle 16">
            <a:extLst>
              <a:ext uri="{FF2B5EF4-FFF2-40B4-BE49-F238E27FC236}">
                <a16:creationId xmlns:a16="http://schemas.microsoft.com/office/drawing/2014/main" id="{F0A6D612-C1D5-4A41-A511-0ABD4084E54C}"/>
              </a:ext>
            </a:extLst>
          </p:cNvPr>
          <p:cNvSpPr/>
          <p:nvPr/>
        </p:nvSpPr>
        <p:spPr>
          <a:xfrm>
            <a:off x="4357167" y="5743005"/>
            <a:ext cx="2389074" cy="344069"/>
          </a:xfrm>
          <a:prstGeom prst="rect">
            <a:avLst/>
          </a:prstGeom>
          <a:noFill/>
          <a:ln>
            <a:noFill/>
          </a:ln>
        </p:spPr>
        <p:txBody>
          <a:bodyPr wrap="square" lIns="91440" tIns="45720" rIns="91440" bIns="45720">
            <a:spAutoFit/>
          </a:bodyPr>
          <a:lstStyle/>
          <a:p>
            <a:pPr algn="ctr" rtl="0">
              <a:lnSpc>
                <a:spcPct val="107000"/>
              </a:lnSpc>
              <a:spcAft>
                <a:spcPts val="800"/>
              </a:spcAft>
            </a:pPr>
            <a:r>
              <a:rPr lang="en-US" sz="1600" kern="1200" dirty="0">
                <a:solidFill>
                  <a:srgbClr val="B6BB34"/>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Phase Margin: 70.885 deg</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p:txBody>
      </p:sp>
      <p:cxnSp>
        <p:nvCxnSpPr>
          <p:cNvPr id="17" name="Straight Arrow Connector 19">
            <a:extLst>
              <a:ext uri="{FF2B5EF4-FFF2-40B4-BE49-F238E27FC236}">
                <a16:creationId xmlns:a16="http://schemas.microsoft.com/office/drawing/2014/main" id="{2C7F6B5D-F5E4-4712-84D3-1B34530016C9}"/>
              </a:ext>
            </a:extLst>
          </p:cNvPr>
          <p:cNvCxnSpPr>
            <a:cxnSpLocks/>
          </p:cNvCxnSpPr>
          <p:nvPr/>
        </p:nvCxnSpPr>
        <p:spPr>
          <a:xfrm flipH="1">
            <a:off x="7644277" y="1991133"/>
            <a:ext cx="156093" cy="276620"/>
          </a:xfrm>
          <a:prstGeom prst="straightConnector1">
            <a:avLst/>
          </a:prstGeom>
          <a:ln w="28575">
            <a:solidFill>
              <a:srgbClr val="E3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9740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08448A-0741-4C21-A1E5-CCEA1ED8B39D}"/>
              </a:ext>
            </a:extLst>
          </p:cNvPr>
          <p:cNvSpPr/>
          <p:nvPr/>
        </p:nvSpPr>
        <p:spPr>
          <a:xfrm>
            <a:off x="3845512" y="168365"/>
            <a:ext cx="2963119" cy="523220"/>
          </a:xfrm>
          <a:prstGeom prst="rect">
            <a:avLst/>
          </a:prstGeom>
          <a:noFill/>
        </p:spPr>
        <p:txBody>
          <a:bodyPr wrap="none" lIns="91440" tIns="45720" rIns="91440" bIns="45720">
            <a:spAutoFit/>
          </a:bodyPr>
          <a:lstStyle/>
          <a:p>
            <a:r>
              <a:rPr lang="en-US" sz="2800" dirty="0">
                <a:ln w="0"/>
                <a:effectLst>
                  <a:outerShdw blurRad="38100" dist="19050" dir="2700000" algn="tl" rotWithShape="0">
                    <a:schemeClr val="dk1">
                      <a:alpha val="40000"/>
                    </a:schemeClr>
                  </a:outerShdw>
                </a:effectLst>
                <a:latin typeface="Bahnschrift Light Condensed" panose="020B0502040204020203" pitchFamily="34" charset="0"/>
              </a:rPr>
              <a:t> AC analysis- CMRR</a:t>
            </a:r>
          </a:p>
        </p:txBody>
      </p:sp>
      <p:sp>
        <p:nvSpPr>
          <p:cNvPr id="2" name="מציין מיקום של כותרת תחתונה 1">
            <a:extLst>
              <a:ext uri="{FF2B5EF4-FFF2-40B4-BE49-F238E27FC236}">
                <a16:creationId xmlns:a16="http://schemas.microsoft.com/office/drawing/2014/main" id="{B38CFC68-565A-42FE-A290-0AD91C21A1E8}"/>
              </a:ext>
            </a:extLst>
          </p:cNvPr>
          <p:cNvSpPr>
            <a:spLocks noGrp="1"/>
          </p:cNvSpPr>
          <p:nvPr>
            <p:ph type="ftr" sz="quarter" idx="11"/>
          </p:nvPr>
        </p:nvSpPr>
        <p:spPr/>
        <p:txBody>
          <a:bodyPr/>
          <a:lstStyle/>
          <a:p>
            <a:r>
              <a:rPr lang="en-US" sz="1800" dirty="0"/>
              <a:t>55</a:t>
            </a:r>
            <a:endParaRPr lang="he-IL" sz="1800" dirty="0"/>
          </a:p>
        </p:txBody>
      </p:sp>
      <mc:AlternateContent xmlns:mc="http://schemas.openxmlformats.org/markup-compatibility/2006" xmlns:a14="http://schemas.microsoft.com/office/drawing/2010/main">
        <mc:Choice Requires="a14">
          <p:sp>
            <p:nvSpPr>
              <p:cNvPr id="3" name="מלבן 2">
                <a:extLst>
                  <a:ext uri="{FF2B5EF4-FFF2-40B4-BE49-F238E27FC236}">
                    <a16:creationId xmlns:a16="http://schemas.microsoft.com/office/drawing/2014/main" id="{382A2E34-EB65-46A6-88D8-8676256395A5}"/>
                  </a:ext>
                </a:extLst>
              </p:cNvPr>
              <p:cNvSpPr/>
              <p:nvPr/>
            </p:nvSpPr>
            <p:spPr>
              <a:xfrm>
                <a:off x="4192689" y="651026"/>
                <a:ext cx="2866875"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he-IL" i="1">
                          <a:latin typeface="Cambria Math" panose="02040503050406030204" pitchFamily="18" charset="0"/>
                        </a:rPr>
                        <m:t>𝐶𝑀𝑅𝑅</m:t>
                      </m:r>
                      <m:r>
                        <a:rPr lang="he-IL" i="0">
                          <a:latin typeface="Cambria Math" panose="02040503050406030204" pitchFamily="18" charset="0"/>
                        </a:rPr>
                        <m:t>=</m:t>
                      </m:r>
                      <m:r>
                        <a:rPr lang="he-IL" i="0">
                          <a:latin typeface="Cambria Math" panose="02040503050406030204" pitchFamily="18" charset="0"/>
                        </a:rPr>
                        <m:t>20</m:t>
                      </m:r>
                      <m:func>
                        <m:funcPr>
                          <m:ctrlPr>
                            <a:rPr lang="he-IL" i="1">
                              <a:latin typeface="Cambria Math" panose="02040503050406030204" pitchFamily="18" charset="0"/>
                            </a:rPr>
                          </m:ctrlPr>
                        </m:funcPr>
                        <m:fName>
                          <m:sSub>
                            <m:sSubPr>
                              <m:ctrlPr>
                                <a:rPr lang="he-IL" i="1">
                                  <a:latin typeface="Cambria Math" panose="02040503050406030204" pitchFamily="18" charset="0"/>
                                </a:rPr>
                              </m:ctrlPr>
                            </m:sSubPr>
                            <m:e>
                              <m:r>
                                <m:rPr>
                                  <m:sty m:val="p"/>
                                </m:rPr>
                                <a:rPr lang="he-IL" i="0">
                                  <a:latin typeface="Cambria Math" panose="02040503050406030204" pitchFamily="18" charset="0"/>
                                </a:rPr>
                                <m:t>log</m:t>
                              </m:r>
                            </m:e>
                            <m:sub>
                              <m:r>
                                <a:rPr lang="he-IL" i="0">
                                  <a:latin typeface="Cambria Math" panose="02040503050406030204" pitchFamily="18" charset="0"/>
                                </a:rPr>
                                <m:t>10</m:t>
                              </m:r>
                            </m:sub>
                          </m:sSub>
                        </m:fName>
                        <m:e>
                          <m:d>
                            <m:dPr>
                              <m:ctrlPr>
                                <a:rPr lang="he-IL" i="1">
                                  <a:latin typeface="Cambria Math" panose="02040503050406030204" pitchFamily="18" charset="0"/>
                                </a:rPr>
                              </m:ctrlPr>
                            </m:dPr>
                            <m:e>
                              <m:d>
                                <m:dPr>
                                  <m:begChr m:val="|"/>
                                  <m:endChr m:val="|"/>
                                  <m:ctrlPr>
                                    <a:rPr lang="he-IL" i="1">
                                      <a:latin typeface="Cambria Math" panose="02040503050406030204" pitchFamily="18" charset="0"/>
                                    </a:rPr>
                                  </m:ctrlPr>
                                </m:dPr>
                                <m:e>
                                  <m:f>
                                    <m:fPr>
                                      <m:ctrlPr>
                                        <a:rPr lang="he-IL" i="1">
                                          <a:latin typeface="Cambria Math" panose="02040503050406030204" pitchFamily="18" charset="0"/>
                                        </a:rPr>
                                      </m:ctrlPr>
                                    </m:fPr>
                                    <m:num>
                                      <m:sSub>
                                        <m:sSubPr>
                                          <m:ctrlPr>
                                            <a:rPr lang="he-IL" i="1">
                                              <a:latin typeface="Cambria Math" panose="02040503050406030204" pitchFamily="18" charset="0"/>
                                            </a:rPr>
                                          </m:ctrlPr>
                                        </m:sSubPr>
                                        <m:e>
                                          <m:r>
                                            <a:rPr lang="he-IL" i="1">
                                              <a:latin typeface="Cambria Math" panose="02040503050406030204" pitchFamily="18" charset="0"/>
                                            </a:rPr>
                                            <m:t>𝐴</m:t>
                                          </m:r>
                                        </m:e>
                                        <m:sub>
                                          <m:r>
                                            <a:rPr lang="he-IL" i="1">
                                              <a:latin typeface="Cambria Math" panose="02040503050406030204" pitchFamily="18" charset="0"/>
                                            </a:rPr>
                                            <m:t>𝑑𝑚</m:t>
                                          </m:r>
                                        </m:sub>
                                      </m:sSub>
                                    </m:num>
                                    <m:den>
                                      <m:sSub>
                                        <m:sSubPr>
                                          <m:ctrlPr>
                                            <a:rPr lang="he-IL" i="1">
                                              <a:latin typeface="Cambria Math" panose="02040503050406030204" pitchFamily="18" charset="0"/>
                                            </a:rPr>
                                          </m:ctrlPr>
                                        </m:sSubPr>
                                        <m:e>
                                          <m:r>
                                            <a:rPr lang="he-IL" i="1">
                                              <a:latin typeface="Cambria Math" panose="02040503050406030204" pitchFamily="18" charset="0"/>
                                            </a:rPr>
                                            <m:t>𝐴</m:t>
                                          </m:r>
                                        </m:e>
                                        <m:sub>
                                          <m:r>
                                            <a:rPr lang="he-IL" i="1">
                                              <a:latin typeface="Cambria Math" panose="02040503050406030204" pitchFamily="18" charset="0"/>
                                            </a:rPr>
                                            <m:t>𝑐𝑚</m:t>
                                          </m:r>
                                        </m:sub>
                                      </m:sSub>
                                    </m:den>
                                  </m:f>
                                </m:e>
                              </m:d>
                            </m:e>
                          </m:d>
                        </m:e>
                      </m:func>
                    </m:oMath>
                  </m:oMathPara>
                </a14:m>
                <a:endParaRPr lang="he-IL" dirty="0"/>
              </a:p>
            </p:txBody>
          </p:sp>
        </mc:Choice>
        <mc:Fallback xmlns="">
          <p:sp>
            <p:nvSpPr>
              <p:cNvPr id="3" name="מלבן 2">
                <a:extLst>
                  <a:ext uri="{FF2B5EF4-FFF2-40B4-BE49-F238E27FC236}">
                    <a16:creationId xmlns:a16="http://schemas.microsoft.com/office/drawing/2014/main" id="{382A2E34-EB65-46A6-88D8-8676256395A5}"/>
                  </a:ext>
                </a:extLst>
              </p:cNvPr>
              <p:cNvSpPr>
                <a:spLocks noRot="1" noChangeAspect="1" noMove="1" noResize="1" noEditPoints="1" noAdjustHandles="1" noChangeArrowheads="1" noChangeShapeType="1" noTextEdit="1"/>
              </p:cNvSpPr>
              <p:nvPr/>
            </p:nvSpPr>
            <p:spPr>
              <a:xfrm>
                <a:off x="4192689" y="651026"/>
                <a:ext cx="2866875" cy="714683"/>
              </a:xfrm>
              <a:prstGeom prst="rect">
                <a:avLst/>
              </a:prstGeom>
              <a:blipFill>
                <a:blip r:embed="rId3"/>
                <a:stretch>
                  <a:fillRect/>
                </a:stretch>
              </a:blipFill>
            </p:spPr>
            <p:txBody>
              <a:bodyPr/>
              <a:lstStyle/>
              <a:p>
                <a:r>
                  <a:rPr lang="he-IL">
                    <a:noFill/>
                  </a:rPr>
                  <a:t> </a:t>
                </a:r>
              </a:p>
            </p:txBody>
          </p:sp>
        </mc:Fallback>
      </mc:AlternateContent>
      <p:pic>
        <p:nvPicPr>
          <p:cNvPr id="13" name="תמונה 12">
            <a:extLst>
              <a:ext uri="{FF2B5EF4-FFF2-40B4-BE49-F238E27FC236}">
                <a16:creationId xmlns:a16="http://schemas.microsoft.com/office/drawing/2014/main" id="{08AA3008-5869-4E18-899C-1504D9177136}"/>
              </a:ext>
            </a:extLst>
          </p:cNvPr>
          <p:cNvPicPr/>
          <p:nvPr/>
        </p:nvPicPr>
        <p:blipFill rotWithShape="1">
          <a:blip r:embed="rId4" cstate="print">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21030" t="6126"/>
          <a:stretch/>
        </p:blipFill>
        <p:spPr bwMode="auto">
          <a:xfrm>
            <a:off x="2591227" y="1302297"/>
            <a:ext cx="6771005" cy="5117465"/>
          </a:xfrm>
          <a:prstGeom prst="rect">
            <a:avLst/>
          </a:prstGeom>
          <a:noFill/>
          <a:ln>
            <a:noFill/>
          </a:ln>
          <a:extLst>
            <a:ext uri="{53640926-AAD7-44D8-BBD7-CCE9431645EC}">
              <a14:shadowObscured xmlns:a14="http://schemas.microsoft.com/office/drawing/2010/main"/>
            </a:ext>
          </a:extLst>
        </p:spPr>
      </p:pic>
      <p:sp>
        <p:nvSpPr>
          <p:cNvPr id="14" name="Rectangle 9">
            <a:extLst>
              <a:ext uri="{FF2B5EF4-FFF2-40B4-BE49-F238E27FC236}">
                <a16:creationId xmlns:a16="http://schemas.microsoft.com/office/drawing/2014/main" id="{AF9E2073-2E9E-4D4E-814B-21851155D4DA}"/>
              </a:ext>
            </a:extLst>
          </p:cNvPr>
          <p:cNvSpPr/>
          <p:nvPr/>
        </p:nvSpPr>
        <p:spPr>
          <a:xfrm>
            <a:off x="4351483" y="1978432"/>
            <a:ext cx="1951175" cy="838948"/>
          </a:xfrm>
          <a:prstGeom prst="rect">
            <a:avLst/>
          </a:prstGeom>
          <a:noFill/>
        </p:spPr>
        <p:txBody>
          <a:bodyPr wrap="none" lIns="91440" tIns="45720" rIns="91440" bIns="45720">
            <a:spAutoFit/>
          </a:bodyPr>
          <a:lstStyle/>
          <a:p>
            <a:pPr algn="l" rtl="0">
              <a:lnSpc>
                <a:spcPct val="107000"/>
              </a:lnSpc>
              <a:spcAft>
                <a:spcPts val="800"/>
              </a:spcAft>
            </a:pPr>
            <a:r>
              <a:rPr lang="en-US" sz="2000" kern="1200" dirty="0">
                <a:solidFill>
                  <a:srgbClr val="B6BB34"/>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Adm</a:t>
            </a:r>
            <a:endParaRPr lang="en-US" sz="2000" dirty="0">
              <a:effectLst/>
              <a:latin typeface="Calibri" panose="020F0502020204030204" pitchFamily="34" charset="0"/>
              <a:ea typeface="Times New Roman" panose="02020603050405020304" pitchFamily="18" charset="0"/>
              <a:cs typeface="Arial" panose="020B0604020202020204" pitchFamily="34" charset="0"/>
            </a:endParaRPr>
          </a:p>
          <a:p>
            <a:pPr algn="l" rtl="0">
              <a:lnSpc>
                <a:spcPct val="107000"/>
              </a:lnSpc>
              <a:spcAft>
                <a:spcPts val="800"/>
              </a:spcAft>
            </a:pPr>
            <a:r>
              <a:rPr lang="en-US" sz="2000" kern="1200" dirty="0">
                <a:solidFill>
                  <a:srgbClr val="B6BB34"/>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   Gain: 83.363dB</a:t>
            </a:r>
            <a:endParaRPr lang="en-US" sz="2000" dirty="0">
              <a:effectLst/>
              <a:latin typeface="Calibri" panose="020F0502020204030204" pitchFamily="34" charset="0"/>
              <a:ea typeface="Times New Roman" panose="02020603050405020304" pitchFamily="18" charset="0"/>
              <a:cs typeface="Arial" panose="020B0604020202020204" pitchFamily="34" charset="0"/>
            </a:endParaRPr>
          </a:p>
        </p:txBody>
      </p:sp>
      <p:sp>
        <p:nvSpPr>
          <p:cNvPr id="15" name="Rectangle 10">
            <a:extLst>
              <a:ext uri="{FF2B5EF4-FFF2-40B4-BE49-F238E27FC236}">
                <a16:creationId xmlns:a16="http://schemas.microsoft.com/office/drawing/2014/main" id="{5B4FE281-A0D7-41D6-A1AF-2189BDC8654E}"/>
              </a:ext>
            </a:extLst>
          </p:cNvPr>
          <p:cNvSpPr/>
          <p:nvPr/>
        </p:nvSpPr>
        <p:spPr>
          <a:xfrm>
            <a:off x="4496719" y="3293888"/>
            <a:ext cx="1852430" cy="1070871"/>
          </a:xfrm>
          <a:prstGeom prst="rect">
            <a:avLst/>
          </a:prstGeom>
          <a:noFill/>
        </p:spPr>
        <p:txBody>
          <a:bodyPr wrap="square" lIns="91440" tIns="45720" rIns="91440" bIns="45720">
            <a:spAutoFit/>
          </a:bodyPr>
          <a:lstStyle/>
          <a:p>
            <a:pPr algn="l" rtl="0">
              <a:lnSpc>
                <a:spcPct val="107000"/>
              </a:lnSpc>
              <a:spcAft>
                <a:spcPts val="800"/>
              </a:spcAft>
            </a:pPr>
            <a:r>
              <a:rPr lang="en-US" kern="1200" dirty="0">
                <a:solidFill>
                  <a:srgbClr val="E30000"/>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Acm</a:t>
            </a:r>
            <a:endParaRPr lang="en-US" dirty="0">
              <a:effectLst/>
              <a:latin typeface="Calibri" panose="020F0502020204030204" pitchFamily="34" charset="0"/>
              <a:ea typeface="Times New Roman" panose="02020603050405020304" pitchFamily="18" charset="0"/>
              <a:cs typeface="Arial" panose="020B0604020202020204" pitchFamily="34" charset="0"/>
            </a:endParaRPr>
          </a:p>
          <a:p>
            <a:pPr algn="l" rtl="0">
              <a:lnSpc>
                <a:spcPct val="107000"/>
              </a:lnSpc>
              <a:spcAft>
                <a:spcPts val="800"/>
              </a:spcAft>
            </a:pPr>
            <a:r>
              <a:rPr lang="en-US" kern="1200" dirty="0">
                <a:solidFill>
                  <a:srgbClr val="E30000"/>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   Gain: -48.4189dB</a:t>
            </a:r>
            <a:endParaRPr lang="en-US" dirty="0">
              <a:effectLst/>
              <a:latin typeface="Calibri" panose="020F0502020204030204" pitchFamily="34" charset="0"/>
              <a:ea typeface="Times New Roman" panose="02020603050405020304" pitchFamily="18" charset="0"/>
              <a:cs typeface="Arial" panose="020B0604020202020204" pitchFamily="34" charset="0"/>
            </a:endParaRPr>
          </a:p>
        </p:txBody>
      </p:sp>
      <p:sp>
        <p:nvSpPr>
          <p:cNvPr id="16" name="Rectangle 11">
            <a:extLst>
              <a:ext uri="{FF2B5EF4-FFF2-40B4-BE49-F238E27FC236}">
                <a16:creationId xmlns:a16="http://schemas.microsoft.com/office/drawing/2014/main" id="{CD886252-0010-43AC-BBAF-8CA0BE4DB637}"/>
              </a:ext>
            </a:extLst>
          </p:cNvPr>
          <p:cNvSpPr/>
          <p:nvPr/>
        </p:nvSpPr>
        <p:spPr>
          <a:xfrm>
            <a:off x="4418812" y="5536519"/>
            <a:ext cx="1930337" cy="375552"/>
          </a:xfrm>
          <a:prstGeom prst="rect">
            <a:avLst/>
          </a:prstGeom>
          <a:noFill/>
        </p:spPr>
        <p:txBody>
          <a:bodyPr wrap="none" lIns="91440" tIns="45720" rIns="91440" bIns="45720">
            <a:spAutoFit/>
          </a:bodyPr>
          <a:lstStyle/>
          <a:p>
            <a:pPr algn="l" rtl="0">
              <a:lnSpc>
                <a:spcPct val="107000"/>
              </a:lnSpc>
              <a:spcAft>
                <a:spcPts val="800"/>
              </a:spcAft>
            </a:pPr>
            <a:r>
              <a:rPr lang="en-US" kern="1200" dirty="0">
                <a:solidFill>
                  <a:srgbClr val="29E729"/>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CMRR : 131.782dB</a:t>
            </a:r>
            <a:endParaRPr lang="en-US" dirty="0">
              <a:effectLst/>
              <a:latin typeface="Calibri" panose="020F050202020403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1923959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4CE65F6-14CC-4E72-A31E-12F1CBD556FC}"/>
              </a:ext>
            </a:extLst>
          </p:cNvPr>
          <p:cNvSpPr/>
          <p:nvPr/>
        </p:nvSpPr>
        <p:spPr>
          <a:xfrm>
            <a:off x="1091482" y="1112233"/>
            <a:ext cx="9228175" cy="477054"/>
          </a:xfrm>
          <a:prstGeom prst="rect">
            <a:avLst/>
          </a:prstGeom>
          <a:noFill/>
        </p:spPr>
        <p:txBody>
          <a:bodyPr wrap="square" lIns="91440" tIns="45720" rIns="91440" bIns="45720">
            <a:spAutoFit/>
          </a:bodyPr>
          <a:lstStyle/>
          <a:p>
            <a:pPr algn="ctr"/>
            <a:r>
              <a:rPr lang="en-US" sz="2500" dirty="0">
                <a:ln w="0"/>
                <a:effectLst>
                  <a:outerShdw blurRad="38100" dist="19050" dir="2700000" algn="tl" rotWithShape="0">
                    <a:schemeClr val="dk1">
                      <a:alpha val="40000"/>
                    </a:schemeClr>
                  </a:outerShdw>
                </a:effectLst>
                <a:latin typeface="Bahnschrift Light Condensed" panose="020B0502040204020203" pitchFamily="34" charset="0"/>
              </a:rPr>
              <a:t>Non-inverting differential amplifier (vin,p&gt;vin,n)</a:t>
            </a:r>
          </a:p>
        </p:txBody>
      </p:sp>
      <p:sp>
        <p:nvSpPr>
          <p:cNvPr id="11" name="מציין מיקום של כותרת תחתונה 10">
            <a:extLst>
              <a:ext uri="{FF2B5EF4-FFF2-40B4-BE49-F238E27FC236}">
                <a16:creationId xmlns:a16="http://schemas.microsoft.com/office/drawing/2014/main" id="{87904593-C429-450B-8620-557C14C74E64}"/>
              </a:ext>
            </a:extLst>
          </p:cNvPr>
          <p:cNvSpPr>
            <a:spLocks noGrp="1"/>
          </p:cNvSpPr>
          <p:nvPr>
            <p:ph type="ftr" sz="quarter" idx="11"/>
          </p:nvPr>
        </p:nvSpPr>
        <p:spPr>
          <a:xfrm>
            <a:off x="3915595" y="6492875"/>
            <a:ext cx="4114800" cy="365125"/>
          </a:xfrm>
        </p:spPr>
        <p:txBody>
          <a:bodyPr/>
          <a:lstStyle/>
          <a:p>
            <a:r>
              <a:rPr lang="en-US" sz="1800" dirty="0"/>
              <a:t>56</a:t>
            </a:r>
            <a:endParaRPr lang="he-IL" sz="1800" dirty="0"/>
          </a:p>
        </p:txBody>
      </p:sp>
      <p:sp>
        <p:nvSpPr>
          <p:cNvPr id="12" name="מלבן 11">
            <a:extLst>
              <a:ext uri="{FF2B5EF4-FFF2-40B4-BE49-F238E27FC236}">
                <a16:creationId xmlns:a16="http://schemas.microsoft.com/office/drawing/2014/main" id="{4936CB06-9CC2-4A17-8708-A7367278F387}"/>
              </a:ext>
            </a:extLst>
          </p:cNvPr>
          <p:cNvSpPr/>
          <p:nvPr/>
        </p:nvSpPr>
        <p:spPr>
          <a:xfrm>
            <a:off x="4215238" y="269717"/>
            <a:ext cx="3515514" cy="646331"/>
          </a:xfrm>
          <a:prstGeom prst="rect">
            <a:avLst/>
          </a:prstGeom>
        </p:spPr>
        <p:txBody>
          <a:bodyPr wrap="none">
            <a:spAutoFit/>
          </a:bodyPr>
          <a:lstStyle/>
          <a:p>
            <a:r>
              <a:rPr lang="en-US" sz="3600" dirty="0">
                <a:ln w="0"/>
                <a:effectLst>
                  <a:outerShdw blurRad="38100" dist="19050" dir="2700000" algn="tl" rotWithShape="0">
                    <a:schemeClr val="dk1">
                      <a:alpha val="40000"/>
                    </a:schemeClr>
                  </a:outerShdw>
                </a:effectLst>
                <a:latin typeface="Bahnschrift Light Condensed" panose="020B0502040204020203" pitchFamily="34" charset="0"/>
              </a:rPr>
              <a:t>Transient Analysis</a:t>
            </a:r>
            <a:endParaRPr lang="he-IL" sz="3600" dirty="0"/>
          </a:p>
        </p:txBody>
      </p:sp>
      <p:pic>
        <p:nvPicPr>
          <p:cNvPr id="13" name="תמונה 12">
            <a:extLst>
              <a:ext uri="{FF2B5EF4-FFF2-40B4-BE49-F238E27FC236}">
                <a16:creationId xmlns:a16="http://schemas.microsoft.com/office/drawing/2014/main" id="{0FF19262-F06E-43B5-A1EA-6EB3E4F5A62D}"/>
              </a:ext>
            </a:extLst>
          </p:cNvPr>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10377" t="6244"/>
          <a:stretch/>
        </p:blipFill>
        <p:spPr bwMode="auto">
          <a:xfrm>
            <a:off x="4501832" y="1673542"/>
            <a:ext cx="6828777" cy="4660997"/>
          </a:xfrm>
          <a:prstGeom prst="rect">
            <a:avLst/>
          </a:prstGeom>
          <a:noFill/>
          <a:ln>
            <a:noFill/>
          </a:ln>
          <a:extLst>
            <a:ext uri="{53640926-AAD7-44D8-BBD7-CCE9431645EC}">
              <a14:shadowObscured xmlns:a14="http://schemas.microsoft.com/office/drawing/2010/main"/>
            </a:ext>
          </a:extLst>
        </p:spPr>
      </p:pic>
      <p:sp>
        <p:nvSpPr>
          <p:cNvPr id="14" name="מלבן 13">
            <a:extLst>
              <a:ext uri="{FF2B5EF4-FFF2-40B4-BE49-F238E27FC236}">
                <a16:creationId xmlns:a16="http://schemas.microsoft.com/office/drawing/2014/main" id="{9C116C8F-30B5-4FCA-B303-61F21B5FCCC5}"/>
              </a:ext>
            </a:extLst>
          </p:cNvPr>
          <p:cNvSpPr/>
          <p:nvPr/>
        </p:nvSpPr>
        <p:spPr>
          <a:xfrm>
            <a:off x="5753764" y="5054102"/>
            <a:ext cx="604550" cy="467870"/>
          </a:xfrm>
          <a:prstGeom prst="rect">
            <a:avLst/>
          </a:prstGeom>
          <a:noFill/>
          <a:ln>
            <a:noFill/>
          </a:ln>
        </p:spPr>
        <p:txBody>
          <a:bodyPr wrap="none">
            <a:noAutofit/>
          </a:bodyPr>
          <a:lstStyle/>
          <a:p>
            <a:pPr algn="l" rtl="0">
              <a:lnSpc>
                <a:spcPct val="107000"/>
              </a:lnSpc>
              <a:spcAft>
                <a:spcPts val="800"/>
              </a:spcAft>
            </a:pPr>
            <a:r>
              <a:rPr lang="en-US" sz="1600" kern="1200" dirty="0">
                <a:solidFill>
                  <a:srgbClr val="29E729"/>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Vout</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p:txBody>
      </p:sp>
      <p:sp>
        <p:nvSpPr>
          <p:cNvPr id="15" name="מלבן 14">
            <a:extLst>
              <a:ext uri="{FF2B5EF4-FFF2-40B4-BE49-F238E27FC236}">
                <a16:creationId xmlns:a16="http://schemas.microsoft.com/office/drawing/2014/main" id="{49C4331D-3C7C-42F8-843C-7AD4379364B6}"/>
              </a:ext>
            </a:extLst>
          </p:cNvPr>
          <p:cNvSpPr/>
          <p:nvPr/>
        </p:nvSpPr>
        <p:spPr>
          <a:xfrm>
            <a:off x="5654104" y="2101338"/>
            <a:ext cx="676206" cy="565659"/>
          </a:xfrm>
          <a:prstGeom prst="rect">
            <a:avLst/>
          </a:prstGeom>
          <a:noFill/>
          <a:ln>
            <a:noFill/>
          </a:ln>
        </p:spPr>
        <p:txBody>
          <a:bodyPr wrap="none">
            <a:noAutofit/>
          </a:bodyPr>
          <a:lstStyle/>
          <a:p>
            <a:pPr algn="l" rtl="0">
              <a:lnSpc>
                <a:spcPct val="107000"/>
              </a:lnSpc>
              <a:spcAft>
                <a:spcPts val="800"/>
              </a:spcAft>
            </a:pPr>
            <a:r>
              <a:rPr lang="en-US" sz="1600" kern="1200" dirty="0">
                <a:solidFill>
                  <a:srgbClr val="B6BB34"/>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Vin, p</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p:txBody>
      </p:sp>
      <p:sp>
        <p:nvSpPr>
          <p:cNvPr id="16" name="מלבן 15">
            <a:extLst>
              <a:ext uri="{FF2B5EF4-FFF2-40B4-BE49-F238E27FC236}">
                <a16:creationId xmlns:a16="http://schemas.microsoft.com/office/drawing/2014/main" id="{FEF9D6B8-8F60-437F-9333-95EA173D9950}"/>
              </a:ext>
            </a:extLst>
          </p:cNvPr>
          <p:cNvSpPr/>
          <p:nvPr/>
        </p:nvSpPr>
        <p:spPr>
          <a:xfrm>
            <a:off x="5654104" y="3547048"/>
            <a:ext cx="704210" cy="565659"/>
          </a:xfrm>
          <a:prstGeom prst="rect">
            <a:avLst/>
          </a:prstGeom>
          <a:noFill/>
          <a:ln>
            <a:noFill/>
          </a:ln>
        </p:spPr>
        <p:txBody>
          <a:bodyPr wrap="square">
            <a:noAutofit/>
          </a:bodyPr>
          <a:lstStyle/>
          <a:p>
            <a:pPr algn="l" rtl="0">
              <a:lnSpc>
                <a:spcPct val="107000"/>
              </a:lnSpc>
              <a:spcAft>
                <a:spcPts val="800"/>
              </a:spcAft>
            </a:pPr>
            <a:r>
              <a:rPr lang="en-US" sz="1600" kern="1200" dirty="0">
                <a:solidFill>
                  <a:srgbClr val="E30000"/>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Vin, n</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p:txBody>
      </p:sp>
      <p:pic>
        <p:nvPicPr>
          <p:cNvPr id="17" name="תמונה 16">
            <a:extLst>
              <a:ext uri="{FF2B5EF4-FFF2-40B4-BE49-F238E27FC236}">
                <a16:creationId xmlns:a16="http://schemas.microsoft.com/office/drawing/2014/main" id="{6434E2A3-1AC5-4D66-AF18-13288CB9EFA9}"/>
              </a:ext>
            </a:extLst>
          </p:cNvPr>
          <p:cNvPicPr/>
          <p:nvPr/>
        </p:nvPicPr>
        <p:blipFill>
          <a:blip r:embed="rId5">
            <a:extLst>
              <a:ext uri="{28A0092B-C50C-407E-A947-70E740481C1C}">
                <a14:useLocalDpi xmlns:a14="http://schemas.microsoft.com/office/drawing/2010/main" val="0"/>
              </a:ext>
            </a:extLst>
          </a:blip>
          <a:stretch>
            <a:fillRect/>
          </a:stretch>
        </p:blipFill>
        <p:spPr>
          <a:xfrm>
            <a:off x="384547" y="1785472"/>
            <a:ext cx="3114027" cy="2044406"/>
          </a:xfrm>
          <a:prstGeom prst="rect">
            <a:avLst/>
          </a:prstGeom>
        </p:spPr>
      </p:pic>
      <p:sp>
        <p:nvSpPr>
          <p:cNvPr id="18" name="מלבן 17">
            <a:extLst>
              <a:ext uri="{FF2B5EF4-FFF2-40B4-BE49-F238E27FC236}">
                <a16:creationId xmlns:a16="http://schemas.microsoft.com/office/drawing/2014/main" id="{31ECEE54-CE1B-451A-8E39-3C8C3429D6B2}"/>
              </a:ext>
            </a:extLst>
          </p:cNvPr>
          <p:cNvSpPr/>
          <p:nvPr/>
        </p:nvSpPr>
        <p:spPr>
          <a:xfrm>
            <a:off x="384547" y="4364942"/>
            <a:ext cx="2273239" cy="923095"/>
          </a:xfrm>
          <a:prstGeom prst="rect">
            <a:avLst/>
          </a:prstGeom>
        </p:spPr>
        <p:txBody>
          <a:bodyPr wrap="square">
            <a:noAutofit/>
          </a:bodyPr>
          <a:lstStyle/>
          <a:p>
            <a:pPr marL="342900" lvl="0" indent="-342900" rtl="0">
              <a:spcAft>
                <a:spcPts val="0"/>
              </a:spcAft>
              <a:buFont typeface="Arial" panose="020B0604020202020204" pitchFamily="34" charset="0"/>
              <a:buChar char="•"/>
              <a:tabLst>
                <a:tab pos="457200" algn="l"/>
              </a:tabLst>
            </a:pPr>
            <a:r>
              <a:rPr lang="en-US" kern="1200" dirty="0">
                <a:solidFill>
                  <a:srgbClr val="000000"/>
                </a:solidFill>
                <a:effectLst/>
                <a:latin typeface="Bahnschrift Light Condensed"/>
                <a:ea typeface="Times New Roman" panose="02020603050405020304" pitchFamily="18" charset="0"/>
                <a:cs typeface="Arial" panose="020B0604020202020204" pitchFamily="34" charset="0"/>
              </a:rPr>
              <a:t>Vout,ptp=0.1725V</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spcAft>
                <a:spcPts val="0"/>
              </a:spcAft>
              <a:buFont typeface="Arial" panose="020B0604020202020204" pitchFamily="34" charset="0"/>
              <a:buChar char="•"/>
              <a:tabLst>
                <a:tab pos="457200" algn="l"/>
              </a:tabLst>
            </a:pPr>
            <a:r>
              <a:rPr lang="en-US" kern="1200" dirty="0">
                <a:solidFill>
                  <a:srgbClr val="000000"/>
                </a:solidFill>
                <a:effectLst/>
                <a:latin typeface="Bahnschrift Light Condensed"/>
                <a:ea typeface="Times New Roman" panose="02020603050405020304" pitchFamily="18" charset="0"/>
                <a:cs typeface="Arial" panose="020B0604020202020204" pitchFamily="34" charset="0"/>
              </a:rPr>
              <a:t>Gain=14375</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4711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4CE65F6-14CC-4E72-A31E-12F1CBD556FC}"/>
              </a:ext>
            </a:extLst>
          </p:cNvPr>
          <p:cNvSpPr/>
          <p:nvPr/>
        </p:nvSpPr>
        <p:spPr>
          <a:xfrm>
            <a:off x="1358907" y="1088502"/>
            <a:ext cx="9228175" cy="477054"/>
          </a:xfrm>
          <a:prstGeom prst="rect">
            <a:avLst/>
          </a:prstGeom>
          <a:noFill/>
        </p:spPr>
        <p:txBody>
          <a:bodyPr wrap="square" lIns="91440" tIns="45720" rIns="91440" bIns="45720">
            <a:spAutoFit/>
          </a:bodyPr>
          <a:lstStyle/>
          <a:p>
            <a:pPr algn="ctr"/>
            <a:r>
              <a:rPr lang="en-US" sz="2500" dirty="0">
                <a:ln w="0"/>
                <a:effectLst>
                  <a:outerShdw blurRad="38100" dist="19050" dir="2700000" algn="tl" rotWithShape="0">
                    <a:schemeClr val="dk1">
                      <a:alpha val="40000"/>
                    </a:schemeClr>
                  </a:outerShdw>
                </a:effectLst>
                <a:latin typeface="Bahnschrift Light Condensed" panose="020B0502040204020203" pitchFamily="34" charset="0"/>
              </a:rPr>
              <a:t> inverting differential amplifier (vin,p&lt;vin,n)</a:t>
            </a:r>
          </a:p>
        </p:txBody>
      </p:sp>
      <p:sp>
        <p:nvSpPr>
          <p:cNvPr id="2" name="מציין מיקום של כותרת תחתונה 1">
            <a:extLst>
              <a:ext uri="{FF2B5EF4-FFF2-40B4-BE49-F238E27FC236}">
                <a16:creationId xmlns:a16="http://schemas.microsoft.com/office/drawing/2014/main" id="{8C7D6E83-5904-4096-8D24-49AB4565FBBF}"/>
              </a:ext>
            </a:extLst>
          </p:cNvPr>
          <p:cNvSpPr>
            <a:spLocks noGrp="1"/>
          </p:cNvSpPr>
          <p:nvPr>
            <p:ph type="ftr" sz="quarter" idx="11"/>
          </p:nvPr>
        </p:nvSpPr>
        <p:spPr>
          <a:xfrm>
            <a:off x="3915594" y="6563064"/>
            <a:ext cx="4114800" cy="365125"/>
          </a:xfrm>
        </p:spPr>
        <p:txBody>
          <a:bodyPr/>
          <a:lstStyle/>
          <a:p>
            <a:r>
              <a:rPr lang="en-US" sz="1800" dirty="0"/>
              <a:t>57</a:t>
            </a:r>
            <a:endParaRPr lang="he-IL" sz="1800" dirty="0"/>
          </a:p>
        </p:txBody>
      </p:sp>
      <p:sp>
        <p:nvSpPr>
          <p:cNvPr id="17" name="מלבן 16">
            <a:extLst>
              <a:ext uri="{FF2B5EF4-FFF2-40B4-BE49-F238E27FC236}">
                <a16:creationId xmlns:a16="http://schemas.microsoft.com/office/drawing/2014/main" id="{0E38AF1D-FADC-4371-8C5F-9FE16BE969E4}"/>
              </a:ext>
            </a:extLst>
          </p:cNvPr>
          <p:cNvSpPr/>
          <p:nvPr/>
        </p:nvSpPr>
        <p:spPr>
          <a:xfrm>
            <a:off x="4215238" y="269717"/>
            <a:ext cx="3515514" cy="646331"/>
          </a:xfrm>
          <a:prstGeom prst="rect">
            <a:avLst/>
          </a:prstGeom>
        </p:spPr>
        <p:txBody>
          <a:bodyPr wrap="none">
            <a:spAutoFit/>
          </a:bodyPr>
          <a:lstStyle/>
          <a:p>
            <a:r>
              <a:rPr lang="en-US" sz="3600" dirty="0">
                <a:ln w="0"/>
                <a:effectLst>
                  <a:outerShdw blurRad="38100" dist="19050" dir="2700000" algn="tl" rotWithShape="0">
                    <a:schemeClr val="dk1">
                      <a:alpha val="40000"/>
                    </a:schemeClr>
                  </a:outerShdw>
                </a:effectLst>
                <a:latin typeface="Bahnschrift Light Condensed" panose="020B0502040204020203" pitchFamily="34" charset="0"/>
              </a:rPr>
              <a:t>Transient Analysis</a:t>
            </a:r>
            <a:endParaRPr lang="he-IL" sz="3600" dirty="0"/>
          </a:p>
        </p:txBody>
      </p:sp>
      <p:pic>
        <p:nvPicPr>
          <p:cNvPr id="18" name="תמונה 17">
            <a:extLst>
              <a:ext uri="{FF2B5EF4-FFF2-40B4-BE49-F238E27FC236}">
                <a16:creationId xmlns:a16="http://schemas.microsoft.com/office/drawing/2014/main" id="{986316F1-25E9-489E-A93B-547CD8977C3B}"/>
              </a:ext>
            </a:extLst>
          </p:cNvPr>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10507" t="6012"/>
          <a:stretch/>
        </p:blipFill>
        <p:spPr bwMode="auto">
          <a:xfrm>
            <a:off x="3538331" y="2014330"/>
            <a:ext cx="7842140" cy="4320209"/>
          </a:xfrm>
          <a:prstGeom prst="rect">
            <a:avLst/>
          </a:prstGeom>
          <a:noFill/>
          <a:ln>
            <a:noFill/>
          </a:ln>
          <a:extLst>
            <a:ext uri="{53640926-AAD7-44D8-BBD7-CCE9431645EC}">
              <a14:shadowObscured xmlns:a14="http://schemas.microsoft.com/office/drawing/2010/main"/>
            </a:ext>
          </a:extLst>
        </p:spPr>
      </p:pic>
      <p:sp>
        <p:nvSpPr>
          <p:cNvPr id="19" name="מלבן 18">
            <a:extLst>
              <a:ext uri="{FF2B5EF4-FFF2-40B4-BE49-F238E27FC236}">
                <a16:creationId xmlns:a16="http://schemas.microsoft.com/office/drawing/2014/main" id="{4A36529E-4D3B-4D75-87ED-4B35B39E7008}"/>
              </a:ext>
            </a:extLst>
          </p:cNvPr>
          <p:cNvSpPr/>
          <p:nvPr/>
        </p:nvSpPr>
        <p:spPr>
          <a:xfrm>
            <a:off x="5011820" y="5376749"/>
            <a:ext cx="466090" cy="323850"/>
          </a:xfrm>
          <a:prstGeom prst="rect">
            <a:avLst/>
          </a:prstGeom>
          <a:noFill/>
          <a:ln>
            <a:noFill/>
          </a:ln>
        </p:spPr>
        <p:txBody>
          <a:bodyPr wrap="none">
            <a:noAutofit/>
          </a:bodyPr>
          <a:lstStyle/>
          <a:p>
            <a:pPr algn="l" rtl="0">
              <a:lnSpc>
                <a:spcPct val="107000"/>
              </a:lnSpc>
              <a:spcAft>
                <a:spcPts val="800"/>
              </a:spcAft>
            </a:pPr>
            <a:r>
              <a:rPr lang="en-US" sz="1600" kern="1200" dirty="0">
                <a:solidFill>
                  <a:srgbClr val="29E729"/>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Vout</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p:txBody>
      </p:sp>
      <p:sp>
        <p:nvSpPr>
          <p:cNvPr id="20" name="מלבן 19">
            <a:extLst>
              <a:ext uri="{FF2B5EF4-FFF2-40B4-BE49-F238E27FC236}">
                <a16:creationId xmlns:a16="http://schemas.microsoft.com/office/drawing/2014/main" id="{7C9D8DD3-23EB-4BAB-BFFB-1FED40C8891E}"/>
              </a:ext>
            </a:extLst>
          </p:cNvPr>
          <p:cNvSpPr/>
          <p:nvPr/>
        </p:nvSpPr>
        <p:spPr>
          <a:xfrm>
            <a:off x="4914486" y="2351729"/>
            <a:ext cx="660758" cy="344069"/>
          </a:xfrm>
          <a:prstGeom prst="rect">
            <a:avLst/>
          </a:prstGeom>
          <a:noFill/>
          <a:ln>
            <a:noFill/>
          </a:ln>
        </p:spPr>
        <p:txBody>
          <a:bodyPr wrap="none">
            <a:spAutoFit/>
          </a:bodyPr>
          <a:lstStyle/>
          <a:p>
            <a:pPr algn="l" rtl="0">
              <a:lnSpc>
                <a:spcPct val="107000"/>
              </a:lnSpc>
              <a:spcAft>
                <a:spcPts val="800"/>
              </a:spcAft>
            </a:pPr>
            <a:r>
              <a:rPr lang="en-US" sz="1600" kern="1200" dirty="0">
                <a:solidFill>
                  <a:srgbClr val="B6BB34"/>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Vin, p</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p:txBody>
      </p:sp>
      <p:sp>
        <p:nvSpPr>
          <p:cNvPr id="21" name="מלבן 20">
            <a:extLst>
              <a:ext uri="{FF2B5EF4-FFF2-40B4-BE49-F238E27FC236}">
                <a16:creationId xmlns:a16="http://schemas.microsoft.com/office/drawing/2014/main" id="{6C22D978-CAC5-449C-8A31-08E7CE37CBA2}"/>
              </a:ext>
            </a:extLst>
          </p:cNvPr>
          <p:cNvSpPr/>
          <p:nvPr/>
        </p:nvSpPr>
        <p:spPr>
          <a:xfrm>
            <a:off x="4914486" y="3864239"/>
            <a:ext cx="777957" cy="344069"/>
          </a:xfrm>
          <a:prstGeom prst="rect">
            <a:avLst/>
          </a:prstGeom>
          <a:noFill/>
          <a:ln>
            <a:noFill/>
          </a:ln>
        </p:spPr>
        <p:txBody>
          <a:bodyPr wrap="square">
            <a:spAutoFit/>
          </a:bodyPr>
          <a:lstStyle/>
          <a:p>
            <a:pPr algn="l" rtl="0">
              <a:lnSpc>
                <a:spcPct val="107000"/>
              </a:lnSpc>
              <a:spcAft>
                <a:spcPts val="800"/>
              </a:spcAft>
            </a:pPr>
            <a:r>
              <a:rPr lang="en-US" sz="1600" kern="1200" dirty="0">
                <a:solidFill>
                  <a:srgbClr val="E30000"/>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Vin, n</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p:txBody>
      </p:sp>
      <p:pic>
        <p:nvPicPr>
          <p:cNvPr id="22" name="תמונה 21">
            <a:extLst>
              <a:ext uri="{FF2B5EF4-FFF2-40B4-BE49-F238E27FC236}">
                <a16:creationId xmlns:a16="http://schemas.microsoft.com/office/drawing/2014/main" id="{BFB077D6-E512-4A72-872D-03F32BD0AC65}"/>
              </a:ext>
            </a:extLst>
          </p:cNvPr>
          <p:cNvPicPr/>
          <p:nvPr/>
        </p:nvPicPr>
        <p:blipFill rotWithShape="1">
          <a:blip r:embed="rId5">
            <a:extLst>
              <a:ext uri="{28A0092B-C50C-407E-A947-70E740481C1C}">
                <a14:useLocalDpi xmlns:a14="http://schemas.microsoft.com/office/drawing/2010/main" val="0"/>
              </a:ext>
            </a:extLst>
          </a:blip>
          <a:srcRect b="5011"/>
          <a:stretch/>
        </p:blipFill>
        <p:spPr bwMode="auto">
          <a:xfrm>
            <a:off x="604630" y="1666255"/>
            <a:ext cx="2840935" cy="1762745"/>
          </a:xfrm>
          <a:prstGeom prst="rect">
            <a:avLst/>
          </a:prstGeom>
          <a:ln>
            <a:noFill/>
          </a:ln>
          <a:extLst>
            <a:ext uri="{53640926-AAD7-44D8-BBD7-CCE9431645EC}">
              <a14:shadowObscured xmlns:a14="http://schemas.microsoft.com/office/drawing/2010/main"/>
            </a:ext>
          </a:extLst>
        </p:spPr>
      </p:pic>
      <p:sp>
        <p:nvSpPr>
          <p:cNvPr id="23" name="מלבן 22">
            <a:extLst>
              <a:ext uri="{FF2B5EF4-FFF2-40B4-BE49-F238E27FC236}">
                <a16:creationId xmlns:a16="http://schemas.microsoft.com/office/drawing/2014/main" id="{54D9B57B-A827-4375-9707-5E12D8948A3C}"/>
              </a:ext>
            </a:extLst>
          </p:cNvPr>
          <p:cNvSpPr/>
          <p:nvPr/>
        </p:nvSpPr>
        <p:spPr>
          <a:xfrm>
            <a:off x="811530" y="4006865"/>
            <a:ext cx="2528018" cy="1019175"/>
          </a:xfrm>
          <a:prstGeom prst="rect">
            <a:avLst/>
          </a:prstGeom>
        </p:spPr>
        <p:txBody>
          <a:bodyPr wrap="square">
            <a:noAutofit/>
          </a:bodyPr>
          <a:lstStyle/>
          <a:p>
            <a:pPr marL="342900" lvl="0" indent="-342900" rtl="0">
              <a:spcAft>
                <a:spcPts val="0"/>
              </a:spcAft>
              <a:buFont typeface="Arial" panose="020B0604020202020204" pitchFamily="34" charset="0"/>
              <a:buChar char="•"/>
              <a:tabLst>
                <a:tab pos="457200" algn="l"/>
              </a:tabLst>
            </a:pPr>
            <a:r>
              <a:rPr lang="en-US" kern="1200" dirty="0">
                <a:solidFill>
                  <a:srgbClr val="000000"/>
                </a:solidFill>
                <a:effectLst/>
                <a:latin typeface="Bahnschrift Light Condensed"/>
                <a:ea typeface="Times New Roman" panose="02020603050405020304" pitchFamily="18" charset="0"/>
                <a:cs typeface="Arial" panose="020B0604020202020204" pitchFamily="34" charset="0"/>
              </a:rPr>
              <a:t>Vout,ptp=0.17292V</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spcAft>
                <a:spcPts val="0"/>
              </a:spcAft>
              <a:buFont typeface="Arial" panose="020B0604020202020204" pitchFamily="34" charset="0"/>
              <a:buChar char="•"/>
              <a:tabLst>
                <a:tab pos="457200" algn="l"/>
              </a:tabLst>
            </a:pPr>
            <a:r>
              <a:rPr lang="en-US" kern="1200" dirty="0">
                <a:solidFill>
                  <a:srgbClr val="000000"/>
                </a:solidFill>
                <a:effectLst/>
                <a:latin typeface="Bahnschrift Light Condensed"/>
                <a:ea typeface="Times New Roman" panose="02020603050405020304" pitchFamily="18" charset="0"/>
                <a:cs typeface="Arial" panose="020B0604020202020204" pitchFamily="34" charset="0"/>
              </a:rPr>
              <a:t>Gain=14410</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6396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כותרת תחתונה 1">
            <a:extLst>
              <a:ext uri="{FF2B5EF4-FFF2-40B4-BE49-F238E27FC236}">
                <a16:creationId xmlns:a16="http://schemas.microsoft.com/office/drawing/2014/main" id="{2210BB7A-B18A-448C-9D17-235D3BDC1426}"/>
              </a:ext>
            </a:extLst>
          </p:cNvPr>
          <p:cNvSpPr>
            <a:spLocks noGrp="1"/>
          </p:cNvSpPr>
          <p:nvPr>
            <p:ph type="ftr" sz="quarter" idx="11"/>
          </p:nvPr>
        </p:nvSpPr>
        <p:spPr>
          <a:xfrm>
            <a:off x="4364107" y="6452199"/>
            <a:ext cx="4114800" cy="365125"/>
          </a:xfrm>
        </p:spPr>
        <p:txBody>
          <a:bodyPr/>
          <a:lstStyle/>
          <a:p>
            <a:r>
              <a:rPr lang="en-US" sz="1800" dirty="0"/>
              <a:t>58</a:t>
            </a:r>
            <a:endParaRPr lang="he-IL" sz="1800" dirty="0"/>
          </a:p>
        </p:txBody>
      </p:sp>
      <p:sp>
        <p:nvSpPr>
          <p:cNvPr id="4" name="Rectangle 9">
            <a:extLst>
              <a:ext uri="{FF2B5EF4-FFF2-40B4-BE49-F238E27FC236}">
                <a16:creationId xmlns:a16="http://schemas.microsoft.com/office/drawing/2014/main" id="{69B1F981-3482-4B81-9821-113B5C86E2B0}"/>
              </a:ext>
            </a:extLst>
          </p:cNvPr>
          <p:cNvSpPr/>
          <p:nvPr/>
        </p:nvSpPr>
        <p:spPr>
          <a:xfrm>
            <a:off x="2690191" y="75518"/>
            <a:ext cx="6321287" cy="646331"/>
          </a:xfrm>
          <a:prstGeom prst="rect">
            <a:avLst/>
          </a:prstGeom>
          <a:noFill/>
        </p:spPr>
        <p:txBody>
          <a:bodyPr wrap="square" lIns="91440" tIns="45720" rIns="91440" bIns="45720">
            <a:spAutoFit/>
          </a:bodyPr>
          <a:lstStyle/>
          <a:p>
            <a:pPr algn="ctr"/>
            <a:r>
              <a:rPr lang="en-US" sz="3600" dirty="0">
                <a:ln w="0"/>
                <a:effectLst>
                  <a:outerShdw blurRad="38100" dist="19050" dir="2700000" algn="tl" rotWithShape="0">
                    <a:schemeClr val="dk1">
                      <a:alpha val="40000"/>
                    </a:schemeClr>
                  </a:outerShdw>
                </a:effectLst>
                <a:latin typeface="Bahnschrift Light Condensed" panose="020B0502040204020203" pitchFamily="34" charset="0"/>
              </a:rPr>
              <a:t>The 2</a:t>
            </a:r>
            <a:r>
              <a:rPr lang="en-US" sz="3600" baseline="30000" dirty="0">
                <a:ln w="0"/>
                <a:effectLst>
                  <a:outerShdw blurRad="38100" dist="19050" dir="2700000" algn="tl" rotWithShape="0">
                    <a:schemeClr val="dk1">
                      <a:alpha val="40000"/>
                    </a:schemeClr>
                  </a:outerShdw>
                </a:effectLst>
                <a:latin typeface="Bahnschrift Light Condensed" panose="020B0502040204020203" pitchFamily="34" charset="0"/>
              </a:rPr>
              <a:t>nd</a:t>
            </a:r>
            <a:r>
              <a:rPr lang="en-US" sz="3600" dirty="0">
                <a:ln w="0"/>
                <a:effectLst>
                  <a:outerShdw blurRad="38100" dist="19050" dir="2700000" algn="tl" rotWithShape="0">
                    <a:schemeClr val="dk1">
                      <a:alpha val="40000"/>
                    </a:schemeClr>
                  </a:outerShdw>
                </a:effectLst>
                <a:latin typeface="Bahnschrift Light Condensed" panose="020B0502040204020203" pitchFamily="34" charset="0"/>
              </a:rPr>
              <a:t> real circuit </a:t>
            </a:r>
          </a:p>
        </p:txBody>
      </p:sp>
      <p:sp>
        <p:nvSpPr>
          <p:cNvPr id="7" name="מלבן 6">
            <a:extLst>
              <a:ext uri="{FF2B5EF4-FFF2-40B4-BE49-F238E27FC236}">
                <a16:creationId xmlns:a16="http://schemas.microsoft.com/office/drawing/2014/main" id="{8CD6E2C3-A610-48A6-8059-2C090276EE25}"/>
              </a:ext>
            </a:extLst>
          </p:cNvPr>
          <p:cNvSpPr/>
          <p:nvPr/>
        </p:nvSpPr>
        <p:spPr>
          <a:xfrm>
            <a:off x="4193538" y="642472"/>
            <a:ext cx="3129703" cy="461665"/>
          </a:xfrm>
          <a:prstGeom prst="rect">
            <a:avLst/>
          </a:prstGeom>
        </p:spPr>
        <p:txBody>
          <a:bodyPr wrap="none">
            <a:spAutoFit/>
          </a:bodyPr>
          <a:lstStyle/>
          <a:p>
            <a:r>
              <a:rPr lang="en-US" sz="2400" dirty="0">
                <a:ln w="0"/>
                <a:effectLst>
                  <a:outerShdw blurRad="38100" dist="19050" dir="2700000" algn="tl" rotWithShape="0">
                    <a:schemeClr val="dk1">
                      <a:alpha val="40000"/>
                    </a:schemeClr>
                  </a:outerShdw>
                </a:effectLst>
                <a:latin typeface="Bahnschrift Light Condensed" panose="020B0502040204020203" pitchFamily="34" charset="0"/>
              </a:rPr>
              <a:t>Close Loop- DC Analysis</a:t>
            </a:r>
            <a:endParaRPr lang="he-IL" sz="2400" dirty="0"/>
          </a:p>
        </p:txBody>
      </p:sp>
      <p:pic>
        <p:nvPicPr>
          <p:cNvPr id="12" name="תמונה 11">
            <a:extLst>
              <a:ext uri="{FF2B5EF4-FFF2-40B4-BE49-F238E27FC236}">
                <a16:creationId xmlns:a16="http://schemas.microsoft.com/office/drawing/2014/main" id="{4BC192CC-C9B4-4200-BFCF-6420802BF2B1}"/>
              </a:ext>
            </a:extLst>
          </p:cNvPr>
          <p:cNvPicPr/>
          <p:nvPr/>
        </p:nvPicPr>
        <p:blipFill>
          <a:blip r:embed="rId3">
            <a:extLst>
              <a:ext uri="{28A0092B-C50C-407E-A947-70E740481C1C}">
                <a14:useLocalDpi xmlns:a14="http://schemas.microsoft.com/office/drawing/2010/main" val="0"/>
              </a:ext>
            </a:extLst>
          </a:blip>
          <a:stretch>
            <a:fillRect/>
          </a:stretch>
        </p:blipFill>
        <p:spPr>
          <a:xfrm>
            <a:off x="332781" y="1104137"/>
            <a:ext cx="2484394" cy="1871932"/>
          </a:xfrm>
          <a:prstGeom prst="rect">
            <a:avLst/>
          </a:prstGeom>
        </p:spPr>
      </p:pic>
      <p:sp>
        <p:nvSpPr>
          <p:cNvPr id="13" name="מלבן 12">
            <a:extLst>
              <a:ext uri="{FF2B5EF4-FFF2-40B4-BE49-F238E27FC236}">
                <a16:creationId xmlns:a16="http://schemas.microsoft.com/office/drawing/2014/main" id="{E80DC28B-FB24-4F16-AA67-D15BA9815A8F}"/>
              </a:ext>
            </a:extLst>
          </p:cNvPr>
          <p:cNvSpPr/>
          <p:nvPr/>
        </p:nvSpPr>
        <p:spPr>
          <a:xfrm>
            <a:off x="2817175" y="2061390"/>
            <a:ext cx="3027034" cy="712611"/>
          </a:xfrm>
          <a:prstGeom prst="rect">
            <a:avLst/>
          </a:prstGeom>
        </p:spPr>
        <p:txBody>
          <a:bodyPr wrap="square">
            <a:noAutofit/>
          </a:bodyPr>
          <a:lstStyle/>
          <a:p>
            <a:pPr marL="342900" lvl="0" indent="-342900" rtl="0">
              <a:spcAft>
                <a:spcPts val="0"/>
              </a:spcAft>
              <a:buFont typeface="Arial" panose="020B0604020202020204" pitchFamily="34" charset="0"/>
              <a:buChar char="•"/>
              <a:tabLst>
                <a:tab pos="457200" algn="l"/>
              </a:tabLst>
            </a:pPr>
            <a:r>
              <a:rPr lang="en-US" sz="1600" kern="1200" dirty="0">
                <a:solidFill>
                  <a:srgbClr val="000000"/>
                </a:solidFill>
                <a:effectLst/>
                <a:latin typeface="Bahnschrift Light Condensed"/>
                <a:ea typeface="Times New Roman" panose="02020603050405020304" pitchFamily="18" charset="0"/>
                <a:cs typeface="Arial" panose="020B0604020202020204" pitchFamily="34" charset="0"/>
              </a:rPr>
              <a:t>I=30mA</a:t>
            </a:r>
            <a:endParaRPr lang="en-US"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spcAft>
                <a:spcPts val="0"/>
              </a:spcAft>
              <a:buFont typeface="Arial" panose="020B0604020202020204" pitchFamily="34" charset="0"/>
              <a:buChar char="•"/>
              <a:tabLst>
                <a:tab pos="457200" algn="l"/>
              </a:tabLst>
            </a:pPr>
            <a:r>
              <a:rPr lang="en-US" sz="1600" kern="1200" dirty="0">
                <a:solidFill>
                  <a:srgbClr val="000000"/>
                </a:solidFill>
                <a:effectLst/>
                <a:latin typeface="Bahnschrift Light Condensed"/>
                <a:ea typeface="Times New Roman" panose="02020603050405020304" pitchFamily="18" charset="0"/>
                <a:cs typeface="Arial" panose="020B0604020202020204" pitchFamily="34" charset="0"/>
              </a:rPr>
              <a:t>Power Dissipation=99.05mW</a:t>
            </a:r>
            <a:endParaRPr lang="en-US"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4" name="תמונה 13">
            <a:extLst>
              <a:ext uri="{FF2B5EF4-FFF2-40B4-BE49-F238E27FC236}">
                <a16:creationId xmlns:a16="http://schemas.microsoft.com/office/drawing/2014/main" id="{52CD3EBB-52C8-49E3-AF26-F8294FD82AE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83512" y="3156289"/>
            <a:ext cx="5912488" cy="1871932"/>
          </a:xfrm>
          <a:prstGeom prst="rect">
            <a:avLst/>
          </a:prstGeom>
          <a:noFill/>
          <a:ln>
            <a:noFill/>
          </a:ln>
        </p:spPr>
      </p:pic>
      <p:pic>
        <p:nvPicPr>
          <p:cNvPr id="3" name="תמונה 2">
            <a:extLst>
              <a:ext uri="{FF2B5EF4-FFF2-40B4-BE49-F238E27FC236}">
                <a16:creationId xmlns:a16="http://schemas.microsoft.com/office/drawing/2014/main" id="{4A5613F1-D725-4F17-8A34-BE0F20A3F699}"/>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6248400" y="1511218"/>
            <a:ext cx="5943600" cy="4533900"/>
          </a:xfrm>
          <a:prstGeom prst="rect">
            <a:avLst/>
          </a:prstGeom>
        </p:spPr>
      </p:pic>
    </p:spTree>
    <p:extLst>
      <p:ext uri="{BB962C8B-B14F-4D97-AF65-F5344CB8AC3E}">
        <p14:creationId xmlns:p14="http://schemas.microsoft.com/office/powerpoint/2010/main" val="9149492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כותרת תחתונה 1">
            <a:extLst>
              <a:ext uri="{FF2B5EF4-FFF2-40B4-BE49-F238E27FC236}">
                <a16:creationId xmlns:a16="http://schemas.microsoft.com/office/drawing/2014/main" id="{2210BB7A-B18A-448C-9D17-235D3BDC1426}"/>
              </a:ext>
            </a:extLst>
          </p:cNvPr>
          <p:cNvSpPr>
            <a:spLocks noGrp="1"/>
          </p:cNvSpPr>
          <p:nvPr>
            <p:ph type="ftr" sz="quarter" idx="11"/>
          </p:nvPr>
        </p:nvSpPr>
        <p:spPr>
          <a:xfrm>
            <a:off x="4364107" y="6452199"/>
            <a:ext cx="4114800" cy="365125"/>
          </a:xfrm>
        </p:spPr>
        <p:txBody>
          <a:bodyPr/>
          <a:lstStyle/>
          <a:p>
            <a:r>
              <a:rPr lang="en-US" sz="1800" dirty="0"/>
              <a:t>59</a:t>
            </a:r>
            <a:endParaRPr lang="he-IL" sz="1800" dirty="0"/>
          </a:p>
        </p:txBody>
      </p:sp>
      <p:sp>
        <p:nvSpPr>
          <p:cNvPr id="4" name="מלבן 3">
            <a:extLst>
              <a:ext uri="{FF2B5EF4-FFF2-40B4-BE49-F238E27FC236}">
                <a16:creationId xmlns:a16="http://schemas.microsoft.com/office/drawing/2014/main" id="{34938184-14CA-4EB8-B0AB-05D342868AE6}"/>
              </a:ext>
            </a:extLst>
          </p:cNvPr>
          <p:cNvSpPr/>
          <p:nvPr/>
        </p:nvSpPr>
        <p:spPr>
          <a:xfrm>
            <a:off x="4053735" y="40676"/>
            <a:ext cx="2308965" cy="646331"/>
          </a:xfrm>
          <a:prstGeom prst="rect">
            <a:avLst/>
          </a:prstGeom>
        </p:spPr>
        <p:txBody>
          <a:bodyPr wrap="none">
            <a:spAutoFit/>
          </a:bodyPr>
          <a:lstStyle/>
          <a:p>
            <a:r>
              <a:rPr lang="en-US" sz="3600" dirty="0">
                <a:ln w="0"/>
                <a:effectLst>
                  <a:outerShdw blurRad="38100" dist="19050" dir="2700000" algn="tl" rotWithShape="0">
                    <a:schemeClr val="dk1">
                      <a:alpha val="40000"/>
                    </a:schemeClr>
                  </a:outerShdw>
                </a:effectLst>
                <a:latin typeface="Bahnschrift Light Condensed" panose="020B0502040204020203" pitchFamily="34" charset="0"/>
              </a:rPr>
              <a:t>AC Analysis</a:t>
            </a:r>
            <a:endParaRPr lang="he-IL" sz="3600" dirty="0"/>
          </a:p>
        </p:txBody>
      </p:sp>
      <p:pic>
        <p:nvPicPr>
          <p:cNvPr id="14" name="תמונה 13">
            <a:extLst>
              <a:ext uri="{FF2B5EF4-FFF2-40B4-BE49-F238E27FC236}">
                <a16:creationId xmlns:a16="http://schemas.microsoft.com/office/drawing/2014/main" id="{E22E515C-8FD8-454D-8939-5C8BD512AE5F}"/>
              </a:ext>
            </a:extLst>
          </p:cNvPr>
          <p:cNvPicPr/>
          <p:nvPr/>
        </p:nvPicPr>
        <p:blipFill rotWithShape="1">
          <a:blip r:embed="rId3" cstate="print">
            <a:extLst>
              <a:ext uri="{28A0092B-C50C-407E-A947-70E740481C1C}">
                <a14:useLocalDpi xmlns:a14="http://schemas.microsoft.com/office/drawing/2010/main" val="0"/>
              </a:ext>
            </a:extLst>
          </a:blip>
          <a:srcRect l="17301" t="5911" r="469" b="656"/>
          <a:stretch/>
        </p:blipFill>
        <p:spPr bwMode="auto">
          <a:xfrm>
            <a:off x="1676398" y="834887"/>
            <a:ext cx="8335618" cy="5617312"/>
          </a:xfrm>
          <a:prstGeom prst="rect">
            <a:avLst/>
          </a:prstGeom>
          <a:noFill/>
          <a:ln>
            <a:noFill/>
          </a:ln>
          <a:extLst>
            <a:ext uri="{53640926-AAD7-44D8-BBD7-CCE9431645EC}">
              <a14:shadowObscured xmlns:a14="http://schemas.microsoft.com/office/drawing/2010/main"/>
            </a:ext>
          </a:extLst>
        </p:spPr>
      </p:pic>
      <p:sp>
        <p:nvSpPr>
          <p:cNvPr id="15" name="Rectangle 16">
            <a:extLst>
              <a:ext uri="{FF2B5EF4-FFF2-40B4-BE49-F238E27FC236}">
                <a16:creationId xmlns:a16="http://schemas.microsoft.com/office/drawing/2014/main" id="{18FC8757-B9E9-43E6-81AE-EB728E7FD886}"/>
              </a:ext>
            </a:extLst>
          </p:cNvPr>
          <p:cNvSpPr/>
          <p:nvPr/>
        </p:nvSpPr>
        <p:spPr>
          <a:xfrm>
            <a:off x="3350562" y="5655262"/>
            <a:ext cx="2734168" cy="344069"/>
          </a:xfrm>
          <a:prstGeom prst="rect">
            <a:avLst/>
          </a:prstGeom>
          <a:noFill/>
          <a:ln>
            <a:noFill/>
          </a:ln>
        </p:spPr>
        <p:txBody>
          <a:bodyPr wrap="square" lIns="91440" tIns="45720" rIns="91440" bIns="45720">
            <a:spAutoFit/>
          </a:bodyPr>
          <a:lstStyle/>
          <a:p>
            <a:pPr algn="ctr" rtl="0">
              <a:lnSpc>
                <a:spcPct val="107000"/>
              </a:lnSpc>
              <a:spcAft>
                <a:spcPts val="800"/>
              </a:spcAft>
            </a:pPr>
            <a:r>
              <a:rPr lang="en-US" sz="1600" kern="1200" dirty="0">
                <a:solidFill>
                  <a:srgbClr val="B6BB34"/>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Phase Margin: 170.2 deg</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p:txBody>
      </p:sp>
      <p:sp>
        <p:nvSpPr>
          <p:cNvPr id="16" name="Rectangle 15">
            <a:extLst>
              <a:ext uri="{FF2B5EF4-FFF2-40B4-BE49-F238E27FC236}">
                <a16:creationId xmlns:a16="http://schemas.microsoft.com/office/drawing/2014/main" id="{13E6F6E6-15B1-436E-9CAB-B0CE13825038}"/>
              </a:ext>
            </a:extLst>
          </p:cNvPr>
          <p:cNvSpPr/>
          <p:nvPr/>
        </p:nvSpPr>
        <p:spPr>
          <a:xfrm>
            <a:off x="3947827" y="4445689"/>
            <a:ext cx="1896380" cy="407035"/>
          </a:xfrm>
          <a:prstGeom prst="rect">
            <a:avLst/>
          </a:prstGeom>
          <a:noFill/>
          <a:ln>
            <a:noFill/>
          </a:ln>
        </p:spPr>
        <p:txBody>
          <a:bodyPr wrap="square" lIns="91440" tIns="45720" rIns="91440" bIns="45720">
            <a:spAutoFit/>
          </a:bodyPr>
          <a:lstStyle/>
          <a:p>
            <a:pPr algn="ctr" rtl="0">
              <a:lnSpc>
                <a:spcPct val="107000"/>
              </a:lnSpc>
              <a:spcAft>
                <a:spcPts val="800"/>
              </a:spcAft>
            </a:pPr>
            <a:r>
              <a:rPr lang="en-US" sz="2000" kern="1200" dirty="0">
                <a:solidFill>
                  <a:srgbClr val="B6BB34"/>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Bode Phase plot</a:t>
            </a:r>
            <a:endParaRPr lang="en-US" sz="2000" dirty="0">
              <a:effectLst/>
              <a:latin typeface="Calibri" panose="020F0502020204030204" pitchFamily="34" charset="0"/>
              <a:ea typeface="Times New Roman" panose="02020603050405020304" pitchFamily="18" charset="0"/>
              <a:cs typeface="Arial" panose="020B0604020202020204" pitchFamily="34" charset="0"/>
            </a:endParaRPr>
          </a:p>
        </p:txBody>
      </p:sp>
      <p:sp>
        <p:nvSpPr>
          <p:cNvPr id="17" name="Rectangle 14">
            <a:extLst>
              <a:ext uri="{FF2B5EF4-FFF2-40B4-BE49-F238E27FC236}">
                <a16:creationId xmlns:a16="http://schemas.microsoft.com/office/drawing/2014/main" id="{FDA6F241-F65F-4A67-B0C1-149312704030}"/>
              </a:ext>
            </a:extLst>
          </p:cNvPr>
          <p:cNvSpPr/>
          <p:nvPr/>
        </p:nvSpPr>
        <p:spPr>
          <a:xfrm>
            <a:off x="4199620" y="1541749"/>
            <a:ext cx="1896380" cy="407035"/>
          </a:xfrm>
          <a:prstGeom prst="rect">
            <a:avLst/>
          </a:prstGeom>
          <a:noFill/>
        </p:spPr>
        <p:txBody>
          <a:bodyPr wrap="square" lIns="91440" tIns="45720" rIns="91440" bIns="45720">
            <a:spAutoFit/>
          </a:bodyPr>
          <a:lstStyle/>
          <a:p>
            <a:pPr algn="ctr" rtl="0">
              <a:lnSpc>
                <a:spcPct val="107000"/>
              </a:lnSpc>
              <a:spcAft>
                <a:spcPts val="800"/>
              </a:spcAft>
            </a:pPr>
            <a:r>
              <a:rPr lang="en-US" sz="2000" kern="1200" dirty="0">
                <a:solidFill>
                  <a:srgbClr val="E30000"/>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Bode Gain plot</a:t>
            </a:r>
            <a:endParaRPr lang="en-US" sz="2800" dirty="0">
              <a:effectLst/>
              <a:latin typeface="Calibri" panose="020F0502020204030204" pitchFamily="34" charset="0"/>
              <a:ea typeface="Times New Roman" panose="02020603050405020304" pitchFamily="18" charset="0"/>
              <a:cs typeface="Arial" panose="020B0604020202020204" pitchFamily="34" charset="0"/>
            </a:endParaRPr>
          </a:p>
        </p:txBody>
      </p:sp>
      <p:sp>
        <p:nvSpPr>
          <p:cNvPr id="18" name="Rectangle 17">
            <a:extLst>
              <a:ext uri="{FF2B5EF4-FFF2-40B4-BE49-F238E27FC236}">
                <a16:creationId xmlns:a16="http://schemas.microsoft.com/office/drawing/2014/main" id="{4F41C30D-41FF-4C4F-9144-A5B8E951A2F4}"/>
              </a:ext>
            </a:extLst>
          </p:cNvPr>
          <p:cNvSpPr/>
          <p:nvPr/>
        </p:nvSpPr>
        <p:spPr>
          <a:xfrm>
            <a:off x="2179984" y="2268913"/>
            <a:ext cx="2537662" cy="344069"/>
          </a:xfrm>
          <a:prstGeom prst="rect">
            <a:avLst/>
          </a:prstGeom>
          <a:noFill/>
          <a:ln>
            <a:noFill/>
          </a:ln>
        </p:spPr>
        <p:txBody>
          <a:bodyPr wrap="square" lIns="91440" tIns="45720" rIns="91440" bIns="45720">
            <a:spAutoFit/>
          </a:bodyPr>
          <a:lstStyle/>
          <a:p>
            <a:pPr algn="ctr" rtl="0">
              <a:lnSpc>
                <a:spcPct val="107000"/>
              </a:lnSpc>
              <a:spcAft>
                <a:spcPts val="800"/>
              </a:spcAft>
            </a:pPr>
            <a:r>
              <a:rPr lang="en-US" sz="1600" kern="1200" dirty="0">
                <a:solidFill>
                  <a:srgbClr val="E30000"/>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DC Gain: 88.0436 mdB</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p:txBody>
      </p:sp>
      <p:sp>
        <p:nvSpPr>
          <p:cNvPr id="19" name="Rectangle 17">
            <a:extLst>
              <a:ext uri="{FF2B5EF4-FFF2-40B4-BE49-F238E27FC236}">
                <a16:creationId xmlns:a16="http://schemas.microsoft.com/office/drawing/2014/main" id="{5F5EE633-9109-43C1-9C0E-6704F6731F44}"/>
              </a:ext>
            </a:extLst>
          </p:cNvPr>
          <p:cNvSpPr/>
          <p:nvPr/>
        </p:nvSpPr>
        <p:spPr>
          <a:xfrm>
            <a:off x="7094382" y="2338387"/>
            <a:ext cx="2557735" cy="710131"/>
          </a:xfrm>
          <a:prstGeom prst="rect">
            <a:avLst/>
          </a:prstGeom>
          <a:noFill/>
          <a:ln>
            <a:noFill/>
          </a:ln>
        </p:spPr>
        <p:txBody>
          <a:bodyPr wrap="square" lIns="91440" tIns="45720" rIns="91440" bIns="45720">
            <a:spAutoFit/>
          </a:bodyPr>
          <a:lstStyle/>
          <a:p>
            <a:pPr algn="ctr" rtl="0">
              <a:lnSpc>
                <a:spcPct val="107000"/>
              </a:lnSpc>
              <a:spcAft>
                <a:spcPts val="800"/>
              </a:spcAft>
            </a:pPr>
            <a:r>
              <a:rPr lang="en-US" sz="1100" kern="1200" dirty="0">
                <a:solidFill>
                  <a:srgbClr val="E30000"/>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 </a:t>
            </a:r>
            <a:r>
              <a:rPr lang="en-US" sz="1600" kern="1200" dirty="0" err="1">
                <a:solidFill>
                  <a:srgbClr val="E30000"/>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Gain@high</a:t>
            </a:r>
            <a:r>
              <a:rPr lang="en-US" sz="1600" kern="1200" dirty="0">
                <a:solidFill>
                  <a:srgbClr val="E30000"/>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 frequency:</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a:p>
            <a:pPr algn="ctr" rtl="0">
              <a:lnSpc>
                <a:spcPct val="107000"/>
              </a:lnSpc>
              <a:spcAft>
                <a:spcPts val="800"/>
              </a:spcAft>
            </a:pPr>
            <a:r>
              <a:rPr lang="en-US" sz="1600" kern="1200" dirty="0">
                <a:solidFill>
                  <a:srgbClr val="E30000"/>
                </a:solidFill>
                <a:effectLst>
                  <a:outerShdw blurRad="38100" dist="19050" dir="2700000" algn="tl">
                    <a:schemeClr val="dk1">
                      <a:alpha val="40000"/>
                    </a:schemeClr>
                  </a:outerShdw>
                </a:effectLst>
                <a:latin typeface="Bahnschrift Light Condensed"/>
                <a:ea typeface="Times New Roman" panose="02020603050405020304" pitchFamily="18" charset="0"/>
                <a:cs typeface="Arial" panose="020B0604020202020204" pitchFamily="34" charset="0"/>
              </a:rPr>
              <a:t> 46.4437 dB</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051840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07A7A6F-2350-4416-8461-9E76D8ACE246}"/>
              </a:ext>
            </a:extLst>
          </p:cNvPr>
          <p:cNvSpPr/>
          <p:nvPr/>
        </p:nvSpPr>
        <p:spPr>
          <a:xfrm>
            <a:off x="2222023" y="2326989"/>
            <a:ext cx="8694015" cy="954107"/>
          </a:xfrm>
          <a:prstGeom prst="rect">
            <a:avLst/>
          </a:prstGeom>
        </p:spPr>
        <p:txBody>
          <a:bodyPr wrap="square">
            <a:spAutoFit/>
          </a:bodyPr>
          <a:lstStyle/>
          <a:p>
            <a:r>
              <a:rPr lang="en-US" sz="2800" dirty="0">
                <a:latin typeface="Bahnschrift Light Condensed" panose="020B0502040204020203" pitchFamily="34" charset="0"/>
              </a:rPr>
              <a:t>Given a rapidly changing AC input signal,</a:t>
            </a:r>
          </a:p>
          <a:p>
            <a:r>
              <a:rPr lang="en-US" sz="2800" dirty="0">
                <a:latin typeface="Bahnschrift Light Condensed" panose="020B0502040204020203" pitchFamily="34" charset="0"/>
              </a:rPr>
              <a:t>Peak detectors are used to obtain the peak voltage the signal reaches. </a:t>
            </a:r>
          </a:p>
        </p:txBody>
      </p:sp>
      <p:sp>
        <p:nvSpPr>
          <p:cNvPr id="11" name="Rectangle 10">
            <a:extLst>
              <a:ext uri="{FF2B5EF4-FFF2-40B4-BE49-F238E27FC236}">
                <a16:creationId xmlns:a16="http://schemas.microsoft.com/office/drawing/2014/main" id="{F51716A8-AB0E-4DF4-A142-617A6A970EDC}"/>
              </a:ext>
            </a:extLst>
          </p:cNvPr>
          <p:cNvSpPr/>
          <p:nvPr/>
        </p:nvSpPr>
        <p:spPr>
          <a:xfrm>
            <a:off x="2888203" y="3660689"/>
            <a:ext cx="8148481" cy="2208233"/>
          </a:xfrm>
          <a:prstGeom prst="rect">
            <a:avLst/>
          </a:prstGeom>
        </p:spPr>
        <p:txBody>
          <a:bodyPr wrap="square">
            <a:spAutoFit/>
          </a:bodyPr>
          <a:lstStyle/>
          <a:p>
            <a:pPr marL="342900" indent="-342900">
              <a:lnSpc>
                <a:spcPct val="150000"/>
              </a:lnSpc>
              <a:buFontTx/>
              <a:buChar char="-"/>
            </a:pPr>
            <a:r>
              <a:rPr lang="en-US" sz="3200" i="0" dirty="0">
                <a:solidFill>
                  <a:srgbClr val="222222"/>
                </a:solidFill>
                <a:effectLst/>
                <a:latin typeface="Bahnschrift Light Condensed" panose="020B0502040204020203" pitchFamily="34" charset="0"/>
              </a:rPr>
              <a:t>Analysis of spectral and mass spectrometer.</a:t>
            </a:r>
          </a:p>
          <a:p>
            <a:pPr marL="342900" indent="-342900">
              <a:lnSpc>
                <a:spcPct val="150000"/>
              </a:lnSpc>
              <a:buFontTx/>
              <a:buChar char="-"/>
            </a:pPr>
            <a:r>
              <a:rPr lang="en-US" sz="3200" i="0" dirty="0">
                <a:solidFill>
                  <a:srgbClr val="222222"/>
                </a:solidFill>
                <a:effectLst/>
                <a:latin typeface="Bahnschrift Light Condensed" panose="020B0502040204020203" pitchFamily="34" charset="0"/>
              </a:rPr>
              <a:t>Amplitude modulated wave communication.</a:t>
            </a:r>
          </a:p>
          <a:p>
            <a:pPr marL="342900" indent="-342900">
              <a:lnSpc>
                <a:spcPct val="150000"/>
              </a:lnSpc>
              <a:buFontTx/>
              <a:buChar char="-"/>
            </a:pPr>
            <a:r>
              <a:rPr lang="en-US" sz="3200" i="0" dirty="0">
                <a:solidFill>
                  <a:srgbClr val="222222"/>
                </a:solidFill>
                <a:effectLst/>
                <a:latin typeface="Bahnschrift Light Condensed" panose="020B0502040204020203" pitchFamily="34" charset="0"/>
              </a:rPr>
              <a:t>Sound measuring instruments.</a:t>
            </a:r>
          </a:p>
        </p:txBody>
      </p:sp>
      <p:sp>
        <p:nvSpPr>
          <p:cNvPr id="13" name="Rectangle 12">
            <a:extLst>
              <a:ext uri="{FF2B5EF4-FFF2-40B4-BE49-F238E27FC236}">
                <a16:creationId xmlns:a16="http://schemas.microsoft.com/office/drawing/2014/main" id="{0604A691-ED82-4F7E-830D-00547B317AB4}"/>
              </a:ext>
            </a:extLst>
          </p:cNvPr>
          <p:cNvSpPr/>
          <p:nvPr/>
        </p:nvSpPr>
        <p:spPr>
          <a:xfrm>
            <a:off x="920655" y="1419014"/>
            <a:ext cx="2068194" cy="646331"/>
          </a:xfrm>
          <a:prstGeom prst="rect">
            <a:avLst/>
          </a:prstGeom>
          <a:noFill/>
        </p:spPr>
        <p:txBody>
          <a:bodyPr wrap="none" lIns="91440" tIns="45720" rIns="91440" bIns="45720">
            <a:spAutoFit/>
          </a:bodyPr>
          <a:lstStyle/>
          <a:p>
            <a:pPr algn="ctr"/>
            <a:r>
              <a:rPr lang="en-US" sz="3600" dirty="0">
                <a:ln w="0"/>
                <a:effectLst>
                  <a:outerShdw blurRad="38100" dist="19050" dir="2700000" algn="tl" rotWithShape="0">
                    <a:schemeClr val="dk1">
                      <a:alpha val="40000"/>
                    </a:schemeClr>
                  </a:outerShdw>
                </a:effectLst>
                <a:latin typeface="Bahnschrift Light Condensed" panose="020B0502040204020203" pitchFamily="34" charset="0"/>
              </a:rPr>
              <a:t>Applications</a:t>
            </a:r>
            <a:endParaRPr lang="en-US" sz="4000" b="0" cap="none" spc="0" dirty="0">
              <a:ln w="0"/>
              <a:solidFill>
                <a:schemeClr val="tx1"/>
              </a:solidFill>
              <a:effectLst>
                <a:outerShdw blurRad="38100" dist="19050" dir="2700000" algn="tl" rotWithShape="0">
                  <a:schemeClr val="dk1">
                    <a:alpha val="40000"/>
                  </a:schemeClr>
                </a:outerShdw>
              </a:effectLst>
              <a:latin typeface="Bahnschrift Light Condensed" panose="020B0502040204020203" pitchFamily="34" charset="0"/>
            </a:endParaRPr>
          </a:p>
        </p:txBody>
      </p:sp>
      <p:sp>
        <p:nvSpPr>
          <p:cNvPr id="14" name="Rectangle 13">
            <a:extLst>
              <a:ext uri="{FF2B5EF4-FFF2-40B4-BE49-F238E27FC236}">
                <a16:creationId xmlns:a16="http://schemas.microsoft.com/office/drawing/2014/main" id="{867F6526-9986-495C-A062-69EA356CD88B}"/>
              </a:ext>
            </a:extLst>
          </p:cNvPr>
          <p:cNvSpPr/>
          <p:nvPr/>
        </p:nvSpPr>
        <p:spPr>
          <a:xfrm>
            <a:off x="4643519" y="387927"/>
            <a:ext cx="2904962"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Bahnschrift Light Condensed" panose="020B0502040204020203" pitchFamily="34" charset="0"/>
              </a:rPr>
              <a:t>Background</a:t>
            </a:r>
            <a:endParaRPr lang="en-US" sz="6000" b="0" cap="none" spc="0" dirty="0">
              <a:ln w="0"/>
              <a:solidFill>
                <a:schemeClr val="tx1"/>
              </a:solidFill>
              <a:effectLst>
                <a:outerShdw blurRad="38100" dist="19050" dir="2700000" algn="tl" rotWithShape="0">
                  <a:schemeClr val="dk1">
                    <a:alpha val="40000"/>
                  </a:schemeClr>
                </a:outerShdw>
              </a:effectLst>
              <a:latin typeface="Bahnschrift Light Condensed" panose="020B0502040204020203" pitchFamily="34" charset="0"/>
            </a:endParaRPr>
          </a:p>
        </p:txBody>
      </p:sp>
      <p:sp>
        <p:nvSpPr>
          <p:cNvPr id="2" name="מציין מיקום של כותרת תחתונה 1">
            <a:extLst>
              <a:ext uri="{FF2B5EF4-FFF2-40B4-BE49-F238E27FC236}">
                <a16:creationId xmlns:a16="http://schemas.microsoft.com/office/drawing/2014/main" id="{21D8AC5B-E1ED-4140-9B18-EFA889D9A209}"/>
              </a:ext>
            </a:extLst>
          </p:cNvPr>
          <p:cNvSpPr>
            <a:spLocks noGrp="1"/>
          </p:cNvSpPr>
          <p:nvPr>
            <p:ph type="ftr" sz="quarter" idx="11"/>
          </p:nvPr>
        </p:nvSpPr>
        <p:spPr/>
        <p:txBody>
          <a:bodyPr/>
          <a:lstStyle/>
          <a:p>
            <a:r>
              <a:rPr lang="en-US" sz="1800" dirty="0"/>
              <a:t>6</a:t>
            </a:r>
            <a:endParaRPr lang="he-IL" sz="1800" dirty="0"/>
          </a:p>
        </p:txBody>
      </p:sp>
    </p:spTree>
    <p:extLst>
      <p:ext uri="{BB962C8B-B14F-4D97-AF65-F5344CB8AC3E}">
        <p14:creationId xmlns:p14="http://schemas.microsoft.com/office/powerpoint/2010/main" val="4261045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wipe(left)">
                                      <p:cBhvr>
                                        <p:cTn id="11" dur="500"/>
                                        <p:tgtEl>
                                          <p:spTgt spid="10">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animEffect transition="in" filter="wipe(left)">
                                      <p:cBhvr>
                                        <p:cTn id="15" dur="500"/>
                                        <p:tgtEl>
                                          <p:spTgt spid="10">
                                            <p:txEl>
                                              <p:pRg st="1" end="1"/>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wipe(left)">
                                      <p:cBhvr>
                                        <p:cTn id="19" dur="500"/>
                                        <p:tgtEl>
                                          <p:spTgt spid="11">
                                            <p:txEl>
                                              <p:pRg st="0" end="0"/>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animEffect transition="in" filter="wipe(left)">
                                      <p:cBhvr>
                                        <p:cTn id="23" dur="500"/>
                                        <p:tgtEl>
                                          <p:spTgt spid="11">
                                            <p:txEl>
                                              <p:pRg st="1" end="1"/>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animEffect transition="in" filter="wipe(left)">
                                      <p:cBhvr>
                                        <p:cTn id="27"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1" grpId="0" build="p"/>
      <p:bldP spid="1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כותרת תחתונה 1">
            <a:extLst>
              <a:ext uri="{FF2B5EF4-FFF2-40B4-BE49-F238E27FC236}">
                <a16:creationId xmlns:a16="http://schemas.microsoft.com/office/drawing/2014/main" id="{2210BB7A-B18A-448C-9D17-235D3BDC1426}"/>
              </a:ext>
            </a:extLst>
          </p:cNvPr>
          <p:cNvSpPr>
            <a:spLocks noGrp="1"/>
          </p:cNvSpPr>
          <p:nvPr>
            <p:ph type="ftr" sz="quarter" idx="11"/>
          </p:nvPr>
        </p:nvSpPr>
        <p:spPr>
          <a:xfrm>
            <a:off x="4364107" y="6452199"/>
            <a:ext cx="4114800" cy="365125"/>
          </a:xfrm>
        </p:spPr>
        <p:txBody>
          <a:bodyPr/>
          <a:lstStyle/>
          <a:p>
            <a:r>
              <a:rPr lang="en-US" sz="1800" dirty="0"/>
              <a:t>60</a:t>
            </a:r>
            <a:endParaRPr lang="he-IL" sz="1800" dirty="0"/>
          </a:p>
        </p:txBody>
      </p:sp>
      <p:sp>
        <p:nvSpPr>
          <p:cNvPr id="5" name="Rectangle 9">
            <a:extLst>
              <a:ext uri="{FF2B5EF4-FFF2-40B4-BE49-F238E27FC236}">
                <a16:creationId xmlns:a16="http://schemas.microsoft.com/office/drawing/2014/main" id="{B4CF8EC6-1AE5-49A2-99FD-C492CECF2830}"/>
              </a:ext>
            </a:extLst>
          </p:cNvPr>
          <p:cNvSpPr/>
          <p:nvPr/>
        </p:nvSpPr>
        <p:spPr>
          <a:xfrm>
            <a:off x="2746170" y="116194"/>
            <a:ext cx="6424643" cy="1569660"/>
          </a:xfrm>
          <a:prstGeom prst="rect">
            <a:avLst/>
          </a:prstGeom>
          <a:noFill/>
        </p:spPr>
        <p:txBody>
          <a:bodyPr wrap="none" lIns="91440" tIns="45720" rIns="91440" bIns="45720">
            <a:spAutoFit/>
          </a:bodyPr>
          <a:lstStyle/>
          <a:p>
            <a:pPr algn="ctr"/>
            <a:r>
              <a:rPr lang="en-US" sz="4800" dirty="0">
                <a:ln w="0"/>
                <a:effectLst>
                  <a:outerShdw blurRad="38100" dist="19050" dir="2700000" algn="tl" rotWithShape="0">
                    <a:schemeClr val="dk1">
                      <a:alpha val="40000"/>
                    </a:schemeClr>
                  </a:outerShdw>
                </a:effectLst>
                <a:latin typeface="Bahnschrift Light Condensed" panose="020B0502040204020203" pitchFamily="34" charset="0"/>
              </a:rPr>
              <a:t>Comparison between 1</a:t>
            </a:r>
            <a:r>
              <a:rPr lang="en-US" sz="4800" baseline="30000" dirty="0">
                <a:ln w="0"/>
                <a:effectLst>
                  <a:outerShdw blurRad="38100" dist="19050" dir="2700000" algn="tl" rotWithShape="0">
                    <a:schemeClr val="dk1">
                      <a:alpha val="40000"/>
                    </a:schemeClr>
                  </a:outerShdw>
                </a:effectLst>
                <a:latin typeface="Bahnschrift Light Condensed" panose="020B0502040204020203" pitchFamily="34" charset="0"/>
              </a:rPr>
              <a:t>st</a:t>
            </a:r>
            <a:r>
              <a:rPr lang="en-US" sz="4800" dirty="0">
                <a:ln w="0"/>
                <a:effectLst>
                  <a:outerShdw blurRad="38100" dist="19050" dir="2700000" algn="tl" rotWithShape="0">
                    <a:schemeClr val="dk1">
                      <a:alpha val="40000"/>
                    </a:schemeClr>
                  </a:outerShdw>
                </a:effectLst>
                <a:latin typeface="Bahnschrift Light Condensed" panose="020B0502040204020203" pitchFamily="34" charset="0"/>
              </a:rPr>
              <a:t> </a:t>
            </a:r>
          </a:p>
          <a:p>
            <a:pPr algn="ctr"/>
            <a:r>
              <a:rPr lang="en-US" sz="4800" dirty="0">
                <a:ln w="0"/>
                <a:effectLst>
                  <a:outerShdw blurRad="38100" dist="19050" dir="2700000" algn="tl" rotWithShape="0">
                    <a:schemeClr val="dk1">
                      <a:alpha val="40000"/>
                    </a:schemeClr>
                  </a:outerShdw>
                </a:effectLst>
                <a:latin typeface="Bahnschrift Light Condensed" panose="020B0502040204020203" pitchFamily="34" charset="0"/>
              </a:rPr>
              <a:t>and 2</a:t>
            </a:r>
            <a:r>
              <a:rPr lang="en-US" sz="4800" baseline="30000" dirty="0">
                <a:ln w="0"/>
                <a:effectLst>
                  <a:outerShdw blurRad="38100" dist="19050" dir="2700000" algn="tl" rotWithShape="0">
                    <a:schemeClr val="dk1">
                      <a:alpha val="40000"/>
                    </a:schemeClr>
                  </a:outerShdw>
                </a:effectLst>
                <a:latin typeface="Bahnschrift Light Condensed" panose="020B0502040204020203" pitchFamily="34" charset="0"/>
              </a:rPr>
              <a:t>nd</a:t>
            </a:r>
            <a:r>
              <a:rPr lang="en-US" sz="4800" dirty="0">
                <a:ln w="0"/>
                <a:effectLst>
                  <a:outerShdw blurRad="38100" dist="19050" dir="2700000" algn="tl" rotWithShape="0">
                    <a:schemeClr val="dk1">
                      <a:alpha val="40000"/>
                    </a:schemeClr>
                  </a:outerShdw>
                </a:effectLst>
                <a:latin typeface="Bahnschrift Light Condensed" panose="020B0502040204020203" pitchFamily="34" charset="0"/>
              </a:rPr>
              <a:t> real circuit </a:t>
            </a:r>
          </a:p>
        </p:txBody>
      </p:sp>
      <p:sp>
        <p:nvSpPr>
          <p:cNvPr id="6" name="מלבן 5">
            <a:extLst>
              <a:ext uri="{FF2B5EF4-FFF2-40B4-BE49-F238E27FC236}">
                <a16:creationId xmlns:a16="http://schemas.microsoft.com/office/drawing/2014/main" id="{E99C1120-0103-4266-BF9F-7EED6CC319A5}"/>
              </a:ext>
            </a:extLst>
          </p:cNvPr>
          <p:cNvSpPr/>
          <p:nvPr/>
        </p:nvSpPr>
        <p:spPr>
          <a:xfrm>
            <a:off x="6001655" y="3491415"/>
            <a:ext cx="5970364" cy="1015663"/>
          </a:xfrm>
          <a:prstGeom prst="rect">
            <a:avLst/>
          </a:prstGeom>
        </p:spPr>
        <p:txBody>
          <a:bodyPr wrap="square">
            <a:spAutoFit/>
          </a:bodyPr>
          <a:lstStyle/>
          <a:p>
            <a:endParaRPr lang="en-US" sz="2000" dirty="0">
              <a:ln w="0"/>
              <a:effectLst>
                <a:outerShdw blurRad="38100" dist="19050" dir="2700000" algn="tl" rotWithShape="0">
                  <a:schemeClr val="dk1">
                    <a:alpha val="40000"/>
                  </a:schemeClr>
                </a:outerShdw>
              </a:effectLst>
              <a:latin typeface="+mj-lt"/>
            </a:endParaRPr>
          </a:p>
          <a:p>
            <a:pPr marL="285750" indent="-285750">
              <a:buFontTx/>
              <a:buChar char="-"/>
            </a:pPr>
            <a:r>
              <a:rPr lang="en-US" sz="2000" dirty="0">
                <a:ln w="0"/>
                <a:effectLst>
                  <a:outerShdw blurRad="38100" dist="19050" dir="2700000" algn="tl" rotWithShape="0">
                    <a:schemeClr val="dk1">
                      <a:alpha val="40000"/>
                    </a:schemeClr>
                  </a:outerShdw>
                </a:effectLst>
                <a:latin typeface="+mj-lt"/>
              </a:rPr>
              <a:t>The performance of the 1</a:t>
            </a:r>
            <a:r>
              <a:rPr lang="en-US" sz="2000" baseline="30000" dirty="0">
                <a:ln w="0"/>
                <a:effectLst>
                  <a:outerShdw blurRad="38100" dist="19050" dir="2700000" algn="tl" rotWithShape="0">
                    <a:schemeClr val="dk1">
                      <a:alpha val="40000"/>
                    </a:schemeClr>
                  </a:outerShdw>
                </a:effectLst>
                <a:latin typeface="+mj-lt"/>
              </a:rPr>
              <a:t>st</a:t>
            </a:r>
            <a:r>
              <a:rPr lang="en-US" sz="2000" dirty="0">
                <a:ln w="0"/>
                <a:effectLst>
                  <a:outerShdw blurRad="38100" dist="19050" dir="2700000" algn="tl" rotWithShape="0">
                    <a:schemeClr val="dk1">
                      <a:alpha val="40000"/>
                    </a:schemeClr>
                  </a:outerShdw>
                </a:effectLst>
                <a:latin typeface="+mj-lt"/>
              </a:rPr>
              <a:t> circuit is better in more tests, but both of them behave as peak detector.</a:t>
            </a:r>
          </a:p>
        </p:txBody>
      </p:sp>
      <p:pic>
        <p:nvPicPr>
          <p:cNvPr id="4" name="תמונה 3">
            <a:extLst>
              <a:ext uri="{FF2B5EF4-FFF2-40B4-BE49-F238E27FC236}">
                <a16:creationId xmlns:a16="http://schemas.microsoft.com/office/drawing/2014/main" id="{11DBDF22-494F-431A-8C4E-9D78A309B38D}"/>
              </a:ext>
            </a:extLst>
          </p:cNvPr>
          <p:cNvPicPr>
            <a:picLocks noChangeAspect="1"/>
          </p:cNvPicPr>
          <p:nvPr/>
        </p:nvPicPr>
        <p:blipFill>
          <a:blip r:embed="rId3"/>
          <a:stretch>
            <a:fillRect/>
          </a:stretch>
        </p:blipFill>
        <p:spPr>
          <a:xfrm>
            <a:off x="184962" y="1534692"/>
            <a:ext cx="5390732" cy="4777947"/>
          </a:xfrm>
          <a:prstGeom prst="rect">
            <a:avLst/>
          </a:prstGeom>
        </p:spPr>
      </p:pic>
      <p:pic>
        <p:nvPicPr>
          <p:cNvPr id="8" name="תמונה 7">
            <a:extLst>
              <a:ext uri="{FF2B5EF4-FFF2-40B4-BE49-F238E27FC236}">
                <a16:creationId xmlns:a16="http://schemas.microsoft.com/office/drawing/2014/main" id="{AD0795F8-19A9-47A8-A207-35745F22AAA4}"/>
              </a:ext>
            </a:extLst>
          </p:cNvPr>
          <p:cNvPicPr>
            <a:picLocks noChangeAspect="1"/>
          </p:cNvPicPr>
          <p:nvPr/>
        </p:nvPicPr>
        <p:blipFill>
          <a:blip r:embed="rId4"/>
          <a:stretch>
            <a:fillRect/>
          </a:stretch>
        </p:blipFill>
        <p:spPr>
          <a:xfrm>
            <a:off x="6096000" y="1562100"/>
            <a:ext cx="5781675" cy="1866900"/>
          </a:xfrm>
          <a:prstGeom prst="rect">
            <a:avLst/>
          </a:prstGeom>
        </p:spPr>
      </p:pic>
      <p:sp>
        <p:nvSpPr>
          <p:cNvPr id="3" name="Rectangle 2">
            <a:extLst>
              <a:ext uri="{FF2B5EF4-FFF2-40B4-BE49-F238E27FC236}">
                <a16:creationId xmlns:a16="http://schemas.microsoft.com/office/drawing/2014/main" id="{0AA44A3C-7BA4-4218-91FA-9DD828B0CB2B}"/>
              </a:ext>
            </a:extLst>
          </p:cNvPr>
          <p:cNvSpPr/>
          <p:nvPr/>
        </p:nvSpPr>
        <p:spPr>
          <a:xfrm>
            <a:off x="5973856" y="4803996"/>
            <a:ext cx="6096000" cy="1323439"/>
          </a:xfrm>
          <a:prstGeom prst="rect">
            <a:avLst/>
          </a:prstGeom>
        </p:spPr>
        <p:txBody>
          <a:bodyPr>
            <a:spAutoFit/>
          </a:bodyPr>
          <a:lstStyle/>
          <a:p>
            <a:pPr marL="285750" indent="-285750">
              <a:buFontTx/>
              <a:buChar char="-"/>
            </a:pPr>
            <a:r>
              <a:rPr lang="en-US" sz="2000" dirty="0">
                <a:ln w="0"/>
                <a:effectLst>
                  <a:outerShdw blurRad="38100" dist="19050" dir="2700000" algn="tl" rotWithShape="0">
                    <a:schemeClr val="dk1">
                      <a:alpha val="40000"/>
                    </a:schemeClr>
                  </a:outerShdw>
                </a:effectLst>
                <a:latin typeface="+mj-lt"/>
              </a:rPr>
              <a:t>The usage depends on application. for ex. :</a:t>
            </a:r>
          </a:p>
          <a:p>
            <a:pPr marL="800100" lvl="1" indent="-342900">
              <a:buFont typeface="Arial" panose="020B0604020202020204" pitchFamily="34" charset="0"/>
              <a:buChar char="•"/>
            </a:pPr>
            <a:r>
              <a:rPr lang="en-US" sz="2000" dirty="0">
                <a:ln w="0"/>
                <a:effectLst>
                  <a:outerShdw blurRad="38100" dist="19050" dir="2700000" algn="tl" rotWithShape="0">
                    <a:schemeClr val="dk1">
                      <a:alpha val="40000"/>
                    </a:schemeClr>
                  </a:outerShdw>
                </a:effectLst>
                <a:latin typeface="+mj-lt"/>
              </a:rPr>
              <a:t>detection of higher frequency at first peak - 1</a:t>
            </a:r>
            <a:r>
              <a:rPr lang="en-US" sz="2000" baseline="30000" dirty="0">
                <a:ln w="0"/>
                <a:effectLst>
                  <a:outerShdw blurRad="38100" dist="19050" dir="2700000" algn="tl" rotWithShape="0">
                    <a:schemeClr val="dk1">
                      <a:alpha val="40000"/>
                    </a:schemeClr>
                  </a:outerShdw>
                </a:effectLst>
                <a:latin typeface="+mj-lt"/>
              </a:rPr>
              <a:t>st</a:t>
            </a:r>
            <a:r>
              <a:rPr lang="en-US" sz="2000" dirty="0">
                <a:ln w="0"/>
                <a:effectLst>
                  <a:outerShdw blurRad="38100" dist="19050" dir="2700000" algn="tl" rotWithShape="0">
                    <a:schemeClr val="dk1">
                      <a:alpha val="40000"/>
                    </a:schemeClr>
                  </a:outerShdw>
                </a:effectLst>
                <a:latin typeface="+mj-lt"/>
              </a:rPr>
              <a:t>  (Test 4), </a:t>
            </a:r>
          </a:p>
          <a:p>
            <a:pPr marL="800100" lvl="1" indent="-342900">
              <a:buFont typeface="Arial" panose="020B0604020202020204" pitchFamily="34" charset="0"/>
              <a:buChar char="•"/>
            </a:pPr>
            <a:r>
              <a:rPr lang="en-US" sz="2000" dirty="0">
                <a:ln w="0"/>
                <a:effectLst>
                  <a:outerShdw blurRad="38100" dist="19050" dir="2700000" algn="tl" rotWithShape="0">
                    <a:schemeClr val="dk1">
                      <a:alpha val="40000"/>
                    </a:schemeClr>
                  </a:outerShdw>
                </a:effectLst>
                <a:latin typeface="+mj-lt"/>
              </a:rPr>
              <a:t>detection higher frequency at Steady State- 2</a:t>
            </a:r>
            <a:r>
              <a:rPr lang="en-US" sz="2000" baseline="30000" dirty="0">
                <a:ln w="0"/>
                <a:effectLst>
                  <a:outerShdw blurRad="38100" dist="19050" dir="2700000" algn="tl" rotWithShape="0">
                    <a:schemeClr val="dk1">
                      <a:alpha val="40000"/>
                    </a:schemeClr>
                  </a:outerShdw>
                </a:effectLst>
                <a:latin typeface="+mj-lt"/>
              </a:rPr>
              <a:t>nd</a:t>
            </a:r>
            <a:endParaRPr lang="en-US" sz="2000" dirty="0">
              <a:ln w="0"/>
              <a:effectLst>
                <a:outerShdw blurRad="38100" dist="19050" dir="2700000" algn="tl" rotWithShape="0">
                  <a:schemeClr val="dk1">
                    <a:alpha val="40000"/>
                  </a:schemeClr>
                </a:outerShdw>
              </a:effectLst>
              <a:latin typeface="+mj-lt"/>
            </a:endParaRPr>
          </a:p>
        </p:txBody>
      </p:sp>
    </p:spTree>
    <p:extLst>
      <p:ext uri="{BB962C8B-B14F-4D97-AF65-F5344CB8AC3E}">
        <p14:creationId xmlns:p14="http://schemas.microsoft.com/office/powerpoint/2010/main" val="35166314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B2254E93-0C79-4AF8-81E3-DF3210033FA9}"/>
              </a:ext>
            </a:extLst>
          </p:cNvPr>
          <p:cNvSpPr/>
          <p:nvPr/>
        </p:nvSpPr>
        <p:spPr>
          <a:xfrm>
            <a:off x="3320074" y="75518"/>
            <a:ext cx="5276829" cy="1569660"/>
          </a:xfrm>
          <a:prstGeom prst="rect">
            <a:avLst/>
          </a:prstGeom>
          <a:noFill/>
        </p:spPr>
        <p:txBody>
          <a:bodyPr wrap="none" lIns="91440" tIns="45720" rIns="91440" bIns="45720">
            <a:spAutoFit/>
          </a:bodyPr>
          <a:lstStyle/>
          <a:p>
            <a:pPr algn="ctr"/>
            <a:r>
              <a:rPr lang="en-US" sz="4800" dirty="0">
                <a:ln w="0"/>
                <a:effectLst>
                  <a:outerShdw blurRad="38100" dist="19050" dir="2700000" algn="tl" rotWithShape="0">
                    <a:schemeClr val="dk1">
                      <a:alpha val="40000"/>
                    </a:schemeClr>
                  </a:outerShdw>
                </a:effectLst>
                <a:latin typeface="Bahnschrift Light Condensed" panose="020B0502040204020203" pitchFamily="34" charset="0"/>
              </a:rPr>
              <a:t>3</a:t>
            </a:r>
            <a:r>
              <a:rPr lang="en-US" sz="4800" baseline="30000" dirty="0">
                <a:ln w="0"/>
                <a:effectLst>
                  <a:outerShdw blurRad="38100" dist="19050" dir="2700000" algn="tl" rotWithShape="0">
                    <a:schemeClr val="dk1">
                      <a:alpha val="40000"/>
                    </a:schemeClr>
                  </a:outerShdw>
                </a:effectLst>
                <a:latin typeface="Bahnschrift Light Condensed" panose="020B0502040204020203" pitchFamily="34" charset="0"/>
              </a:rPr>
              <a:t>rd</a:t>
            </a:r>
            <a:r>
              <a:rPr lang="en-US" sz="4800" dirty="0">
                <a:ln w="0"/>
                <a:effectLst>
                  <a:outerShdw blurRad="38100" dist="19050" dir="2700000" algn="tl" rotWithShape="0">
                    <a:schemeClr val="dk1">
                      <a:alpha val="40000"/>
                    </a:schemeClr>
                  </a:outerShdw>
                </a:effectLst>
                <a:latin typeface="Bahnschrift Light Condensed" panose="020B0502040204020203" pitchFamily="34" charset="0"/>
              </a:rPr>
              <a:t> architecture with</a:t>
            </a:r>
          </a:p>
          <a:p>
            <a:pPr algn="ctr"/>
            <a:r>
              <a:rPr lang="en-US" sz="4800" dirty="0">
                <a:ln w="0"/>
                <a:effectLst>
                  <a:outerShdw blurRad="38100" dist="19050" dir="2700000" algn="tl" rotWithShape="0">
                    <a:schemeClr val="dk1">
                      <a:alpha val="40000"/>
                    </a:schemeClr>
                  </a:outerShdw>
                </a:effectLst>
                <a:latin typeface="Bahnschrift Light Condensed" panose="020B0502040204020203" pitchFamily="34" charset="0"/>
              </a:rPr>
              <a:t>real amplifier  </a:t>
            </a:r>
          </a:p>
        </p:txBody>
      </p:sp>
      <p:sp>
        <p:nvSpPr>
          <p:cNvPr id="2" name="מציין מיקום של כותרת תחתונה 1">
            <a:extLst>
              <a:ext uri="{FF2B5EF4-FFF2-40B4-BE49-F238E27FC236}">
                <a16:creationId xmlns:a16="http://schemas.microsoft.com/office/drawing/2014/main" id="{2210BB7A-B18A-448C-9D17-235D3BDC1426}"/>
              </a:ext>
            </a:extLst>
          </p:cNvPr>
          <p:cNvSpPr>
            <a:spLocks noGrp="1"/>
          </p:cNvSpPr>
          <p:nvPr>
            <p:ph type="ftr" sz="quarter" idx="11"/>
          </p:nvPr>
        </p:nvSpPr>
        <p:spPr>
          <a:xfrm>
            <a:off x="4364107" y="6452199"/>
            <a:ext cx="4114800" cy="365125"/>
          </a:xfrm>
        </p:spPr>
        <p:txBody>
          <a:bodyPr/>
          <a:lstStyle/>
          <a:p>
            <a:r>
              <a:rPr lang="en-US" sz="1800" dirty="0"/>
              <a:t>61</a:t>
            </a:r>
            <a:endParaRPr lang="he-IL" sz="1800" dirty="0"/>
          </a:p>
        </p:txBody>
      </p:sp>
      <p:pic>
        <p:nvPicPr>
          <p:cNvPr id="5" name="תמונה 4">
            <a:extLst>
              <a:ext uri="{FF2B5EF4-FFF2-40B4-BE49-F238E27FC236}">
                <a16:creationId xmlns:a16="http://schemas.microsoft.com/office/drawing/2014/main" id="{2956037A-9994-41B9-9506-166A80299605}"/>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914400" y="1645178"/>
            <a:ext cx="10363200" cy="4629150"/>
          </a:xfrm>
          <a:prstGeom prst="rect">
            <a:avLst/>
          </a:prstGeom>
        </p:spPr>
      </p:pic>
    </p:spTree>
    <p:extLst>
      <p:ext uri="{BB962C8B-B14F-4D97-AF65-F5344CB8AC3E}">
        <p14:creationId xmlns:p14="http://schemas.microsoft.com/office/powerpoint/2010/main" val="12194608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B2254E93-0C79-4AF8-81E3-DF3210033FA9}"/>
              </a:ext>
            </a:extLst>
          </p:cNvPr>
          <p:cNvSpPr/>
          <p:nvPr/>
        </p:nvSpPr>
        <p:spPr>
          <a:xfrm>
            <a:off x="2006094" y="75518"/>
            <a:ext cx="7904793" cy="1569660"/>
          </a:xfrm>
          <a:prstGeom prst="rect">
            <a:avLst/>
          </a:prstGeom>
          <a:noFill/>
        </p:spPr>
        <p:txBody>
          <a:bodyPr wrap="none" lIns="91440" tIns="45720" rIns="91440" bIns="45720">
            <a:spAutoFit/>
          </a:bodyPr>
          <a:lstStyle/>
          <a:p>
            <a:pPr algn="ctr"/>
            <a:r>
              <a:rPr lang="en-US" sz="4800" dirty="0">
                <a:ln w="0"/>
                <a:effectLst>
                  <a:outerShdw blurRad="38100" dist="19050" dir="2700000" algn="tl" rotWithShape="0">
                    <a:schemeClr val="dk1">
                      <a:alpha val="40000"/>
                    </a:schemeClr>
                  </a:outerShdw>
                </a:effectLst>
                <a:latin typeface="Bahnschrift Light Condensed" panose="020B0502040204020203" pitchFamily="34" charset="0"/>
              </a:rPr>
              <a:t>Test- Tracing of 2 sinusoidal </a:t>
            </a:r>
          </a:p>
          <a:p>
            <a:pPr algn="ctr"/>
            <a:r>
              <a:rPr lang="en-US" sz="4800" dirty="0">
                <a:ln w="0"/>
                <a:effectLst>
                  <a:outerShdw blurRad="38100" dist="19050" dir="2700000" algn="tl" rotWithShape="0">
                    <a:schemeClr val="dk1">
                      <a:alpha val="40000"/>
                    </a:schemeClr>
                  </a:outerShdw>
                </a:effectLst>
                <a:latin typeface="Bahnschrift Light Condensed" panose="020B0502040204020203" pitchFamily="34" charset="0"/>
              </a:rPr>
              <a:t>Input with different amplitude </a:t>
            </a:r>
          </a:p>
        </p:txBody>
      </p:sp>
      <p:sp>
        <p:nvSpPr>
          <p:cNvPr id="2" name="מציין מיקום של כותרת תחתונה 1">
            <a:extLst>
              <a:ext uri="{FF2B5EF4-FFF2-40B4-BE49-F238E27FC236}">
                <a16:creationId xmlns:a16="http://schemas.microsoft.com/office/drawing/2014/main" id="{2210BB7A-B18A-448C-9D17-235D3BDC1426}"/>
              </a:ext>
            </a:extLst>
          </p:cNvPr>
          <p:cNvSpPr>
            <a:spLocks noGrp="1"/>
          </p:cNvSpPr>
          <p:nvPr>
            <p:ph type="ftr" sz="quarter" idx="11"/>
          </p:nvPr>
        </p:nvSpPr>
        <p:spPr>
          <a:xfrm>
            <a:off x="4364107" y="6452199"/>
            <a:ext cx="4114800" cy="365125"/>
          </a:xfrm>
        </p:spPr>
        <p:txBody>
          <a:bodyPr/>
          <a:lstStyle/>
          <a:p>
            <a:r>
              <a:rPr lang="en-US" sz="1800" dirty="0"/>
              <a:t>62</a:t>
            </a:r>
            <a:endParaRPr lang="he-IL" sz="1800" dirty="0"/>
          </a:p>
        </p:txBody>
      </p:sp>
      <mc:AlternateContent xmlns:mc="http://schemas.openxmlformats.org/markup-compatibility/2006" xmlns:a14="http://schemas.microsoft.com/office/drawing/2010/main">
        <mc:Choice Requires="a14">
          <p:sp>
            <p:nvSpPr>
              <p:cNvPr id="4" name="מלבן 3">
                <a:extLst>
                  <a:ext uri="{FF2B5EF4-FFF2-40B4-BE49-F238E27FC236}">
                    <a16:creationId xmlns:a16="http://schemas.microsoft.com/office/drawing/2014/main" id="{91DB91CD-CD15-4B5F-A9F6-18EDDDD37EB0}"/>
                  </a:ext>
                </a:extLst>
              </p:cNvPr>
              <p:cNvSpPr/>
              <p:nvPr/>
            </p:nvSpPr>
            <p:spPr>
              <a:xfrm>
                <a:off x="50255" y="1498286"/>
                <a:ext cx="4797516" cy="1656159"/>
              </a:xfrm>
              <a:prstGeom prst="rect">
                <a:avLst/>
              </a:prstGeom>
            </p:spPr>
            <p:txBody>
              <a:bodyPr wrap="square">
                <a:spAutoFit/>
              </a:bodyPr>
              <a:lstStyle/>
              <a:p>
                <a:r>
                  <a:rPr lang="en-US" sz="2000" dirty="0">
                    <a:ln w="0"/>
                    <a:effectLst>
                      <a:outerShdw blurRad="38100" dist="19050" dir="2700000" algn="tl" rotWithShape="0">
                        <a:schemeClr val="dk1">
                          <a:alpha val="40000"/>
                        </a:schemeClr>
                      </a:outerShdw>
                    </a:effectLst>
                    <a:latin typeface="Bahnschrift Light Condensed" panose="020B0502040204020203" pitchFamily="34" charset="0"/>
                  </a:rPr>
                  <a:t>- Test Purpose- given 2 sinusoidal input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𝑖𝑛</m:t>
                        </m:r>
                        <m:r>
                          <a:rPr lang="en-US" sz="2000" i="1">
                            <a:latin typeface="Cambria Math" panose="02040503050406030204" pitchFamily="18" charset="0"/>
                          </a:rPr>
                          <m:t>,</m:t>
                        </m:r>
                        <m:r>
                          <a:rPr lang="en-US" sz="2000" i="1">
                            <a:latin typeface="Cambria Math" panose="02040503050406030204" pitchFamily="18" charset="0"/>
                          </a:rPr>
                          <m:t>𝑟𝑖𝑔</m:t>
                        </m:r>
                        <m:r>
                          <a:rPr lang="en-US" sz="2000" i="1">
                            <a:latin typeface="Cambria Math" panose="02040503050406030204" pitchFamily="18" charset="0"/>
                          </a:rPr>
                          <m:t>h</m:t>
                        </m:r>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𝑖𝑛</m:t>
                        </m:r>
                        <m:r>
                          <a:rPr lang="en-US" sz="2000" i="1">
                            <a:latin typeface="Cambria Math" panose="02040503050406030204" pitchFamily="18" charset="0"/>
                          </a:rPr>
                          <m:t>,</m:t>
                        </m:r>
                        <m:r>
                          <a:rPr lang="en-US" sz="2000" i="1">
                            <a:latin typeface="Cambria Math" panose="02040503050406030204" pitchFamily="18" charset="0"/>
                          </a:rPr>
                          <m:t>𝑙𝑒𝑓𝑡</m:t>
                        </m:r>
                      </m:sub>
                    </m:sSub>
                  </m:oMath>
                </a14:m>
                <a:r>
                  <a:rPr lang="en-US" sz="2000" dirty="0">
                    <a:ln w="0"/>
                    <a:effectLst>
                      <a:outerShdw blurRad="38100" dist="19050" dir="2700000" algn="tl" rotWithShape="0">
                        <a:schemeClr val="dk1">
                          <a:alpha val="40000"/>
                        </a:schemeClr>
                      </a:outerShdw>
                    </a:effectLst>
                    <a:latin typeface="Bahnschrift Light Condensed" panose="020B0502040204020203" pitchFamily="34" charset="0"/>
                  </a:rPr>
                  <a:t> , we’d like to check the tracing operation:</a:t>
                </a:r>
              </a:p>
              <a:p>
                <a:r>
                  <a:rPr lang="en-US" sz="2000" dirty="0">
                    <a:ln w="0"/>
                    <a:effectLst>
                      <a:outerShdw blurRad="38100" dist="19050" dir="2700000" algn="tl" rotWithShape="0">
                        <a:schemeClr val="dk1">
                          <a:alpha val="40000"/>
                        </a:schemeClr>
                      </a:outerShdw>
                    </a:effectLst>
                    <a:latin typeface="Bahnschrift Light Condensed" panose="020B0502040204020203" pitchFamily="34" charset="0"/>
                  </a:rPr>
                  <a:t> our assumption is that the output will follow the larger amplitude out of  2 inputs.</a:t>
                </a:r>
              </a:p>
            </p:txBody>
          </p:sp>
        </mc:Choice>
        <mc:Fallback xmlns="">
          <p:sp>
            <p:nvSpPr>
              <p:cNvPr id="4" name="מלבן 3">
                <a:extLst>
                  <a:ext uri="{FF2B5EF4-FFF2-40B4-BE49-F238E27FC236}">
                    <a16:creationId xmlns:a16="http://schemas.microsoft.com/office/drawing/2014/main" id="{91DB91CD-CD15-4B5F-A9F6-18EDDDD37EB0}"/>
                  </a:ext>
                </a:extLst>
              </p:cNvPr>
              <p:cNvSpPr>
                <a:spLocks noRot="1" noChangeAspect="1" noMove="1" noResize="1" noEditPoints="1" noAdjustHandles="1" noChangeArrowheads="1" noChangeShapeType="1" noTextEdit="1"/>
              </p:cNvSpPr>
              <p:nvPr/>
            </p:nvSpPr>
            <p:spPr>
              <a:xfrm>
                <a:off x="50255" y="1498286"/>
                <a:ext cx="4797516" cy="1656159"/>
              </a:xfrm>
              <a:prstGeom prst="rect">
                <a:avLst/>
              </a:prstGeom>
              <a:blipFill>
                <a:blip r:embed="rId3"/>
                <a:stretch>
                  <a:fillRect l="-1525" t="-2583" b="-7011"/>
                </a:stretch>
              </a:blipFill>
            </p:spPr>
            <p:txBody>
              <a:bodyPr/>
              <a:lstStyle/>
              <a:p>
                <a:r>
                  <a:rPr lang="he-IL">
                    <a:noFill/>
                  </a:rPr>
                  <a:t> </a:t>
                </a:r>
              </a:p>
            </p:txBody>
          </p:sp>
        </mc:Fallback>
      </mc:AlternateContent>
      <p:pic>
        <p:nvPicPr>
          <p:cNvPr id="6" name="Picture 4">
            <a:extLst>
              <a:ext uri="{FF2B5EF4-FFF2-40B4-BE49-F238E27FC236}">
                <a16:creationId xmlns:a16="http://schemas.microsoft.com/office/drawing/2014/main" id="{1B470959-AAF1-42D1-A287-F6D03C6DA3E4}"/>
              </a:ext>
            </a:extLst>
          </p:cNvPr>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4568685" y="1705418"/>
            <a:ext cx="7623315" cy="4686540"/>
          </a:xfrm>
          <a:prstGeom prst="rect">
            <a:avLst/>
          </a:prstGeom>
        </p:spPr>
      </p:pic>
      <mc:AlternateContent xmlns:mc="http://schemas.openxmlformats.org/markup-compatibility/2006" xmlns:a14="http://schemas.microsoft.com/office/drawing/2010/main">
        <mc:Choice Requires="a14">
          <p:sp>
            <p:nvSpPr>
              <p:cNvPr id="5" name="מלבן 4">
                <a:extLst>
                  <a:ext uri="{FF2B5EF4-FFF2-40B4-BE49-F238E27FC236}">
                    <a16:creationId xmlns:a16="http://schemas.microsoft.com/office/drawing/2014/main" id="{AEE27CEC-4889-4677-A7AB-1CF1BF4E9495}"/>
                  </a:ext>
                </a:extLst>
              </p:cNvPr>
              <p:cNvSpPr/>
              <p:nvPr/>
            </p:nvSpPr>
            <p:spPr>
              <a:xfrm>
                <a:off x="325507" y="3214685"/>
                <a:ext cx="6096000" cy="2868606"/>
              </a:xfrm>
              <a:prstGeom prst="rect">
                <a:avLst/>
              </a:prstGeom>
            </p:spPr>
            <p:txBody>
              <a:bodyPr>
                <a:spAutoFit/>
              </a:bodyPr>
              <a:lstStyle/>
              <a:p>
                <a:r>
                  <a:rPr lang="en-US" dirty="0">
                    <a:ln w="0"/>
                    <a:effectLst>
                      <a:outerShdw blurRad="38100" dist="19050" dir="2700000" algn="tl" rotWithShape="0">
                        <a:schemeClr val="dk1">
                          <a:alpha val="40000"/>
                        </a:schemeClr>
                      </a:outerShdw>
                    </a:effectLst>
                    <a:latin typeface="Bahnschrift Light Condensed" panose="020B0502040204020203" pitchFamily="34" charset="0"/>
                  </a:rPr>
                  <a:t>-Test condition:</a:t>
                </a:r>
              </a:p>
              <a:p>
                <a:pPr algn="just"/>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𝑖𝑛</m:t>
                          </m:r>
                          <m:r>
                            <a:rPr lang="en-US" i="1">
                              <a:latin typeface="Cambria Math" panose="02040503050406030204" pitchFamily="18" charset="0"/>
                            </a:rPr>
                            <m:t>,</m:t>
                          </m:r>
                          <m:r>
                            <a:rPr lang="en-US" i="1">
                              <a:latin typeface="Cambria Math" panose="02040503050406030204" pitchFamily="18" charset="0"/>
                            </a:rPr>
                            <m:t>𝑟𝑖𝑔</m:t>
                          </m:r>
                          <m:r>
                            <a:rPr lang="en-US" i="1">
                              <a:latin typeface="Cambria Math" panose="02040503050406030204" pitchFamily="18" charset="0"/>
                            </a:rPr>
                            <m:t>h</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𝐷𝐶</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𝑖𝑛</m:t>
                          </m:r>
                          <m:r>
                            <a:rPr lang="en-US" i="1">
                              <a:latin typeface="Cambria Math" panose="02040503050406030204" pitchFamily="18" charset="0"/>
                            </a:rPr>
                            <m:t>,</m:t>
                          </m:r>
                          <m:r>
                            <a:rPr lang="en-US" i="1">
                              <a:latin typeface="Cambria Math" panose="02040503050406030204" pitchFamily="18" charset="0"/>
                            </a:rPr>
                            <m:t>𝑙𝑒𝑓𝑡</m:t>
                          </m:r>
                          <m:r>
                            <a:rPr lang="en-US" i="1">
                              <a:latin typeface="Cambria Math" panose="02040503050406030204" pitchFamily="18" charset="0"/>
                            </a:rPr>
                            <m:t>,</m:t>
                          </m:r>
                          <m:r>
                            <a:rPr lang="en-US" i="1">
                              <a:latin typeface="Cambria Math" panose="02040503050406030204" pitchFamily="18" charset="0"/>
                            </a:rPr>
                            <m:t>𝐷𝐶</m:t>
                          </m:r>
                        </m:sub>
                      </m:sSub>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65</m:t>
                      </m:r>
                      <m:r>
                        <a:rPr lang="en-US" i="1">
                          <a:latin typeface="Cambria Math" panose="02040503050406030204" pitchFamily="18" charset="0"/>
                        </a:rPr>
                        <m:t>𝑉</m:t>
                      </m:r>
                    </m:oMath>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𝑖𝑛</m:t>
                          </m:r>
                          <m:r>
                            <a:rPr lang="en-US" i="1">
                              <a:latin typeface="Cambria Math" panose="02040503050406030204" pitchFamily="18" charset="0"/>
                            </a:rPr>
                            <m:t>,</m:t>
                          </m:r>
                          <m:r>
                            <a:rPr lang="en-US" i="1">
                              <a:latin typeface="Cambria Math" panose="02040503050406030204" pitchFamily="18" charset="0"/>
                            </a:rPr>
                            <m:t>𝑟𝑖𝑔</m:t>
                          </m:r>
                          <m:r>
                            <a:rPr lang="en-US" i="1">
                              <a:latin typeface="Cambria Math" panose="02040503050406030204" pitchFamily="18" charset="0"/>
                            </a:rPr>
                            <m:t>h</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𝐴𝐶</m:t>
                          </m:r>
                        </m:sub>
                      </m:sSub>
                      <m:r>
                        <a:rPr lang="en-US" i="1">
                          <a:latin typeface="Cambria Math" panose="02040503050406030204" pitchFamily="18" charset="0"/>
                        </a:rPr>
                        <m:t>=</m:t>
                      </m:r>
                      <m:r>
                        <a:rPr lang="en-US" i="1">
                          <a:latin typeface="Cambria Math" panose="02040503050406030204" pitchFamily="18" charset="0"/>
                        </a:rPr>
                        <m:t>50</m:t>
                      </m:r>
                      <m:r>
                        <a:rPr lang="en-US" i="1">
                          <a:latin typeface="Cambria Math" panose="02040503050406030204" pitchFamily="18" charset="0"/>
                        </a:rPr>
                        <m:t>𝑚𝑉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0</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𝜋</m:t>
                          </m:r>
                        </m:num>
                        <m:den>
                          <m:r>
                            <a:rPr lang="en-US" i="1">
                              <a:latin typeface="Cambria Math" panose="02040503050406030204" pitchFamily="18" charset="0"/>
                            </a:rPr>
                            <m:t>2</m:t>
                          </m:r>
                        </m:den>
                      </m:f>
                    </m:oMath>
                    <m:oMath xmlns:m="http://schemas.openxmlformats.org/officeDocument/2006/math">
                      <m:r>
                        <a:rPr lang="en-US" i="1">
                          <a:latin typeface="Cambria Math" panose="02040503050406030204" pitchFamily="18" charset="0"/>
                        </a:rPr>
                        <m:t>𝑓𝑟𝑒𝑞𝑢𝑒𝑛𝑐𝑖𝑒𝑠</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𝑘𝐻𝑧</m:t>
                      </m:r>
                    </m:oMath>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𝑖𝑛</m:t>
                          </m:r>
                          <m:r>
                            <a:rPr lang="en-US" i="1">
                              <a:latin typeface="Cambria Math" panose="02040503050406030204" pitchFamily="18" charset="0"/>
                            </a:rPr>
                            <m:t>,</m:t>
                          </m:r>
                          <m:r>
                            <a:rPr lang="en-US" i="1">
                              <a:latin typeface="Cambria Math" panose="02040503050406030204" pitchFamily="18" charset="0"/>
                            </a:rPr>
                            <m:t>𝑙𝑒𝑓𝑡</m:t>
                          </m:r>
                          <m:r>
                            <a:rPr lang="en-US" i="1">
                              <a:latin typeface="Cambria Math" panose="02040503050406030204" pitchFamily="18" charset="0"/>
                            </a:rPr>
                            <m:t>,</m:t>
                          </m:r>
                          <m:r>
                            <a:rPr lang="en-US" i="1">
                              <a:latin typeface="Cambria Math" panose="02040503050406030204" pitchFamily="18" charset="0"/>
                            </a:rPr>
                            <m:t>𝐴𝐶</m:t>
                          </m:r>
                        </m:sub>
                      </m:sSub>
                      <m:r>
                        <a:rPr lang="en-US" i="1">
                          <a:latin typeface="Cambria Math" panose="02040503050406030204" pitchFamily="18" charset="0"/>
                        </a:rPr>
                        <m:t>=</m:t>
                      </m:r>
                      <m:r>
                        <a:rPr lang="en-US" i="1">
                          <a:latin typeface="Cambria Math" panose="02040503050406030204" pitchFamily="18" charset="0"/>
                        </a:rPr>
                        <m:t>20</m:t>
                      </m:r>
                      <m:r>
                        <a:rPr lang="en-US" i="1">
                          <a:latin typeface="Cambria Math" panose="02040503050406030204" pitchFamily="18" charset="0"/>
                        </a:rPr>
                        <m:t>𝑚𝑉</m:t>
                      </m:r>
                    </m:oMath>
                    <m:oMath xmlns:m="http://schemas.openxmlformats.org/officeDocument/2006/math">
                      <m:r>
                        <a:rPr lang="en-US" i="1">
                          <a:latin typeface="Cambria Math" panose="02040503050406030204" pitchFamily="18" charset="0"/>
                        </a:rPr>
                        <m:t>𝐷𝑎𝑚𝑝𝑖𝑛𝑔𝑓𝑎𝑐𝑡𝑜</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𝑟𝑖𝑔</m:t>
                          </m:r>
                          <m:r>
                            <a:rPr lang="en-US" i="1">
                              <a:latin typeface="Cambria Math" panose="02040503050406030204" pitchFamily="18" charset="0"/>
                            </a:rPr>
                            <m:t>h</m:t>
                          </m:r>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5</m:t>
                      </m:r>
                    </m:oMath>
                    <m:oMath xmlns:m="http://schemas.openxmlformats.org/officeDocument/2006/math">
                      <m:r>
                        <a:rPr lang="en-US" i="1">
                          <a:latin typeface="Cambria Math" panose="02040503050406030204" pitchFamily="18" charset="0"/>
                        </a:rPr>
                        <m:t>𝐷𝑎𝑚𝑝𝑖𝑛𝑔𝑓𝑎𝑐𝑡𝑜</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𝑙𝑒𝑓𝑡</m:t>
                          </m:r>
                        </m:sub>
                      </m:sSub>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5</m:t>
                      </m:r>
                    </m:oMath>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𝑜𝑢𝑡</m:t>
                          </m:r>
                        </m:sub>
                      </m:sSub>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𝜇</m:t>
                      </m:r>
                      <m:r>
                        <a:rPr lang="en-US" i="1">
                          <a:latin typeface="Cambria Math" panose="02040503050406030204" pitchFamily="18" charset="0"/>
                        </a:rPr>
                        <m:t>𝐹</m:t>
                      </m:r>
                    </m:oMath>
                  </m:oMathPara>
                </a14:m>
                <a:endParaRPr lang="en-US" dirty="0"/>
              </a:p>
              <a:p>
                <a:endParaRPr lang="en-US" dirty="0">
                  <a:ln w="0"/>
                  <a:effectLst>
                    <a:outerShdw blurRad="38100" dist="19050" dir="2700000" algn="tl" rotWithShape="0">
                      <a:schemeClr val="dk1">
                        <a:alpha val="40000"/>
                      </a:schemeClr>
                    </a:outerShdw>
                  </a:effectLst>
                  <a:latin typeface="Bahnschrift Light Condensed" panose="020B0502040204020203" pitchFamily="34" charset="0"/>
                </a:endParaRPr>
              </a:p>
            </p:txBody>
          </p:sp>
        </mc:Choice>
        <mc:Fallback xmlns="">
          <p:sp>
            <p:nvSpPr>
              <p:cNvPr id="5" name="מלבן 4">
                <a:extLst>
                  <a:ext uri="{FF2B5EF4-FFF2-40B4-BE49-F238E27FC236}">
                    <a16:creationId xmlns:a16="http://schemas.microsoft.com/office/drawing/2014/main" id="{AEE27CEC-4889-4677-A7AB-1CF1BF4E9495}"/>
                  </a:ext>
                </a:extLst>
              </p:cNvPr>
              <p:cNvSpPr>
                <a:spLocks noRot="1" noChangeAspect="1" noMove="1" noResize="1" noEditPoints="1" noAdjustHandles="1" noChangeArrowheads="1" noChangeShapeType="1" noTextEdit="1"/>
              </p:cNvSpPr>
              <p:nvPr/>
            </p:nvSpPr>
            <p:spPr>
              <a:xfrm>
                <a:off x="325507" y="3214685"/>
                <a:ext cx="6096000" cy="2868606"/>
              </a:xfrm>
              <a:prstGeom prst="rect">
                <a:avLst/>
              </a:prstGeom>
              <a:blipFill>
                <a:blip r:embed="rId6"/>
                <a:stretch>
                  <a:fillRect l="-1000" t="-1486"/>
                </a:stretch>
              </a:blipFill>
            </p:spPr>
            <p:txBody>
              <a:bodyPr/>
              <a:lstStyle/>
              <a:p>
                <a:r>
                  <a:rPr lang="he-IL">
                    <a:noFill/>
                  </a:rPr>
                  <a:t> </a:t>
                </a:r>
              </a:p>
            </p:txBody>
          </p:sp>
        </mc:Fallback>
      </mc:AlternateContent>
      <p:sp>
        <p:nvSpPr>
          <p:cNvPr id="7" name="מלבן 6">
            <a:extLst>
              <a:ext uri="{FF2B5EF4-FFF2-40B4-BE49-F238E27FC236}">
                <a16:creationId xmlns:a16="http://schemas.microsoft.com/office/drawing/2014/main" id="{3A20A62F-E5E8-4A3A-888E-194B87EDA5E2}"/>
              </a:ext>
            </a:extLst>
          </p:cNvPr>
          <p:cNvSpPr/>
          <p:nvPr/>
        </p:nvSpPr>
        <p:spPr>
          <a:xfrm>
            <a:off x="-123916" y="5914247"/>
            <a:ext cx="5769973" cy="1015663"/>
          </a:xfrm>
          <a:prstGeom prst="rect">
            <a:avLst/>
          </a:prstGeom>
        </p:spPr>
        <p:txBody>
          <a:bodyPr wrap="square">
            <a:spAutoFit/>
          </a:bodyPr>
          <a:lstStyle/>
          <a:p>
            <a:pPr marL="285750" indent="-285750">
              <a:buFontTx/>
              <a:buChar char="-"/>
            </a:pPr>
            <a:r>
              <a:rPr lang="en-US" sz="2000" dirty="0">
                <a:ln w="0"/>
                <a:effectLst>
                  <a:outerShdw blurRad="38100" dist="19050" dir="2700000" algn="tl" rotWithShape="0">
                    <a:schemeClr val="dk1">
                      <a:alpha val="40000"/>
                    </a:schemeClr>
                  </a:outerShdw>
                </a:effectLst>
                <a:latin typeface="Bahnschrift Light Condensed" panose="020B0502040204020203" pitchFamily="34" charset="0"/>
              </a:rPr>
              <a:t>the result is as we expected, see that the output</a:t>
            </a:r>
          </a:p>
          <a:p>
            <a:r>
              <a:rPr lang="en-US" sz="2000" dirty="0">
                <a:ln w="0"/>
                <a:effectLst>
                  <a:outerShdw blurRad="38100" dist="19050" dir="2700000" algn="tl" rotWithShape="0">
                    <a:schemeClr val="dk1">
                      <a:alpha val="40000"/>
                    </a:schemeClr>
                  </a:outerShdw>
                </a:effectLst>
                <a:latin typeface="Bahnschrift Light Condensed" panose="020B0502040204020203" pitchFamily="34" charset="0"/>
              </a:rPr>
              <a:t>     voltage stop tracing of right input and starts tracing</a:t>
            </a:r>
          </a:p>
          <a:p>
            <a:r>
              <a:rPr lang="en-US" sz="2000" dirty="0">
                <a:ln w="0"/>
                <a:effectLst>
                  <a:outerShdw blurRad="38100" dist="19050" dir="2700000" algn="tl" rotWithShape="0">
                    <a:schemeClr val="dk1">
                      <a:alpha val="40000"/>
                    </a:schemeClr>
                  </a:outerShdw>
                </a:effectLst>
                <a:latin typeface="Bahnschrift Light Condensed" panose="020B0502040204020203" pitchFamily="34" charset="0"/>
              </a:rPr>
              <a:t>     after left input </a:t>
            </a:r>
          </a:p>
        </p:txBody>
      </p:sp>
    </p:spTree>
    <p:extLst>
      <p:ext uri="{BB962C8B-B14F-4D97-AF65-F5344CB8AC3E}">
        <p14:creationId xmlns:p14="http://schemas.microsoft.com/office/powerpoint/2010/main" val="3310091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randombar(horizontal)">
                                      <p:cBhvr>
                                        <p:cTn id="21" dur="10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כותרת תחתונה 1">
            <a:extLst>
              <a:ext uri="{FF2B5EF4-FFF2-40B4-BE49-F238E27FC236}">
                <a16:creationId xmlns:a16="http://schemas.microsoft.com/office/drawing/2014/main" id="{2210BB7A-B18A-448C-9D17-235D3BDC1426}"/>
              </a:ext>
            </a:extLst>
          </p:cNvPr>
          <p:cNvSpPr>
            <a:spLocks noGrp="1"/>
          </p:cNvSpPr>
          <p:nvPr>
            <p:ph type="ftr" sz="quarter" idx="11"/>
          </p:nvPr>
        </p:nvSpPr>
        <p:spPr>
          <a:xfrm>
            <a:off x="4364107" y="6452199"/>
            <a:ext cx="4114800" cy="365125"/>
          </a:xfrm>
        </p:spPr>
        <p:txBody>
          <a:bodyPr/>
          <a:lstStyle/>
          <a:p>
            <a:r>
              <a:rPr lang="en-US" sz="1800" dirty="0"/>
              <a:t>63</a:t>
            </a:r>
            <a:endParaRPr lang="he-IL" sz="1800" dirty="0"/>
          </a:p>
        </p:txBody>
      </p:sp>
      <p:pic>
        <p:nvPicPr>
          <p:cNvPr id="4" name="Picture 6">
            <a:extLst>
              <a:ext uri="{FF2B5EF4-FFF2-40B4-BE49-F238E27FC236}">
                <a16:creationId xmlns:a16="http://schemas.microsoft.com/office/drawing/2014/main" id="{43A30C3A-07AF-4155-B220-7DBC7156AF6D}"/>
              </a:ext>
            </a:extLst>
          </p:cNvPr>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3882683" y="2344792"/>
            <a:ext cx="8183903" cy="4107407"/>
          </a:xfrm>
          <a:prstGeom prst="rect">
            <a:avLst/>
          </a:prstGeom>
        </p:spPr>
      </p:pic>
      <p:sp>
        <p:nvSpPr>
          <p:cNvPr id="5" name="מלבן 4">
            <a:extLst>
              <a:ext uri="{FF2B5EF4-FFF2-40B4-BE49-F238E27FC236}">
                <a16:creationId xmlns:a16="http://schemas.microsoft.com/office/drawing/2014/main" id="{8A6958A7-A981-4236-82E8-821EB2493A2C}"/>
              </a:ext>
            </a:extLst>
          </p:cNvPr>
          <p:cNvSpPr/>
          <p:nvPr/>
        </p:nvSpPr>
        <p:spPr>
          <a:xfrm>
            <a:off x="2236763" y="405800"/>
            <a:ext cx="6907236" cy="1938992"/>
          </a:xfrm>
          <a:prstGeom prst="rect">
            <a:avLst/>
          </a:prstGeom>
        </p:spPr>
        <p:txBody>
          <a:bodyPr wrap="square">
            <a:spAutoFit/>
          </a:bodyPr>
          <a:lstStyle/>
          <a:p>
            <a:pPr algn="ctr"/>
            <a:r>
              <a:rPr lang="en-US" sz="4000" dirty="0">
                <a:ln w="0"/>
                <a:effectLst>
                  <a:outerShdw blurRad="38100" dist="19050" dir="2700000" algn="tl" rotWithShape="0">
                    <a:schemeClr val="dk1">
                      <a:alpha val="40000"/>
                    </a:schemeClr>
                  </a:outerShdw>
                </a:effectLst>
                <a:latin typeface="Bahnschrift Light Condensed" panose="020B0502040204020203" pitchFamily="34" charset="0"/>
              </a:rPr>
              <a:t>Tracing of 2 sinusoidal </a:t>
            </a:r>
          </a:p>
          <a:p>
            <a:pPr algn="ctr"/>
            <a:r>
              <a:rPr lang="en-US" sz="4000" dirty="0">
                <a:ln w="0"/>
                <a:effectLst>
                  <a:outerShdw blurRad="38100" dist="19050" dir="2700000" algn="tl" rotWithShape="0">
                    <a:schemeClr val="dk1">
                      <a:alpha val="40000"/>
                    </a:schemeClr>
                  </a:outerShdw>
                </a:effectLst>
                <a:latin typeface="Bahnschrift Light Condensed" panose="020B0502040204020203" pitchFamily="34" charset="0"/>
              </a:rPr>
              <a:t>Input with different amplitude-</a:t>
            </a:r>
          </a:p>
          <a:p>
            <a:pPr algn="ctr"/>
            <a:r>
              <a:rPr lang="en-US" sz="4000" dirty="0">
                <a:ln w="0"/>
                <a:effectLst>
                  <a:outerShdw blurRad="38100" dist="19050" dir="2700000" algn="tl" rotWithShape="0">
                    <a:schemeClr val="dk1">
                      <a:alpha val="40000"/>
                    </a:schemeClr>
                  </a:outerShdw>
                </a:effectLst>
                <a:latin typeface="Bahnschrift Light Condensed" panose="020B0502040204020203" pitchFamily="34" charset="0"/>
              </a:rPr>
              <a:t>continue </a:t>
            </a:r>
          </a:p>
        </p:txBody>
      </p:sp>
      <p:sp>
        <p:nvSpPr>
          <p:cNvPr id="6" name="מלבן 5">
            <a:extLst>
              <a:ext uri="{FF2B5EF4-FFF2-40B4-BE49-F238E27FC236}">
                <a16:creationId xmlns:a16="http://schemas.microsoft.com/office/drawing/2014/main" id="{8C267CE7-FD9A-4DB4-A1ED-1AFF8BCF850C}"/>
              </a:ext>
            </a:extLst>
          </p:cNvPr>
          <p:cNvSpPr/>
          <p:nvPr/>
        </p:nvSpPr>
        <p:spPr>
          <a:xfrm>
            <a:off x="449587" y="2344792"/>
            <a:ext cx="3149956" cy="1938992"/>
          </a:xfrm>
          <a:prstGeom prst="rect">
            <a:avLst/>
          </a:prstGeom>
        </p:spPr>
        <p:txBody>
          <a:bodyPr wrap="square">
            <a:spAutoFit/>
          </a:bodyPr>
          <a:lstStyle/>
          <a:p>
            <a:r>
              <a:rPr lang="en-US" sz="2400" dirty="0">
                <a:ln w="0"/>
                <a:effectLst>
                  <a:outerShdw blurRad="38100" dist="19050" dir="2700000" algn="tl" rotWithShape="0">
                    <a:schemeClr val="dk1">
                      <a:alpha val="40000"/>
                    </a:schemeClr>
                  </a:outerShdw>
                </a:effectLst>
                <a:latin typeface="Bahnschrift Light Condensed" panose="020B0502040204020203" pitchFamily="34" charset="0"/>
              </a:rPr>
              <a:t>-Can see that the transition of tracing </a:t>
            </a:r>
          </a:p>
          <a:p>
            <a:r>
              <a:rPr lang="en-US" sz="2400" dirty="0">
                <a:ln w="0"/>
                <a:effectLst>
                  <a:outerShdw blurRad="38100" dist="19050" dir="2700000" algn="tl" rotWithShape="0">
                    <a:schemeClr val="dk1">
                      <a:alpha val="40000"/>
                    </a:schemeClr>
                  </a:outerShdw>
                </a:effectLst>
                <a:latin typeface="Bahnschrift Light Condensed" panose="020B0502040204020203" pitchFamily="34" charset="0"/>
              </a:rPr>
              <a:t> from the right input to the left input</a:t>
            </a:r>
          </a:p>
          <a:p>
            <a:r>
              <a:rPr lang="en-US" sz="2400" dirty="0">
                <a:ln w="0"/>
                <a:effectLst>
                  <a:outerShdw blurRad="38100" dist="19050" dir="2700000" algn="tl" rotWithShape="0">
                    <a:schemeClr val="dk1">
                      <a:alpha val="40000"/>
                    </a:schemeClr>
                  </a:outerShdw>
                </a:effectLst>
                <a:latin typeface="Bahnschrift Light Condensed" panose="020B0502040204020203" pitchFamily="34" charset="0"/>
              </a:rPr>
              <a:t> occurs at 1.809Sec </a:t>
            </a:r>
            <a:endParaRPr lang="he-IL" sz="2400" dirty="0"/>
          </a:p>
        </p:txBody>
      </p:sp>
    </p:spTree>
    <p:extLst>
      <p:ext uri="{BB962C8B-B14F-4D97-AF65-F5344CB8AC3E}">
        <p14:creationId xmlns:p14="http://schemas.microsoft.com/office/powerpoint/2010/main" val="3823455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מלבן 5">
            <a:extLst>
              <a:ext uri="{FF2B5EF4-FFF2-40B4-BE49-F238E27FC236}">
                <a16:creationId xmlns:a16="http://schemas.microsoft.com/office/drawing/2014/main" id="{D52BB97A-5722-4E55-8E34-3444012BE298}"/>
              </a:ext>
            </a:extLst>
          </p:cNvPr>
          <p:cNvSpPr/>
          <p:nvPr/>
        </p:nvSpPr>
        <p:spPr>
          <a:xfrm>
            <a:off x="4564087" y="1414768"/>
            <a:ext cx="7741553" cy="1646605"/>
          </a:xfrm>
          <a:prstGeom prst="rect">
            <a:avLst/>
          </a:prstGeom>
        </p:spPr>
        <p:txBody>
          <a:bodyPr wrap="square">
            <a:spAutoFit/>
          </a:bodyPr>
          <a:lstStyle/>
          <a:p>
            <a:pPr marL="457200" lvl="0" indent="-349250">
              <a:spcAft>
                <a:spcPts val="600"/>
              </a:spcAft>
              <a:buClr>
                <a:srgbClr val="666666"/>
              </a:buClr>
              <a:buSzPts val="1900"/>
              <a:buFont typeface="Arial"/>
              <a:buChar char="●"/>
            </a:pPr>
            <a:r>
              <a:rPr lang="en-US" sz="2400" dirty="0">
                <a:latin typeface="Bahnschrift Light Condensed" panose="020B0502040204020203"/>
              </a:rPr>
              <a:t>Designing amplifiers in open/close loop- amp equation, </a:t>
            </a:r>
          </a:p>
          <a:p>
            <a:pPr marL="107950" lvl="0">
              <a:spcAft>
                <a:spcPts val="600"/>
              </a:spcAft>
              <a:buClr>
                <a:srgbClr val="666666"/>
              </a:buClr>
              <a:buSzPts val="1900"/>
            </a:pPr>
            <a:r>
              <a:rPr lang="en-US" sz="2400" dirty="0">
                <a:latin typeface="Bahnschrift Light Condensed" panose="020B0502040204020203"/>
              </a:rPr>
              <a:t>stability at operating point, DC, ac and transient analysis, implementation equation transistors and optimization of geometrical size  transistors inside the circuit</a:t>
            </a:r>
          </a:p>
        </p:txBody>
      </p:sp>
      <p:sp>
        <p:nvSpPr>
          <p:cNvPr id="9" name="Rectangle 8">
            <a:extLst>
              <a:ext uri="{FF2B5EF4-FFF2-40B4-BE49-F238E27FC236}">
                <a16:creationId xmlns:a16="http://schemas.microsoft.com/office/drawing/2014/main" id="{ED3437A4-4AFA-4CBB-BFD5-D90B25112AB1}"/>
              </a:ext>
            </a:extLst>
          </p:cNvPr>
          <p:cNvSpPr/>
          <p:nvPr/>
        </p:nvSpPr>
        <p:spPr>
          <a:xfrm>
            <a:off x="0" y="903031"/>
            <a:ext cx="12192000" cy="187476"/>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מלבן 5">
            <a:extLst>
              <a:ext uri="{FF2B5EF4-FFF2-40B4-BE49-F238E27FC236}">
                <a16:creationId xmlns:a16="http://schemas.microsoft.com/office/drawing/2014/main" id="{345989F8-4EBD-4534-9F24-9350A657C6E2}"/>
              </a:ext>
            </a:extLst>
          </p:cNvPr>
          <p:cNvSpPr/>
          <p:nvPr/>
        </p:nvSpPr>
        <p:spPr>
          <a:xfrm>
            <a:off x="3445280" y="3079149"/>
            <a:ext cx="8033764" cy="1200329"/>
          </a:xfrm>
          <a:prstGeom prst="rect">
            <a:avLst/>
          </a:prstGeom>
        </p:spPr>
        <p:txBody>
          <a:bodyPr wrap="square">
            <a:spAutoFit/>
          </a:bodyPr>
          <a:lstStyle/>
          <a:p>
            <a:pPr marL="457200" lvl="0" indent="-349250">
              <a:spcAft>
                <a:spcPts val="600"/>
              </a:spcAft>
              <a:buClr>
                <a:srgbClr val="666666"/>
              </a:buClr>
              <a:buSzPts val="1900"/>
              <a:buFont typeface="Arial"/>
              <a:buChar char="●"/>
            </a:pPr>
            <a:r>
              <a:rPr lang="en-US" sz="2400" dirty="0">
                <a:latin typeface="Bahnschrift Light Condensed" panose="020B0502040204020203"/>
                <a:ea typeface="Arial"/>
                <a:cs typeface="Arial"/>
                <a:sym typeface="Arial"/>
              </a:rPr>
              <a:t>Problems solving- building abilities to deal with challenges during designing circuit , by means of thinking and analyzing goal-oriented </a:t>
            </a:r>
          </a:p>
        </p:txBody>
      </p:sp>
      <p:sp>
        <p:nvSpPr>
          <p:cNvPr id="11" name="מלבן 5">
            <a:extLst>
              <a:ext uri="{FF2B5EF4-FFF2-40B4-BE49-F238E27FC236}">
                <a16:creationId xmlns:a16="http://schemas.microsoft.com/office/drawing/2014/main" id="{D7807480-B60A-49C8-9113-0EB5FDCF45DD}"/>
              </a:ext>
            </a:extLst>
          </p:cNvPr>
          <p:cNvSpPr/>
          <p:nvPr/>
        </p:nvSpPr>
        <p:spPr>
          <a:xfrm>
            <a:off x="2422664" y="4283842"/>
            <a:ext cx="8799873" cy="2308324"/>
          </a:xfrm>
          <a:prstGeom prst="rect">
            <a:avLst/>
          </a:prstGeom>
        </p:spPr>
        <p:txBody>
          <a:bodyPr wrap="square">
            <a:spAutoFit/>
          </a:bodyPr>
          <a:lstStyle/>
          <a:p>
            <a:pPr marL="457200" lvl="0" indent="-349250">
              <a:spcAft>
                <a:spcPts val="600"/>
              </a:spcAft>
              <a:buClr>
                <a:srgbClr val="666666"/>
              </a:buClr>
              <a:buSzPts val="1900"/>
              <a:buFont typeface="Arial"/>
              <a:buChar char="●"/>
            </a:pPr>
            <a:r>
              <a:rPr lang="en-US" sz="2400" dirty="0">
                <a:latin typeface="Bahnschrift Light Condensed" panose="020B0502040204020203"/>
                <a:ea typeface="Arial"/>
                <a:cs typeface="Arial"/>
                <a:sym typeface="Arial"/>
              </a:rPr>
              <a:t>Independent work- we try to work independent during the project, but it was important for us to get instruction from Alex, our guidance,  when we were need him. This process helps us to develop accountability and initiative. Also, during the project we added more test in order to produce theoretical and practical experiences</a:t>
            </a:r>
          </a:p>
        </p:txBody>
      </p:sp>
      <p:pic>
        <p:nvPicPr>
          <p:cNvPr id="15" name="Picture 2" descr="×ª××¦××ª ×ª××× × ×¢×××¨ âªupcomingâ¬â">
            <a:extLst>
              <a:ext uri="{FF2B5EF4-FFF2-40B4-BE49-F238E27FC236}">
                <a16:creationId xmlns:a16="http://schemas.microsoft.com/office/drawing/2014/main" id="{EEAD6D67-6037-4AA7-A9DB-B92D6DCC545D}"/>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4651" b="97010" l="1000" r="25778">
                        <a14:foregroundMark x1="22222" y1="4983" x2="2778" y2="7641"/>
                        <a14:foregroundMark x1="2778" y1="7641" x2="3333" y2="84053"/>
                        <a14:foregroundMark x1="3333" y1="84053" x2="10778" y2="92359"/>
                        <a14:foregroundMark x1="2000" y1="87043" x2="222" y2="35548"/>
                        <a14:foregroundMark x1="222" y1="35548" x2="1222" y2="20266"/>
                        <a14:foregroundMark x1="1222" y1="20266" x2="1222" y2="16611"/>
                        <a14:foregroundMark x1="4222" y1="4319" x2="11111" y2="5980"/>
                        <a14:foregroundMark x1="11111" y1="5980" x2="20111" y2="4983"/>
                        <a14:foregroundMark x1="20111" y1="4983" x2="20444" y2="4983"/>
                        <a14:foregroundMark x1="4889" y1="74751" x2="2889" y2="44186"/>
                        <a14:foregroundMark x1="12556" y1="94352" x2="9444" y2="93688"/>
                        <a14:foregroundMark x1="9444" y1="93688" x2="5889" y2="97010"/>
                      </a14:backgroundRemoval>
                    </a14:imgEffect>
                  </a14:imgLayer>
                </a14:imgProps>
              </a:ext>
            </a:extLst>
          </a:blip>
          <a:srcRect t="2526" r="73679" b="1763"/>
          <a:stretch/>
        </p:blipFill>
        <p:spPr bwMode="auto">
          <a:xfrm>
            <a:off x="0" y="1090507"/>
            <a:ext cx="4765814" cy="5795839"/>
          </a:xfrm>
          <a:prstGeom prst="rect">
            <a:avLst/>
          </a:prstGeom>
          <a:noFill/>
        </p:spPr>
      </p:pic>
      <p:sp>
        <p:nvSpPr>
          <p:cNvPr id="2" name="מציין מיקום של כותרת תחתונה 1">
            <a:extLst>
              <a:ext uri="{FF2B5EF4-FFF2-40B4-BE49-F238E27FC236}">
                <a16:creationId xmlns:a16="http://schemas.microsoft.com/office/drawing/2014/main" id="{2210BB7A-B18A-448C-9D17-235D3BDC1426}"/>
              </a:ext>
            </a:extLst>
          </p:cNvPr>
          <p:cNvSpPr>
            <a:spLocks noGrp="1"/>
          </p:cNvSpPr>
          <p:nvPr>
            <p:ph type="ftr" sz="quarter" idx="11"/>
          </p:nvPr>
        </p:nvSpPr>
        <p:spPr>
          <a:xfrm>
            <a:off x="4364107" y="6452199"/>
            <a:ext cx="4114800" cy="365125"/>
          </a:xfrm>
        </p:spPr>
        <p:txBody>
          <a:bodyPr/>
          <a:lstStyle/>
          <a:p>
            <a:r>
              <a:rPr lang="en-US" sz="1800" dirty="0"/>
              <a:t>64</a:t>
            </a:r>
            <a:endParaRPr lang="he-IL" sz="1800" dirty="0"/>
          </a:p>
        </p:txBody>
      </p:sp>
      <p:sp>
        <p:nvSpPr>
          <p:cNvPr id="17" name="Rectangle 9">
            <a:extLst>
              <a:ext uri="{FF2B5EF4-FFF2-40B4-BE49-F238E27FC236}">
                <a16:creationId xmlns:a16="http://schemas.microsoft.com/office/drawing/2014/main" id="{602ACD49-F7A4-4DE2-AB57-2F07D7EBD0D1}"/>
              </a:ext>
            </a:extLst>
          </p:cNvPr>
          <p:cNvSpPr/>
          <p:nvPr/>
        </p:nvSpPr>
        <p:spPr>
          <a:xfrm>
            <a:off x="2212143" y="75518"/>
            <a:ext cx="7492693" cy="830997"/>
          </a:xfrm>
          <a:prstGeom prst="rect">
            <a:avLst/>
          </a:prstGeom>
          <a:noFill/>
        </p:spPr>
        <p:txBody>
          <a:bodyPr wrap="none" lIns="91440" tIns="45720" rIns="91440" bIns="45720">
            <a:spAutoFit/>
          </a:bodyPr>
          <a:lstStyle/>
          <a:p>
            <a:pPr algn="ctr"/>
            <a:r>
              <a:rPr lang="en-US" sz="4800" dirty="0">
                <a:ln w="0"/>
                <a:effectLst>
                  <a:outerShdw blurRad="38100" dist="19050" dir="2700000" algn="tl" rotWithShape="0">
                    <a:schemeClr val="dk1">
                      <a:alpha val="40000"/>
                    </a:schemeClr>
                  </a:outerShdw>
                </a:effectLst>
                <a:latin typeface="Bahnschrift Light Condensed" panose="020B0502040204020203" pitchFamily="34" charset="0"/>
              </a:rPr>
              <a:t>Summary- What do we learn </a:t>
            </a:r>
          </a:p>
        </p:txBody>
      </p:sp>
    </p:spTree>
    <p:extLst>
      <p:ext uri="{BB962C8B-B14F-4D97-AF65-F5344CB8AC3E}">
        <p14:creationId xmlns:p14="http://schemas.microsoft.com/office/powerpoint/2010/main" val="286914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0-#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מלבן 5">
            <a:extLst>
              <a:ext uri="{FF2B5EF4-FFF2-40B4-BE49-F238E27FC236}">
                <a16:creationId xmlns:a16="http://schemas.microsoft.com/office/drawing/2014/main" id="{D52BB97A-5722-4E55-8E34-3444012BE298}"/>
              </a:ext>
            </a:extLst>
          </p:cNvPr>
          <p:cNvSpPr/>
          <p:nvPr/>
        </p:nvSpPr>
        <p:spPr>
          <a:xfrm>
            <a:off x="4564087" y="1414768"/>
            <a:ext cx="7741553" cy="830997"/>
          </a:xfrm>
          <a:prstGeom prst="rect">
            <a:avLst/>
          </a:prstGeom>
        </p:spPr>
        <p:txBody>
          <a:bodyPr wrap="square">
            <a:spAutoFit/>
          </a:bodyPr>
          <a:lstStyle/>
          <a:p>
            <a:pPr marL="457200" lvl="0" indent="-349250">
              <a:spcAft>
                <a:spcPts val="600"/>
              </a:spcAft>
              <a:buClr>
                <a:srgbClr val="666666"/>
              </a:buClr>
              <a:buSzPts val="1900"/>
              <a:buFont typeface="Arial"/>
              <a:buChar char="●"/>
            </a:pPr>
            <a:r>
              <a:rPr lang="en-US" sz="2400" dirty="0">
                <a:latin typeface="Bahnschrift Light Condensed" panose="020B0502040204020203"/>
              </a:rPr>
              <a:t>Software learning- we learn Virtuoso and part of the tools it provide for circuits design </a:t>
            </a:r>
          </a:p>
        </p:txBody>
      </p:sp>
      <p:sp>
        <p:nvSpPr>
          <p:cNvPr id="9" name="Rectangle 8">
            <a:extLst>
              <a:ext uri="{FF2B5EF4-FFF2-40B4-BE49-F238E27FC236}">
                <a16:creationId xmlns:a16="http://schemas.microsoft.com/office/drawing/2014/main" id="{ED3437A4-4AFA-4CBB-BFD5-D90B25112AB1}"/>
              </a:ext>
            </a:extLst>
          </p:cNvPr>
          <p:cNvSpPr/>
          <p:nvPr/>
        </p:nvSpPr>
        <p:spPr>
          <a:xfrm>
            <a:off x="0" y="950673"/>
            <a:ext cx="12192000" cy="187476"/>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מלבן 5">
            <a:extLst>
              <a:ext uri="{FF2B5EF4-FFF2-40B4-BE49-F238E27FC236}">
                <a16:creationId xmlns:a16="http://schemas.microsoft.com/office/drawing/2014/main" id="{345989F8-4EBD-4534-9F24-9350A657C6E2}"/>
              </a:ext>
            </a:extLst>
          </p:cNvPr>
          <p:cNvSpPr/>
          <p:nvPr/>
        </p:nvSpPr>
        <p:spPr>
          <a:xfrm>
            <a:off x="3957415" y="2154837"/>
            <a:ext cx="8033764" cy="1277273"/>
          </a:xfrm>
          <a:prstGeom prst="rect">
            <a:avLst/>
          </a:prstGeom>
        </p:spPr>
        <p:txBody>
          <a:bodyPr wrap="square">
            <a:spAutoFit/>
          </a:bodyPr>
          <a:lstStyle/>
          <a:p>
            <a:pPr marL="457200" lvl="0" indent="-349250">
              <a:spcAft>
                <a:spcPts val="600"/>
              </a:spcAft>
              <a:buClr>
                <a:srgbClr val="666666"/>
              </a:buClr>
              <a:buSzPts val="1900"/>
              <a:buFont typeface="Arial"/>
              <a:buChar char="●"/>
            </a:pPr>
            <a:r>
              <a:rPr lang="en-US" sz="2400" dirty="0">
                <a:latin typeface="Bahnschrift Light Condensed" panose="020B0502040204020203"/>
                <a:ea typeface="Arial"/>
                <a:cs typeface="Arial"/>
                <a:sym typeface="Arial"/>
              </a:rPr>
              <a:t>Prior planning- early preparation of goals project in theoretical part minimize the problem during the design.</a:t>
            </a:r>
          </a:p>
          <a:p>
            <a:pPr marL="107950" lvl="0">
              <a:spcAft>
                <a:spcPts val="600"/>
              </a:spcAft>
              <a:buClr>
                <a:srgbClr val="666666"/>
              </a:buClr>
              <a:buSzPts val="1900"/>
            </a:pPr>
            <a:r>
              <a:rPr lang="en-US" sz="2400" dirty="0">
                <a:latin typeface="Bahnschrift Light Condensed" panose="020B0502040204020203"/>
                <a:ea typeface="Arial"/>
                <a:cs typeface="Arial"/>
                <a:sym typeface="Arial"/>
              </a:rPr>
              <a:t>     previous experience helps </a:t>
            </a:r>
          </a:p>
        </p:txBody>
      </p:sp>
      <p:sp>
        <p:nvSpPr>
          <p:cNvPr id="12" name="מלבן 5">
            <a:extLst>
              <a:ext uri="{FF2B5EF4-FFF2-40B4-BE49-F238E27FC236}">
                <a16:creationId xmlns:a16="http://schemas.microsoft.com/office/drawing/2014/main" id="{C3189EDF-7794-4082-B370-1D80A41194DD}"/>
              </a:ext>
            </a:extLst>
          </p:cNvPr>
          <p:cNvSpPr/>
          <p:nvPr/>
        </p:nvSpPr>
        <p:spPr>
          <a:xfrm>
            <a:off x="2933161" y="3502858"/>
            <a:ext cx="8799873" cy="830997"/>
          </a:xfrm>
          <a:prstGeom prst="rect">
            <a:avLst/>
          </a:prstGeom>
        </p:spPr>
        <p:txBody>
          <a:bodyPr wrap="square">
            <a:spAutoFit/>
          </a:bodyPr>
          <a:lstStyle/>
          <a:p>
            <a:pPr marL="457200" lvl="0" indent="-349250">
              <a:spcAft>
                <a:spcPts val="600"/>
              </a:spcAft>
              <a:buClr>
                <a:srgbClr val="666666"/>
              </a:buClr>
              <a:buSzPts val="1900"/>
              <a:buFont typeface="Arial"/>
              <a:buChar char="●"/>
            </a:pPr>
            <a:r>
              <a:rPr lang="en-US" sz="2400" dirty="0">
                <a:latin typeface="Bahnschrift Light Condensed" panose="020B0502040204020203"/>
              </a:rPr>
              <a:t>Complexity of circuits designing- Complex circuits; more transistors and tight restriction, require higher skill </a:t>
            </a:r>
          </a:p>
        </p:txBody>
      </p:sp>
      <p:sp>
        <p:nvSpPr>
          <p:cNvPr id="13" name="מלבן 5">
            <a:extLst>
              <a:ext uri="{FF2B5EF4-FFF2-40B4-BE49-F238E27FC236}">
                <a16:creationId xmlns:a16="http://schemas.microsoft.com/office/drawing/2014/main" id="{7765EED6-5877-4C0C-81C7-C978B5974CEB}"/>
              </a:ext>
            </a:extLst>
          </p:cNvPr>
          <p:cNvSpPr/>
          <p:nvPr/>
        </p:nvSpPr>
        <p:spPr>
          <a:xfrm>
            <a:off x="2607814" y="4414324"/>
            <a:ext cx="9277470" cy="1938992"/>
          </a:xfrm>
          <a:prstGeom prst="rect">
            <a:avLst/>
          </a:prstGeom>
        </p:spPr>
        <p:txBody>
          <a:bodyPr wrap="square">
            <a:spAutoFit/>
          </a:bodyPr>
          <a:lstStyle/>
          <a:p>
            <a:pPr marL="457200" indent="-349250">
              <a:spcAft>
                <a:spcPts val="600"/>
              </a:spcAft>
              <a:buClr>
                <a:srgbClr val="666666"/>
              </a:buClr>
              <a:buSzPts val="1900"/>
              <a:buFont typeface="Arial"/>
              <a:buChar char="●"/>
            </a:pPr>
            <a:r>
              <a:rPr lang="en-US" sz="2400" dirty="0">
                <a:latin typeface="Bahnschrift Light Condensed" panose="020B0502040204020203"/>
                <a:ea typeface="Arial"/>
                <a:cs typeface="Arial"/>
                <a:sym typeface="Arial"/>
              </a:rPr>
              <a:t>Interesting Domain- designing of analog circuits in general and peak detectors in particular, putting challenges and restrictions that solving them gives great satisfaction. Also, the circuits have great importance in engineering application such as medical equipment, sound, computer, etc.</a:t>
            </a:r>
          </a:p>
        </p:txBody>
      </p:sp>
      <p:sp>
        <p:nvSpPr>
          <p:cNvPr id="2" name="מציין מיקום של כותרת תחתונה 1">
            <a:extLst>
              <a:ext uri="{FF2B5EF4-FFF2-40B4-BE49-F238E27FC236}">
                <a16:creationId xmlns:a16="http://schemas.microsoft.com/office/drawing/2014/main" id="{2210BB7A-B18A-448C-9D17-235D3BDC1426}"/>
              </a:ext>
            </a:extLst>
          </p:cNvPr>
          <p:cNvSpPr>
            <a:spLocks noGrp="1"/>
          </p:cNvSpPr>
          <p:nvPr>
            <p:ph type="ftr" sz="quarter" idx="11"/>
          </p:nvPr>
        </p:nvSpPr>
        <p:spPr>
          <a:xfrm>
            <a:off x="4364107" y="6452199"/>
            <a:ext cx="4114800" cy="365125"/>
          </a:xfrm>
        </p:spPr>
        <p:txBody>
          <a:bodyPr/>
          <a:lstStyle/>
          <a:p>
            <a:r>
              <a:rPr lang="en-US" sz="1800" dirty="0"/>
              <a:t>65</a:t>
            </a:r>
            <a:endParaRPr lang="he-IL" sz="1800" dirty="0"/>
          </a:p>
        </p:txBody>
      </p:sp>
      <p:sp>
        <p:nvSpPr>
          <p:cNvPr id="4" name="מלבן 3">
            <a:extLst>
              <a:ext uri="{FF2B5EF4-FFF2-40B4-BE49-F238E27FC236}">
                <a16:creationId xmlns:a16="http://schemas.microsoft.com/office/drawing/2014/main" id="{A918AA5E-05AD-4877-B22F-6DBAC651FD66}"/>
              </a:ext>
            </a:extLst>
          </p:cNvPr>
          <p:cNvSpPr/>
          <p:nvPr/>
        </p:nvSpPr>
        <p:spPr>
          <a:xfrm>
            <a:off x="2486424" y="101251"/>
            <a:ext cx="7449988" cy="830997"/>
          </a:xfrm>
          <a:prstGeom prst="rect">
            <a:avLst/>
          </a:prstGeom>
        </p:spPr>
        <p:txBody>
          <a:bodyPr wrap="none">
            <a:spAutoFit/>
          </a:bodyPr>
          <a:lstStyle/>
          <a:p>
            <a:r>
              <a:rPr lang="en-US" sz="4800" dirty="0">
                <a:ln w="0"/>
                <a:effectLst>
                  <a:outerShdw blurRad="38100" dist="19050" dir="2700000" algn="tl" rotWithShape="0">
                    <a:schemeClr val="dk1">
                      <a:alpha val="40000"/>
                    </a:schemeClr>
                  </a:outerShdw>
                </a:effectLst>
                <a:latin typeface="Bahnschrift Light Condensed" panose="020B0502040204020203" pitchFamily="34" charset="0"/>
              </a:rPr>
              <a:t>What do we learn- continue  </a:t>
            </a:r>
            <a:endParaRPr lang="he-IL" sz="4800" dirty="0"/>
          </a:p>
        </p:txBody>
      </p:sp>
      <p:pic>
        <p:nvPicPr>
          <p:cNvPr id="16" name="Picture 2" descr="×ª××¦××ª ×ª××× × ×¢×××¨ âªupcomingâ¬â">
            <a:extLst>
              <a:ext uri="{FF2B5EF4-FFF2-40B4-BE49-F238E27FC236}">
                <a16:creationId xmlns:a16="http://schemas.microsoft.com/office/drawing/2014/main" id="{43C9F155-CF87-4780-ADFE-F20A19DE762F}"/>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4651" b="97010" l="1000" r="25778">
                        <a14:foregroundMark x1="22222" y1="4983" x2="2778" y2="7641"/>
                        <a14:foregroundMark x1="2778" y1="7641" x2="3333" y2="84053"/>
                        <a14:foregroundMark x1="3333" y1="84053" x2="10778" y2="92359"/>
                        <a14:foregroundMark x1="2000" y1="87043" x2="222" y2="35548"/>
                        <a14:foregroundMark x1="222" y1="35548" x2="1222" y2="20266"/>
                        <a14:foregroundMark x1="1222" y1="20266" x2="1222" y2="16611"/>
                        <a14:foregroundMark x1="4222" y1="4319" x2="11111" y2="5980"/>
                        <a14:foregroundMark x1="11111" y1="5980" x2="20111" y2="4983"/>
                        <a14:foregroundMark x1="20111" y1="4983" x2="20444" y2="4983"/>
                        <a14:foregroundMark x1="4889" y1="74751" x2="2889" y2="44186"/>
                        <a14:foregroundMark x1="12556" y1="94352" x2="9444" y2="93688"/>
                        <a14:foregroundMark x1="9444" y1="93688" x2="5889" y2="97010"/>
                      </a14:backgroundRemoval>
                    </a14:imgEffect>
                  </a14:imgLayer>
                </a14:imgProps>
              </a:ext>
            </a:extLst>
          </a:blip>
          <a:srcRect t="2526" r="73679" b="1763"/>
          <a:stretch/>
        </p:blipFill>
        <p:spPr bwMode="auto">
          <a:xfrm>
            <a:off x="0" y="1131044"/>
            <a:ext cx="4765814" cy="5795839"/>
          </a:xfrm>
          <a:prstGeom prst="rect">
            <a:avLst/>
          </a:prstGeom>
          <a:noFill/>
        </p:spPr>
      </p:pic>
      <p:sp>
        <p:nvSpPr>
          <p:cNvPr id="18" name="מלבן 17">
            <a:extLst>
              <a:ext uri="{FF2B5EF4-FFF2-40B4-BE49-F238E27FC236}">
                <a16:creationId xmlns:a16="http://schemas.microsoft.com/office/drawing/2014/main" id="{D8E3A732-C092-474E-BF6F-5E8C81B81062}"/>
              </a:ext>
            </a:extLst>
          </p:cNvPr>
          <p:cNvSpPr/>
          <p:nvPr/>
        </p:nvSpPr>
        <p:spPr>
          <a:xfrm>
            <a:off x="8605562" y="5968595"/>
            <a:ext cx="3058493" cy="769441"/>
          </a:xfrm>
          <a:prstGeom prst="rect">
            <a:avLst/>
          </a:prstGeom>
        </p:spPr>
        <p:txBody>
          <a:bodyPr wrap="square">
            <a:spAutoFit/>
          </a:bodyPr>
          <a:lstStyle/>
          <a:p>
            <a:r>
              <a:rPr lang="en-US" sz="4400" b="1" i="1" dirty="0">
                <a:ln w="0"/>
                <a:solidFill>
                  <a:srgbClr val="FF0000"/>
                </a:solidFill>
                <a:effectLst>
                  <a:outerShdw blurRad="38100" dist="19050" dir="2700000" algn="tl" rotWithShape="0">
                    <a:schemeClr val="dk1">
                      <a:alpha val="40000"/>
                    </a:schemeClr>
                  </a:outerShdw>
                </a:effectLst>
                <a:latin typeface="Bahnschrift Light Condensed" panose="020B0502040204020203" pitchFamily="34" charset="0"/>
              </a:rPr>
              <a:t>Thank you</a:t>
            </a:r>
            <a:endParaRPr lang="he-IL" sz="4400" b="1" i="1" dirty="0">
              <a:solidFill>
                <a:srgbClr val="FF0000"/>
              </a:solidFill>
            </a:endParaRPr>
          </a:p>
        </p:txBody>
      </p:sp>
    </p:spTree>
    <p:extLst>
      <p:ext uri="{BB962C8B-B14F-4D97-AF65-F5344CB8AC3E}">
        <p14:creationId xmlns:p14="http://schemas.microsoft.com/office/powerpoint/2010/main" val="1476583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0-#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0-#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0-#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circle(in)">
                                      <p:cBhvr>
                                        <p:cTn id="31"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2" grpId="0"/>
      <p:bldP spid="13"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0C506E4-3D86-4F94-ADA6-699C52208C69}"/>
              </a:ext>
            </a:extLst>
          </p:cNvPr>
          <p:cNvSpPr/>
          <p:nvPr/>
        </p:nvSpPr>
        <p:spPr>
          <a:xfrm>
            <a:off x="1523779" y="2705725"/>
            <a:ext cx="9144441" cy="2616101"/>
          </a:xfrm>
          <a:prstGeom prst="rect">
            <a:avLst/>
          </a:prstGeom>
          <a:noFill/>
        </p:spPr>
        <p:txBody>
          <a:bodyPr wrap="square" lIns="91440" tIns="45720" rIns="91440" bIns="45720">
            <a:spAutoFit/>
          </a:bodyPr>
          <a:lstStyle/>
          <a:p>
            <a:pPr algn="ctr"/>
            <a:r>
              <a:rPr lang="en-US" sz="8200" dirty="0">
                <a:ln w="0"/>
                <a:effectLst>
                  <a:outerShdw blurRad="38100" dist="19050" dir="2700000" algn="tl" rotWithShape="0">
                    <a:schemeClr val="dk1">
                      <a:alpha val="40000"/>
                    </a:schemeClr>
                  </a:outerShdw>
                </a:effectLst>
                <a:latin typeface="Bahnschrift Light Condensed" panose="020B0502040204020203" pitchFamily="34" charset="0"/>
              </a:rPr>
              <a:t>Naive Implementation</a:t>
            </a:r>
            <a:endParaRPr lang="en-US" sz="8200" b="0" cap="none" spc="0" dirty="0">
              <a:ln w="0"/>
              <a:solidFill>
                <a:schemeClr val="tx1"/>
              </a:solidFill>
              <a:effectLst>
                <a:outerShdw blurRad="38100" dist="19050" dir="2700000" algn="tl" rotWithShape="0">
                  <a:schemeClr val="dk1">
                    <a:alpha val="40000"/>
                  </a:schemeClr>
                </a:outerShdw>
              </a:effectLst>
              <a:latin typeface="Bahnschrift Light Condensed" panose="020B0502040204020203" pitchFamily="34" charset="0"/>
            </a:endParaRPr>
          </a:p>
        </p:txBody>
      </p:sp>
      <p:sp>
        <p:nvSpPr>
          <p:cNvPr id="4" name="Rectangle 3">
            <a:extLst>
              <a:ext uri="{FF2B5EF4-FFF2-40B4-BE49-F238E27FC236}">
                <a16:creationId xmlns:a16="http://schemas.microsoft.com/office/drawing/2014/main" id="{A22D81C5-B0C5-4DBA-8EA0-FC0C65187C15}"/>
              </a:ext>
            </a:extLst>
          </p:cNvPr>
          <p:cNvSpPr/>
          <p:nvPr/>
        </p:nvSpPr>
        <p:spPr>
          <a:xfrm>
            <a:off x="1012612" y="2304397"/>
            <a:ext cx="10381124" cy="1077218"/>
          </a:xfrm>
          <a:prstGeom prst="rect">
            <a:avLst/>
          </a:prstGeom>
        </p:spPr>
        <p:txBody>
          <a:bodyPr wrap="square">
            <a:spAutoFit/>
          </a:bodyPr>
          <a:lstStyle/>
          <a:p>
            <a:pPr algn="ctr"/>
            <a:r>
              <a:rPr lang="en-US" sz="3200" dirty="0">
                <a:ln w="0"/>
                <a:effectLst>
                  <a:outerShdw blurRad="38100" dist="19050" dir="2700000" algn="tl" rotWithShape="0">
                    <a:schemeClr val="dk1">
                      <a:alpha val="40000"/>
                    </a:schemeClr>
                  </a:outerShdw>
                </a:effectLst>
                <a:latin typeface="Bahnschrift Light Condensed" panose="020B0502040204020203"/>
              </a:rPr>
              <a:t>The abstract idea of following the peaks of some arbitrary input signal</a:t>
            </a:r>
            <a:br>
              <a:rPr lang="en-US" sz="3200" dirty="0">
                <a:ln w="0"/>
                <a:effectLst>
                  <a:outerShdw blurRad="38100" dist="19050" dir="2700000" algn="tl" rotWithShape="0">
                    <a:schemeClr val="dk1">
                      <a:alpha val="40000"/>
                    </a:schemeClr>
                  </a:outerShdw>
                </a:effectLst>
                <a:latin typeface="Bahnschrift Light Condensed" panose="020B0502040204020203"/>
              </a:rPr>
            </a:br>
            <a:r>
              <a:rPr lang="en-US" sz="3200" dirty="0">
                <a:ln w="0"/>
                <a:effectLst>
                  <a:outerShdw blurRad="38100" dist="19050" dir="2700000" algn="tl" rotWithShape="0">
                    <a:schemeClr val="dk1">
                      <a:alpha val="40000"/>
                    </a:schemeClr>
                  </a:outerShdw>
                </a:effectLst>
                <a:latin typeface="Bahnschrift Light Condensed" panose="020B0502040204020203"/>
              </a:rPr>
              <a:t> might be naively realized in a circuit.</a:t>
            </a:r>
          </a:p>
        </p:txBody>
      </p:sp>
      <p:sp>
        <p:nvSpPr>
          <p:cNvPr id="11" name="מלבן 3">
            <a:extLst>
              <a:ext uri="{FF2B5EF4-FFF2-40B4-BE49-F238E27FC236}">
                <a16:creationId xmlns:a16="http://schemas.microsoft.com/office/drawing/2014/main" id="{D8D18917-E928-40AC-8489-733B06AAC582}"/>
              </a:ext>
            </a:extLst>
          </p:cNvPr>
          <p:cNvSpPr/>
          <p:nvPr/>
        </p:nvSpPr>
        <p:spPr>
          <a:xfrm>
            <a:off x="5351056" y="3779426"/>
            <a:ext cx="6690887" cy="2970685"/>
          </a:xfrm>
          <a:prstGeom prst="rect">
            <a:avLst/>
          </a:prstGeom>
        </p:spPr>
        <p:txBody>
          <a:bodyPr wrap="square">
            <a:spAutoFit/>
          </a:bodyPr>
          <a:lstStyle/>
          <a:p>
            <a:pPr marL="457200" indent="-457200">
              <a:lnSpc>
                <a:spcPct val="150000"/>
              </a:lnSpc>
              <a:buFont typeface="Wingdings" panose="05000000000000000000" pitchFamily="2" charset="2"/>
              <a:buChar char="Ø"/>
            </a:pPr>
            <a:r>
              <a:rPr lang="en-US" sz="3200" dirty="0">
                <a:ln w="0"/>
                <a:effectLst>
                  <a:outerShdw blurRad="38100" dist="19050" dir="2700000" algn="tl" rotWithShape="0">
                    <a:schemeClr val="dk1">
                      <a:alpha val="40000"/>
                    </a:schemeClr>
                  </a:outerShdw>
                </a:effectLst>
                <a:latin typeface="Bahnschrift Light Condensed" panose="020B0502040204020203"/>
              </a:rPr>
              <a:t>Impedance</a:t>
            </a:r>
          </a:p>
          <a:p>
            <a:pPr marL="457200" indent="-457200">
              <a:buFont typeface="Wingdings" panose="05000000000000000000" pitchFamily="2" charset="2"/>
              <a:buChar char="Ø"/>
            </a:pPr>
            <a:r>
              <a:rPr lang="en-US" sz="3200" dirty="0">
                <a:ln w="0"/>
                <a:effectLst>
                  <a:outerShdw blurRad="38100" dist="19050" dir="2700000" algn="tl" rotWithShape="0">
                    <a:schemeClr val="dk1">
                      <a:alpha val="40000"/>
                    </a:schemeClr>
                  </a:outerShdw>
                </a:effectLst>
                <a:latin typeface="Bahnschrift Light Condensed" panose="020B0502040204020203"/>
              </a:rPr>
              <a:t>“Something” to hold the peak values</a:t>
            </a:r>
            <a:br>
              <a:rPr lang="ru-RU" sz="3200" dirty="0">
                <a:ln w="0"/>
                <a:effectLst>
                  <a:outerShdw blurRad="38100" dist="19050" dir="2700000" algn="tl" rotWithShape="0">
                    <a:schemeClr val="dk1">
                      <a:alpha val="40000"/>
                    </a:schemeClr>
                  </a:outerShdw>
                </a:effectLst>
                <a:latin typeface="Bahnschrift Light Condensed" panose="020B0502040204020203"/>
              </a:rPr>
            </a:br>
            <a:r>
              <a:rPr lang="en-US" sz="3200" dirty="0">
                <a:ln w="0"/>
                <a:effectLst>
                  <a:outerShdw blurRad="38100" dist="19050" dir="2700000" algn="tl" rotWithShape="0">
                    <a:schemeClr val="dk1">
                      <a:alpha val="40000"/>
                    </a:schemeClr>
                  </a:outerShdw>
                </a:effectLst>
                <a:latin typeface="Bahnschrift Light Condensed" panose="020B0502040204020203"/>
              </a:rPr>
              <a:t> while no new peak was detected</a:t>
            </a:r>
          </a:p>
          <a:p>
            <a:pPr marL="457200" indent="-457200">
              <a:lnSpc>
                <a:spcPct val="150000"/>
              </a:lnSpc>
              <a:buFont typeface="Wingdings" panose="05000000000000000000" pitchFamily="2" charset="2"/>
              <a:buChar char="Ø"/>
            </a:pPr>
            <a:r>
              <a:rPr lang="en-US" sz="3200" dirty="0">
                <a:ln w="0"/>
                <a:effectLst>
                  <a:outerShdw blurRad="38100" dist="19050" dir="2700000" algn="tl" rotWithShape="0">
                    <a:schemeClr val="dk1">
                      <a:alpha val="40000"/>
                    </a:schemeClr>
                  </a:outerShdw>
                </a:effectLst>
                <a:latin typeface="Bahnschrift Light Condensed" panose="020B0502040204020203"/>
              </a:rPr>
              <a:t>“Something” to follow the peaks</a:t>
            </a:r>
          </a:p>
        </p:txBody>
      </p:sp>
      <p:sp>
        <p:nvSpPr>
          <p:cNvPr id="13" name="Rectangle 12">
            <a:extLst>
              <a:ext uri="{FF2B5EF4-FFF2-40B4-BE49-F238E27FC236}">
                <a16:creationId xmlns:a16="http://schemas.microsoft.com/office/drawing/2014/main" id="{5C7DB39D-1E8A-4ADB-9B73-39FE0D527264}"/>
              </a:ext>
            </a:extLst>
          </p:cNvPr>
          <p:cNvSpPr/>
          <p:nvPr/>
        </p:nvSpPr>
        <p:spPr>
          <a:xfrm>
            <a:off x="738139" y="4167128"/>
            <a:ext cx="3741554" cy="646331"/>
          </a:xfrm>
          <a:prstGeom prst="rect">
            <a:avLst/>
          </a:prstGeom>
        </p:spPr>
        <p:txBody>
          <a:bodyPr wrap="square">
            <a:spAutoFit/>
          </a:bodyPr>
          <a:lstStyle/>
          <a:p>
            <a:r>
              <a:rPr lang="en-US" sz="3600" dirty="0">
                <a:ln w="0"/>
                <a:effectLst>
                  <a:outerShdw blurRad="38100" dist="19050" dir="2700000" algn="tl" rotWithShape="0">
                    <a:schemeClr val="dk1">
                      <a:alpha val="40000"/>
                    </a:schemeClr>
                  </a:outerShdw>
                </a:effectLst>
                <a:latin typeface="Bahnschrift Light Condensed" panose="020B0502040204020203"/>
              </a:rPr>
              <a:t>We’re going to need:</a:t>
            </a:r>
          </a:p>
        </p:txBody>
      </p:sp>
      <p:sp>
        <p:nvSpPr>
          <p:cNvPr id="2" name="מציין מיקום של כותרת תחתונה 1">
            <a:extLst>
              <a:ext uri="{FF2B5EF4-FFF2-40B4-BE49-F238E27FC236}">
                <a16:creationId xmlns:a16="http://schemas.microsoft.com/office/drawing/2014/main" id="{996AC553-E565-49E7-8463-5707756D79D1}"/>
              </a:ext>
            </a:extLst>
          </p:cNvPr>
          <p:cNvSpPr>
            <a:spLocks noGrp="1"/>
          </p:cNvSpPr>
          <p:nvPr>
            <p:ph type="ftr" sz="quarter" idx="11"/>
          </p:nvPr>
        </p:nvSpPr>
        <p:spPr>
          <a:xfrm>
            <a:off x="2422293" y="6384486"/>
            <a:ext cx="4114800" cy="365125"/>
          </a:xfrm>
        </p:spPr>
        <p:txBody>
          <a:bodyPr/>
          <a:lstStyle/>
          <a:p>
            <a:r>
              <a:rPr lang="en-US" sz="1800" dirty="0"/>
              <a:t>7</a:t>
            </a:r>
            <a:endParaRPr lang="he-IL" sz="1800" dirty="0"/>
          </a:p>
        </p:txBody>
      </p:sp>
    </p:spTree>
    <p:extLst>
      <p:ext uri="{BB962C8B-B14F-4D97-AF65-F5344CB8AC3E}">
        <p14:creationId xmlns:p14="http://schemas.microsoft.com/office/powerpoint/2010/main" val="3932610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16"/>
                                        </p:tgtEl>
                                      </p:cBhvr>
                                      <p:by x="70000" y="70000"/>
                                    </p:animScale>
                                  </p:childTnLst>
                                </p:cTn>
                              </p:par>
                              <p:par>
                                <p:cTn id="7" presetID="42" presetClass="path" presetSubtype="0" accel="50000" decel="50000" fill="hold" grpId="1" nodeType="withEffect">
                                  <p:stCondLst>
                                    <p:cond delay="0"/>
                                  </p:stCondLst>
                                  <p:childTnLst>
                                    <p:animMotion origin="layout" path="M 3.54167E-6 3.7037E-6 L 0.01471 -0.35255 " pathEditMode="relative" rAng="0" ptsTypes="AA">
                                      <p:cBhvr>
                                        <p:cTn id="8" dur="2000" fill="hold"/>
                                        <p:tgtEl>
                                          <p:spTgt spid="16"/>
                                        </p:tgtEl>
                                        <p:attrNameLst>
                                          <p:attrName>ppt_x</p:attrName>
                                          <p:attrName>ppt_y</p:attrName>
                                        </p:attrNameLst>
                                      </p:cBhvr>
                                      <p:rCtr x="221" y="-18704"/>
                                    </p:animMotion>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1">
                                            <p:txEl>
                                              <p:pRg st="0" end="0"/>
                                            </p:txEl>
                                          </p:spTgt>
                                        </p:tgtEl>
                                        <p:attrNameLst>
                                          <p:attrName>style.visibility</p:attrName>
                                        </p:attrNameLst>
                                      </p:cBhvr>
                                      <p:to>
                                        <p:strVal val="visible"/>
                                      </p:to>
                                    </p:set>
                                    <p:animEffect transition="in" filter="fade">
                                      <p:cBhvr>
                                        <p:cTn id="24" dur="1000"/>
                                        <p:tgtEl>
                                          <p:spTgt spid="11">
                                            <p:txEl>
                                              <p:pRg st="0" end="0"/>
                                            </p:txEl>
                                          </p:spTgt>
                                        </p:tgtEl>
                                      </p:cBhvr>
                                    </p:animEffect>
                                    <p:anim calcmode="lin" valueType="num">
                                      <p:cBhvr>
                                        <p:cTn id="25"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1">
                                            <p:txEl>
                                              <p:pRg st="1" end="1"/>
                                            </p:txEl>
                                          </p:spTgt>
                                        </p:tgtEl>
                                        <p:attrNameLst>
                                          <p:attrName>style.visibility</p:attrName>
                                        </p:attrNameLst>
                                      </p:cBhvr>
                                      <p:to>
                                        <p:strVal val="visible"/>
                                      </p:to>
                                    </p:set>
                                    <p:animEffect transition="in" filter="fade">
                                      <p:cBhvr>
                                        <p:cTn id="31" dur="1000"/>
                                        <p:tgtEl>
                                          <p:spTgt spid="11">
                                            <p:txEl>
                                              <p:pRg st="1" end="1"/>
                                            </p:txEl>
                                          </p:spTgt>
                                        </p:tgtEl>
                                      </p:cBhvr>
                                    </p:animEffect>
                                    <p:anim calcmode="lin" valueType="num">
                                      <p:cBhvr>
                                        <p:cTn id="32"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33"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1">
                                            <p:txEl>
                                              <p:pRg st="2" end="2"/>
                                            </p:txEl>
                                          </p:spTgt>
                                        </p:tgtEl>
                                        <p:attrNameLst>
                                          <p:attrName>style.visibility</p:attrName>
                                        </p:attrNameLst>
                                      </p:cBhvr>
                                      <p:to>
                                        <p:strVal val="visible"/>
                                      </p:to>
                                    </p:set>
                                    <p:animEffect transition="in" filter="fade">
                                      <p:cBhvr>
                                        <p:cTn id="38" dur="1000"/>
                                        <p:tgtEl>
                                          <p:spTgt spid="11">
                                            <p:txEl>
                                              <p:pRg st="2" end="2"/>
                                            </p:txEl>
                                          </p:spTgt>
                                        </p:tgtEl>
                                      </p:cBhvr>
                                    </p:animEffect>
                                    <p:anim calcmode="lin" valueType="num">
                                      <p:cBhvr>
                                        <p:cTn id="39"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40"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4" grpId="0"/>
      <p:bldP spid="11" grpId="0" uiExpand="1" build="p"/>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תמונה 2">
            <a:extLst>
              <a:ext uri="{FF2B5EF4-FFF2-40B4-BE49-F238E27FC236}">
                <a16:creationId xmlns:a16="http://schemas.microsoft.com/office/drawing/2014/main" id="{51B9C036-EDC0-41C4-83CA-0CC4DA29309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77000"/>
                    </a14:imgEffect>
                    <a14:imgEffect>
                      <a14:brightnessContrast contrast="5000"/>
                    </a14:imgEffect>
                  </a14:imgLayer>
                </a14:imgProps>
              </a:ext>
            </a:extLst>
          </a:blip>
          <a:stretch>
            <a:fillRect/>
          </a:stretch>
        </p:blipFill>
        <p:spPr>
          <a:xfrm>
            <a:off x="4714692" y="2793999"/>
            <a:ext cx="3360071" cy="2092877"/>
          </a:xfrm>
          <a:prstGeom prst="rect">
            <a:avLst/>
          </a:prstGeom>
        </p:spPr>
      </p:pic>
      <p:pic>
        <p:nvPicPr>
          <p:cNvPr id="9" name="תמונה 7">
            <a:extLst>
              <a:ext uri="{FF2B5EF4-FFF2-40B4-BE49-F238E27FC236}">
                <a16:creationId xmlns:a16="http://schemas.microsoft.com/office/drawing/2014/main" id="{806D6C0F-6522-407E-850D-5AFE90512E56}"/>
              </a:ext>
            </a:extLst>
          </p:cNvPr>
          <p:cNvPicPr>
            <a:picLocks noChangeAspect="1"/>
          </p:cNvPicPr>
          <p:nvPr/>
        </p:nvPicPr>
        <p:blipFill>
          <a:blip r:embed="rId4"/>
          <a:stretch>
            <a:fillRect/>
          </a:stretch>
        </p:blipFill>
        <p:spPr>
          <a:xfrm>
            <a:off x="164160" y="4788307"/>
            <a:ext cx="1826434" cy="2069693"/>
          </a:xfrm>
          <a:prstGeom prst="rect">
            <a:avLst/>
          </a:prstGeom>
        </p:spPr>
      </p:pic>
      <p:sp>
        <p:nvSpPr>
          <p:cNvPr id="12" name="מלבן 10">
            <a:extLst>
              <a:ext uri="{FF2B5EF4-FFF2-40B4-BE49-F238E27FC236}">
                <a16:creationId xmlns:a16="http://schemas.microsoft.com/office/drawing/2014/main" id="{7C1B6D15-E1FD-46B1-A120-F4DB56EF0E29}"/>
              </a:ext>
            </a:extLst>
          </p:cNvPr>
          <p:cNvSpPr/>
          <p:nvPr/>
        </p:nvSpPr>
        <p:spPr>
          <a:xfrm>
            <a:off x="1342820" y="4173647"/>
            <a:ext cx="1295547" cy="523220"/>
          </a:xfrm>
          <a:prstGeom prst="rect">
            <a:avLst/>
          </a:prstGeom>
        </p:spPr>
        <p:txBody>
          <a:bodyPr wrap="none">
            <a:spAutoFit/>
          </a:bodyPr>
          <a:lstStyle/>
          <a:p>
            <a:r>
              <a:rPr lang="en-US" sz="2800" dirty="0">
                <a:ln w="0"/>
                <a:effectLst>
                  <a:outerShdw blurRad="38100" dist="19050" dir="2700000" algn="tl" rotWithShape="0">
                    <a:schemeClr val="dk1">
                      <a:alpha val="40000"/>
                    </a:schemeClr>
                  </a:outerShdw>
                </a:effectLst>
                <a:latin typeface="Bahnschrift Light Condensed" panose="020B0502040204020203"/>
              </a:rPr>
              <a:t>problem?</a:t>
            </a:r>
            <a:endParaRPr lang="he-IL" sz="2800" dirty="0"/>
          </a:p>
        </p:txBody>
      </p:sp>
      <p:sp>
        <p:nvSpPr>
          <p:cNvPr id="16" name="Rectangle 15">
            <a:extLst>
              <a:ext uri="{FF2B5EF4-FFF2-40B4-BE49-F238E27FC236}">
                <a16:creationId xmlns:a16="http://schemas.microsoft.com/office/drawing/2014/main" id="{90C506E4-3D86-4F94-ADA6-699C52208C69}"/>
              </a:ext>
            </a:extLst>
          </p:cNvPr>
          <p:cNvSpPr/>
          <p:nvPr/>
        </p:nvSpPr>
        <p:spPr>
          <a:xfrm>
            <a:off x="3498974" y="-2467"/>
            <a:ext cx="519405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Bahnschrift Light Condensed" panose="020B0502040204020203" pitchFamily="34" charset="0"/>
              </a:rPr>
              <a:t>Naive Implementation</a:t>
            </a:r>
            <a:endParaRPr lang="en-US" sz="5400" b="0" cap="none" spc="0" dirty="0">
              <a:ln w="0"/>
              <a:solidFill>
                <a:schemeClr val="tx1"/>
              </a:solidFill>
              <a:effectLst>
                <a:outerShdw blurRad="38100" dist="19050" dir="2700000" algn="tl" rotWithShape="0">
                  <a:schemeClr val="dk1">
                    <a:alpha val="40000"/>
                  </a:schemeClr>
                </a:outerShdw>
              </a:effectLst>
              <a:latin typeface="Bahnschrift Light Condensed" panose="020B0502040204020203" pitchFamily="34" charset="0"/>
            </a:endParaRPr>
          </a:p>
        </p:txBody>
      </p:sp>
      <p:pic>
        <p:nvPicPr>
          <p:cNvPr id="17" name="Picture 16">
            <a:extLst>
              <a:ext uri="{FF2B5EF4-FFF2-40B4-BE49-F238E27FC236}">
                <a16:creationId xmlns:a16="http://schemas.microsoft.com/office/drawing/2014/main" id="{3C9D53CC-1D04-4CE8-BCFD-AAA3528DF14E}"/>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0" b="99143" l="333" r="99667">
                        <a14:foregroundMark x1="16000" y1="15418" x2="4333" y2="62313"/>
                        <a14:foregroundMark x1="4333" y1="62313" x2="7500" y2="74304"/>
                        <a14:foregroundMark x1="7500" y1="74304" x2="8667" y2="74946"/>
                        <a14:foregroundMark x1="86667" y1="18201" x2="99500" y2="60600"/>
                        <a14:foregroundMark x1="99500" y1="60600" x2="97667" y2="72805"/>
                        <a14:foregroundMark x1="97667" y1="72805" x2="88000" y2="91863"/>
                        <a14:foregroundMark x1="88000" y1="91863" x2="82333" y2="97430"/>
                        <a14:foregroundMark x1="82333" y1="97430" x2="83333" y2="94004"/>
                        <a14:foregroundMark x1="65469" y1="5108" x2="73000" y2="3854"/>
                        <a14:foregroundMark x1="73000" y1="3854" x2="93000" y2="7495"/>
                        <a14:foregroundMark x1="93000" y1="7495" x2="93333" y2="15632"/>
                        <a14:foregroundMark x1="93333" y1="15632" x2="98667" y2="23340"/>
                        <a14:foregroundMark x1="98667" y1="23340" x2="99167" y2="63383"/>
                        <a14:foregroundMark x1="99167" y1="63383" x2="99833" y2="64882"/>
                        <a14:foregroundMark x1="72000" y1="428" x2="78667" y2="428"/>
                        <a14:foregroundMark x1="84000" y1="8351" x2="95833" y2="52248"/>
                        <a14:foregroundMark x1="95833" y1="52248" x2="89000" y2="57173"/>
                        <a14:foregroundMark x1="89000" y1="57173" x2="88167" y2="59101"/>
                        <a14:foregroundMark x1="88167" y1="58030" x2="78167" y2="27409"/>
                        <a14:foregroundMark x1="74000" y1="17987" x2="86000" y2="25696"/>
                        <a14:foregroundMark x1="96833" y1="1927" x2="94833" y2="56531"/>
                        <a14:foregroundMark x1="94833" y1="56531" x2="92333" y2="64026"/>
                        <a14:foregroundMark x1="92333" y1="64026" x2="92833" y2="66595"/>
                        <a14:foregroundMark x1="16667" y1="7709" x2="14000" y2="27195"/>
                        <a14:foregroundMark x1="14000" y1="27195" x2="4500" y2="55675"/>
                        <a14:foregroundMark x1="4500" y1="55675" x2="10333" y2="82013"/>
                        <a14:foregroundMark x1="10333" y1="82013" x2="13833" y2="69807"/>
                        <a14:foregroundMark x1="13833" y1="69807" x2="10833" y2="49036"/>
                        <a14:foregroundMark x1="10833" y1="49036" x2="17833" y2="27409"/>
                        <a14:foregroundMark x1="17833" y1="27409" x2="14333" y2="10064"/>
                        <a14:foregroundMark x1="12667" y1="10921" x2="4667" y2="38972"/>
                        <a14:foregroundMark x1="4667" y1="38972" x2="5333" y2="51606"/>
                        <a14:foregroundMark x1="3667" y1="3640" x2="14833" y2="5139"/>
                        <a14:foregroundMark x1="14833" y1="5139" x2="24667" y2="13276"/>
                        <a14:foregroundMark x1="24667" y1="13276" x2="24500" y2="26338"/>
                        <a14:foregroundMark x1="24500" y1="26338" x2="8667" y2="29336"/>
                        <a14:foregroundMark x1="8667" y1="29336" x2="1333" y2="25268"/>
                        <a14:foregroundMark x1="1333" y1="25268" x2="4000" y2="14347"/>
                        <a14:foregroundMark x1="4000" y1="14347" x2="10167" y2="19058"/>
                        <a14:foregroundMark x1="10167" y1="19058" x2="12000" y2="29122"/>
                        <a14:foregroundMark x1="12000" y1="29122" x2="17000" y2="4925"/>
                        <a14:foregroundMark x1="17000" y1="4925" x2="22000" y2="9208"/>
                        <a14:foregroundMark x1="20833" y1="10278" x2="8667" y2="77088"/>
                        <a14:foregroundMark x1="17333" y1="83940" x2="13000" y2="58244"/>
                        <a14:foregroundMark x1="26167" y1="19058" x2="22833" y2="38116"/>
                        <a14:foregroundMark x1="22833" y1="38116" x2="14000" y2="52034"/>
                        <a14:foregroundMark x1="36000" y1="6638" x2="15167" y2="62099"/>
                        <a14:foregroundMark x1="15167" y1="62099" x2="18500" y2="94433"/>
                        <a14:foregroundMark x1="18500" y1="94433" x2="21500" y2="98501"/>
                        <a14:foregroundMark x1="31667" y1="7495" x2="25667" y2="214"/>
                        <a14:foregroundMark x1="4667" y1="4711" x2="1667" y2="29336"/>
                        <a14:foregroundMark x1="1667" y1="29336" x2="2667" y2="54604"/>
                        <a14:foregroundMark x1="2667" y1="54604" x2="333" y2="84368"/>
                        <a14:foregroundMark x1="333" y1="84368" x2="6833" y2="99143"/>
                        <a14:foregroundMark x1="4167" y1="48608" x2="9000" y2="27837"/>
                        <a14:foregroundMark x1="9000" y1="27837" x2="8000" y2="19486"/>
                        <a14:foregroundMark x1="8000" y1="19486" x2="2833" y2="10921"/>
                        <a14:foregroundMark x1="7833" y1="30193" x2="2833" y2="37901"/>
                        <a14:foregroundMark x1="3667" y1="12634" x2="2333" y2="6638"/>
                        <a14:foregroundMark x1="2000" y1="21199" x2="1833" y2="11777"/>
                        <a14:foregroundMark x1="20167" y1="83084" x2="22833" y2="95289"/>
                        <a14:foregroundMark x1="83438" y1="80942" x2="83167" y2="75375"/>
                        <a14:foregroundMark x1="84000" y1="92505" x2="83438" y2="80942"/>
                        <a14:foregroundMark x1="83227" y1="75113" x2="86333" y2="61670"/>
                        <a14:foregroundMark x1="81833" y1="52463" x2="80000" y2="41113"/>
                        <a14:foregroundMark x1="80000" y1="41113" x2="69333" y2="16274"/>
                        <a14:foregroundMark x1="96500" y1="5139" x2="98833" y2="97002"/>
                        <a14:foregroundMark x1="98833" y1="97002" x2="96667" y2="96574"/>
                        <a14:foregroundMark x1="98000" y1="70236" x2="98167" y2="5139"/>
                        <a14:foregroundMark x1="80552" y1="80942" x2="79167" y2="95289"/>
                        <a14:foregroundMark x1="80738" y1="79015" x2="80552" y2="80942"/>
                        <a14:foregroundMark x1="81833" y1="67666" x2="81153" y2="74716"/>
                        <a14:backgroundMark x1="27667" y1="88223" x2="52000" y2="93362"/>
                        <a14:backgroundMark x1="56333" y1="94004" x2="72333" y2="83726"/>
                        <a14:backgroundMark x1="68667" y1="75375" x2="69333" y2="88865"/>
                        <a14:backgroundMark x1="69333" y1="88865" x2="71500" y2="89507"/>
                        <a14:backgroundMark x1="34333" y1="77088" x2="30000" y2="85011"/>
                        <a14:backgroundMark x1="30000" y1="85011" x2="29500" y2="88223"/>
                        <a14:backgroundMark x1="29333" y1="81156" x2="31667" y2="79229"/>
                        <a14:backgroundMark x1="33333" y1="79443" x2="39333" y2="83298"/>
                        <a14:backgroundMark x1="39333" y1="83298" x2="40000" y2="83512"/>
                        <a14:backgroundMark x1="50500" y1="85011" x2="44333" y2="81585"/>
                        <a14:backgroundMark x1="44333" y1="81585" x2="47000" y2="83940"/>
                        <a14:backgroundMark x1="68333" y1="76660" x2="72333" y2="89293"/>
                        <a14:backgroundMark x1="79000" y1="74304" x2="78500" y2="78587"/>
                        <a14:backgroundMark x1="70667" y1="76660" x2="60000" y2="94218"/>
                        <a14:backgroundMark x1="60000" y1="94218" x2="63333" y2="88223"/>
                        <a14:backgroundMark x1="60500" y1="86510" x2="60667" y2="91221"/>
                        <a14:backgroundMark x1="61167" y1="5353" x2="62333" y2="12634"/>
                        <a14:backgroundMark x1="80167" y1="80942" x2="80167" y2="80942"/>
                        <a14:backgroundMark x1="59667" y1="90578" x2="62333" y2="91435"/>
                        <a14:backgroundMark x1="59333" y1="90578" x2="51833" y2="90578"/>
                        <a14:backgroundMark x1="51833" y1="90578" x2="54833" y2="97645"/>
                        <a14:backgroundMark x1="54833" y1="97645" x2="57000" y2="89722"/>
                        <a14:backgroundMark x1="57000" y1="89722" x2="56333" y2="90150"/>
                      </a14:backgroundRemoval>
                    </a14:imgEffect>
                  </a14:imgLayer>
                </a14:imgProps>
              </a:ext>
              <a:ext uri="{28A0092B-C50C-407E-A947-70E740481C1C}">
                <a14:useLocalDpi xmlns:a14="http://schemas.microsoft.com/office/drawing/2010/main" val="0"/>
              </a:ext>
            </a:extLst>
          </a:blip>
          <a:srcRect l="60810"/>
          <a:stretch/>
        </p:blipFill>
        <p:spPr>
          <a:xfrm>
            <a:off x="5645887" y="1120710"/>
            <a:ext cx="2903801" cy="5767100"/>
          </a:xfrm>
          <a:prstGeom prst="rect">
            <a:avLst/>
          </a:prstGeom>
        </p:spPr>
      </p:pic>
      <p:pic>
        <p:nvPicPr>
          <p:cNvPr id="18" name="Picture 17">
            <a:extLst>
              <a:ext uri="{FF2B5EF4-FFF2-40B4-BE49-F238E27FC236}">
                <a16:creationId xmlns:a16="http://schemas.microsoft.com/office/drawing/2014/main" id="{448F8DDD-ECD1-498B-AA5F-0E204FC0DAD2}"/>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0" b="99143" l="333" r="99667">
                        <a14:foregroundMark x1="16000" y1="15418" x2="4333" y2="62313"/>
                        <a14:foregroundMark x1="4333" y1="62313" x2="7500" y2="74304"/>
                        <a14:foregroundMark x1="7500" y1="74304" x2="8667" y2="74946"/>
                        <a14:foregroundMark x1="86667" y1="18201" x2="99500" y2="60600"/>
                        <a14:foregroundMark x1="99500" y1="60600" x2="97667" y2="72805"/>
                        <a14:foregroundMark x1="97667" y1="72805" x2="88000" y2="91863"/>
                        <a14:foregroundMark x1="88000" y1="91863" x2="82333" y2="97430"/>
                        <a14:foregroundMark x1="82333" y1="97430" x2="83333" y2="94004"/>
                        <a14:foregroundMark x1="65469" y1="5108" x2="73000" y2="3854"/>
                        <a14:foregroundMark x1="73000" y1="3854" x2="93000" y2="7495"/>
                        <a14:foregroundMark x1="93000" y1="7495" x2="93333" y2="15632"/>
                        <a14:foregroundMark x1="93333" y1="15632" x2="98667" y2="23340"/>
                        <a14:foregroundMark x1="98667" y1="23340" x2="99167" y2="63383"/>
                        <a14:foregroundMark x1="99167" y1="63383" x2="99833" y2="64882"/>
                        <a14:foregroundMark x1="72000" y1="428" x2="78667" y2="428"/>
                        <a14:foregroundMark x1="84000" y1="8351" x2="95833" y2="52248"/>
                        <a14:foregroundMark x1="95833" y1="52248" x2="89000" y2="57173"/>
                        <a14:foregroundMark x1="89000" y1="57173" x2="88167" y2="59101"/>
                        <a14:foregroundMark x1="88167" y1="58030" x2="78167" y2="27409"/>
                        <a14:foregroundMark x1="74000" y1="17987" x2="86000" y2="25696"/>
                        <a14:foregroundMark x1="96833" y1="1927" x2="94833" y2="56531"/>
                        <a14:foregroundMark x1="94833" y1="56531" x2="92333" y2="64026"/>
                        <a14:foregroundMark x1="92333" y1="64026" x2="92833" y2="66595"/>
                        <a14:foregroundMark x1="16667" y1="7709" x2="14000" y2="27195"/>
                        <a14:foregroundMark x1="14000" y1="27195" x2="4500" y2="55675"/>
                        <a14:foregroundMark x1="4500" y1="55675" x2="10333" y2="82013"/>
                        <a14:foregroundMark x1="10333" y1="82013" x2="13833" y2="69807"/>
                        <a14:foregroundMark x1="13833" y1="69807" x2="10833" y2="49036"/>
                        <a14:foregroundMark x1="10833" y1="49036" x2="17833" y2="27409"/>
                        <a14:foregroundMark x1="17833" y1="27409" x2="14333" y2="10064"/>
                        <a14:foregroundMark x1="12667" y1="10921" x2="4667" y2="38972"/>
                        <a14:foregroundMark x1="4667" y1="38972" x2="5333" y2="51606"/>
                        <a14:foregroundMark x1="3667" y1="3640" x2="14833" y2="5139"/>
                        <a14:foregroundMark x1="14833" y1="5139" x2="24667" y2="13276"/>
                        <a14:foregroundMark x1="24667" y1="13276" x2="24500" y2="26338"/>
                        <a14:foregroundMark x1="24500" y1="26338" x2="8667" y2="29336"/>
                        <a14:foregroundMark x1="8667" y1="29336" x2="1333" y2="25268"/>
                        <a14:foregroundMark x1="1333" y1="25268" x2="4000" y2="14347"/>
                        <a14:foregroundMark x1="4000" y1="14347" x2="10167" y2="19058"/>
                        <a14:foregroundMark x1="10167" y1="19058" x2="12000" y2="29122"/>
                        <a14:foregroundMark x1="12000" y1="29122" x2="17000" y2="4925"/>
                        <a14:foregroundMark x1="17000" y1="4925" x2="22000" y2="9208"/>
                        <a14:foregroundMark x1="20833" y1="10278" x2="8667" y2="77088"/>
                        <a14:foregroundMark x1="17333" y1="83940" x2="13000" y2="58244"/>
                        <a14:foregroundMark x1="26167" y1="19058" x2="22833" y2="38116"/>
                        <a14:foregroundMark x1="22833" y1="38116" x2="14000" y2="52034"/>
                        <a14:foregroundMark x1="36000" y1="6638" x2="15167" y2="62099"/>
                        <a14:foregroundMark x1="15167" y1="62099" x2="18500" y2="94433"/>
                        <a14:foregroundMark x1="18500" y1="94433" x2="21500" y2="98501"/>
                        <a14:foregroundMark x1="31667" y1="7495" x2="25667" y2="214"/>
                        <a14:foregroundMark x1="4667" y1="4711" x2="1667" y2="29336"/>
                        <a14:foregroundMark x1="1667" y1="29336" x2="2667" y2="54604"/>
                        <a14:foregroundMark x1="2667" y1="54604" x2="333" y2="84368"/>
                        <a14:foregroundMark x1="333" y1="84368" x2="6833" y2="99143"/>
                        <a14:foregroundMark x1="4167" y1="48608" x2="9000" y2="27837"/>
                        <a14:foregroundMark x1="9000" y1="27837" x2="8000" y2="19486"/>
                        <a14:foregroundMark x1="8000" y1="19486" x2="2833" y2="10921"/>
                        <a14:foregroundMark x1="7833" y1="30193" x2="2833" y2="37901"/>
                        <a14:foregroundMark x1="3667" y1="12634" x2="2333" y2="6638"/>
                        <a14:foregroundMark x1="2000" y1="21199" x2="1833" y2="11777"/>
                        <a14:foregroundMark x1="20167" y1="83084" x2="22833" y2="95289"/>
                        <a14:foregroundMark x1="83438" y1="80942" x2="83167" y2="75375"/>
                        <a14:foregroundMark x1="84000" y1="92505" x2="83438" y2="80942"/>
                        <a14:foregroundMark x1="83227" y1="75113" x2="86333" y2="61670"/>
                        <a14:foregroundMark x1="81833" y1="52463" x2="80000" y2="41113"/>
                        <a14:foregroundMark x1="80000" y1="41113" x2="69333" y2="16274"/>
                        <a14:foregroundMark x1="96500" y1="5139" x2="98833" y2="97002"/>
                        <a14:foregroundMark x1="98833" y1="97002" x2="96667" y2="96574"/>
                        <a14:foregroundMark x1="98000" y1="70236" x2="98167" y2="5139"/>
                        <a14:foregroundMark x1="80552" y1="80942" x2="79167" y2="95289"/>
                        <a14:foregroundMark x1="80738" y1="79015" x2="80552" y2="80942"/>
                        <a14:foregroundMark x1="81833" y1="67666" x2="81153" y2="74716"/>
                        <a14:backgroundMark x1="27667" y1="88223" x2="52000" y2="93362"/>
                        <a14:backgroundMark x1="56333" y1="94004" x2="72333" y2="83726"/>
                        <a14:backgroundMark x1="68667" y1="75375" x2="69333" y2="88865"/>
                        <a14:backgroundMark x1="69333" y1="88865" x2="71500" y2="89507"/>
                        <a14:backgroundMark x1="34333" y1="77088" x2="30000" y2="85011"/>
                        <a14:backgroundMark x1="30000" y1="85011" x2="29500" y2="88223"/>
                        <a14:backgroundMark x1="29333" y1="81156" x2="31667" y2="79229"/>
                        <a14:backgroundMark x1="33333" y1="79443" x2="39333" y2="83298"/>
                        <a14:backgroundMark x1="39333" y1="83298" x2="40000" y2="83512"/>
                        <a14:backgroundMark x1="50500" y1="85011" x2="44333" y2="81585"/>
                        <a14:backgroundMark x1="44333" y1="81585" x2="47000" y2="83940"/>
                        <a14:backgroundMark x1="68333" y1="76660" x2="72333" y2="89293"/>
                        <a14:backgroundMark x1="79000" y1="74304" x2="78500" y2="78587"/>
                        <a14:backgroundMark x1="70667" y1="76660" x2="60000" y2="94218"/>
                        <a14:backgroundMark x1="60000" y1="94218" x2="63333" y2="88223"/>
                        <a14:backgroundMark x1="60500" y1="86510" x2="60667" y2="91221"/>
                        <a14:backgroundMark x1="61167" y1="5353" x2="62333" y2="12634"/>
                        <a14:backgroundMark x1="80167" y1="80942" x2="80167" y2="80942"/>
                        <a14:backgroundMark x1="59667" y1="90578" x2="62333" y2="91435"/>
                        <a14:backgroundMark x1="59333" y1="90578" x2="51833" y2="90578"/>
                        <a14:backgroundMark x1="51833" y1="90578" x2="54833" y2="97645"/>
                        <a14:backgroundMark x1="54833" y1="97645" x2="57000" y2="89722"/>
                        <a14:backgroundMark x1="57000" y1="89722" x2="56333" y2="90150"/>
                      </a14:backgroundRemoval>
                    </a14:imgEffect>
                  </a14:imgLayer>
                </a14:imgProps>
              </a:ext>
              <a:ext uri="{28A0092B-C50C-407E-A947-70E740481C1C}">
                <a14:useLocalDpi xmlns:a14="http://schemas.microsoft.com/office/drawing/2010/main" val="0"/>
              </a:ext>
            </a:extLst>
          </a:blip>
          <a:srcRect l="60810"/>
          <a:stretch/>
        </p:blipFill>
        <p:spPr>
          <a:xfrm flipH="1">
            <a:off x="4488249" y="1090900"/>
            <a:ext cx="2903801" cy="5767100"/>
          </a:xfrm>
          <a:prstGeom prst="rect">
            <a:avLst/>
          </a:prstGeom>
        </p:spPr>
      </p:pic>
      <p:sp>
        <p:nvSpPr>
          <p:cNvPr id="5" name="Rectangle 4">
            <a:extLst>
              <a:ext uri="{FF2B5EF4-FFF2-40B4-BE49-F238E27FC236}">
                <a16:creationId xmlns:a16="http://schemas.microsoft.com/office/drawing/2014/main" id="{E4A27D49-861F-43E4-B97B-0450CB84BB23}"/>
              </a:ext>
            </a:extLst>
          </p:cNvPr>
          <p:cNvSpPr/>
          <p:nvPr/>
        </p:nvSpPr>
        <p:spPr>
          <a:xfrm>
            <a:off x="0" y="950673"/>
            <a:ext cx="12192000" cy="187476"/>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Rectangle 19">
            <a:extLst>
              <a:ext uri="{FF2B5EF4-FFF2-40B4-BE49-F238E27FC236}">
                <a16:creationId xmlns:a16="http://schemas.microsoft.com/office/drawing/2014/main" id="{1D2FE036-E2F8-4B4A-B82D-943F986F0D97}"/>
              </a:ext>
            </a:extLst>
          </p:cNvPr>
          <p:cNvSpPr/>
          <p:nvPr/>
        </p:nvSpPr>
        <p:spPr>
          <a:xfrm>
            <a:off x="4527372" y="2365660"/>
            <a:ext cx="1019831" cy="461665"/>
          </a:xfrm>
          <a:prstGeom prst="rect">
            <a:avLst/>
          </a:prstGeom>
          <a:solidFill>
            <a:schemeClr val="bg1"/>
          </a:solidFill>
        </p:spPr>
        <p:txBody>
          <a:bodyPr wrap="none">
            <a:spAutoFit/>
          </a:bodyPr>
          <a:lstStyle/>
          <a:p>
            <a:r>
              <a:rPr lang="en-US" sz="2400" dirty="0">
                <a:ln w="0"/>
                <a:effectLst>
                  <a:outerShdw blurRad="38100" dist="19050" dir="2700000" algn="tl" rotWithShape="0">
                    <a:schemeClr val="dk1">
                      <a:alpha val="40000"/>
                    </a:schemeClr>
                  </a:outerShdw>
                </a:effectLst>
                <a:latin typeface="Bahnschrift Light Condensed" panose="020B0502040204020203"/>
              </a:rPr>
              <a:t>Resistor</a:t>
            </a:r>
            <a:endParaRPr lang="he-IL" sz="2400" dirty="0"/>
          </a:p>
        </p:txBody>
      </p:sp>
      <p:sp>
        <p:nvSpPr>
          <p:cNvPr id="21" name="Rectangle 20">
            <a:extLst>
              <a:ext uri="{FF2B5EF4-FFF2-40B4-BE49-F238E27FC236}">
                <a16:creationId xmlns:a16="http://schemas.microsoft.com/office/drawing/2014/main" id="{93C35DD1-95C4-4CAA-85A1-9FF3D7EC6D91}"/>
              </a:ext>
            </a:extLst>
          </p:cNvPr>
          <p:cNvSpPr/>
          <p:nvPr/>
        </p:nvSpPr>
        <p:spPr>
          <a:xfrm>
            <a:off x="6931583" y="2348997"/>
            <a:ext cx="801823" cy="461665"/>
          </a:xfrm>
          <a:prstGeom prst="rect">
            <a:avLst/>
          </a:prstGeom>
          <a:solidFill>
            <a:schemeClr val="bg1"/>
          </a:solidFill>
        </p:spPr>
        <p:txBody>
          <a:bodyPr wrap="none">
            <a:spAutoFit/>
          </a:bodyPr>
          <a:lstStyle/>
          <a:p>
            <a:r>
              <a:rPr lang="en-US" sz="2400" dirty="0">
                <a:ln w="0"/>
                <a:effectLst>
                  <a:outerShdw blurRad="38100" dist="19050" dir="2700000" algn="tl" rotWithShape="0">
                    <a:schemeClr val="dk1">
                      <a:alpha val="40000"/>
                    </a:schemeClr>
                  </a:outerShdw>
                </a:effectLst>
                <a:latin typeface="Bahnschrift Light Condensed" panose="020B0502040204020203"/>
              </a:rPr>
              <a:t>Diode </a:t>
            </a:r>
            <a:endParaRPr lang="he-IL" sz="2400" dirty="0"/>
          </a:p>
        </p:txBody>
      </p:sp>
      <p:sp>
        <p:nvSpPr>
          <p:cNvPr id="24" name="Rectangle 23">
            <a:extLst>
              <a:ext uri="{FF2B5EF4-FFF2-40B4-BE49-F238E27FC236}">
                <a16:creationId xmlns:a16="http://schemas.microsoft.com/office/drawing/2014/main" id="{ED3A9E27-A248-40D1-929F-BEE07AC86540}"/>
              </a:ext>
            </a:extLst>
          </p:cNvPr>
          <p:cNvSpPr/>
          <p:nvPr/>
        </p:nvSpPr>
        <p:spPr>
          <a:xfrm>
            <a:off x="9129283" y="3429000"/>
            <a:ext cx="1156086" cy="461665"/>
          </a:xfrm>
          <a:prstGeom prst="rect">
            <a:avLst/>
          </a:prstGeom>
          <a:solidFill>
            <a:schemeClr val="bg1"/>
          </a:solidFill>
        </p:spPr>
        <p:txBody>
          <a:bodyPr wrap="none">
            <a:spAutoFit/>
          </a:bodyPr>
          <a:lstStyle/>
          <a:p>
            <a:r>
              <a:rPr lang="en-US" sz="2400" dirty="0">
                <a:ln w="0"/>
                <a:effectLst>
                  <a:outerShdw blurRad="38100" dist="19050" dir="2700000" algn="tl" rotWithShape="0">
                    <a:schemeClr val="dk1">
                      <a:alpha val="40000"/>
                    </a:schemeClr>
                  </a:outerShdw>
                </a:effectLst>
                <a:latin typeface="Bahnschrift Light Condensed" panose="020B0502040204020203"/>
              </a:rPr>
              <a:t>Capacitor</a:t>
            </a:r>
            <a:endParaRPr lang="he-IL" sz="2400" dirty="0"/>
          </a:p>
        </p:txBody>
      </p:sp>
      <p:sp>
        <p:nvSpPr>
          <p:cNvPr id="2" name="מציין מיקום של כותרת תחתונה 1">
            <a:extLst>
              <a:ext uri="{FF2B5EF4-FFF2-40B4-BE49-F238E27FC236}">
                <a16:creationId xmlns:a16="http://schemas.microsoft.com/office/drawing/2014/main" id="{3716BDFB-CAA7-488F-890D-F833F8F58F98}"/>
              </a:ext>
            </a:extLst>
          </p:cNvPr>
          <p:cNvSpPr>
            <a:spLocks noGrp="1"/>
          </p:cNvSpPr>
          <p:nvPr>
            <p:ph type="ftr" sz="quarter" idx="11"/>
          </p:nvPr>
        </p:nvSpPr>
        <p:spPr>
          <a:xfrm>
            <a:off x="4337327" y="6360163"/>
            <a:ext cx="4114800" cy="365125"/>
          </a:xfrm>
        </p:spPr>
        <p:txBody>
          <a:bodyPr/>
          <a:lstStyle/>
          <a:p>
            <a:r>
              <a:rPr lang="en-US" sz="1800" dirty="0"/>
              <a:t>8</a:t>
            </a:r>
            <a:endParaRPr lang="he-IL" sz="1800" dirty="0"/>
          </a:p>
        </p:txBody>
      </p:sp>
    </p:spTree>
    <p:extLst>
      <p:ext uri="{BB962C8B-B14F-4D97-AF65-F5344CB8AC3E}">
        <p14:creationId xmlns:p14="http://schemas.microsoft.com/office/powerpoint/2010/main" val="672756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2018 3.7037E-6 L 0.50977 -0.00024 " pathEditMode="relative" rAng="0" ptsTypes="AA">
                                      <p:cBhvr>
                                        <p:cTn id="6" dur="2000" fill="hold"/>
                                        <p:tgtEl>
                                          <p:spTgt spid="17"/>
                                        </p:tgtEl>
                                        <p:attrNameLst>
                                          <p:attrName>ppt_x</p:attrName>
                                          <p:attrName>ppt_y</p:attrName>
                                        </p:attrNameLst>
                                      </p:cBhvr>
                                      <p:rCtr x="24479" y="-23"/>
                                    </p:animMotion>
                                  </p:childTnLst>
                                </p:cTn>
                              </p:par>
                              <p:par>
                                <p:cTn id="7" presetID="42" presetClass="path" presetSubtype="0" accel="50000" decel="50000" fill="hold" nodeType="withEffect">
                                  <p:stCondLst>
                                    <p:cond delay="0"/>
                                  </p:stCondLst>
                                  <p:childTnLst>
                                    <p:animMotion origin="layout" path="M 6.25E-7 1.85185E-6 L -0.5 0.0037 " pathEditMode="relative" rAng="0" ptsTypes="AA">
                                      <p:cBhvr>
                                        <p:cTn id="8" dur="2000" fill="hold"/>
                                        <p:tgtEl>
                                          <p:spTgt spid="18"/>
                                        </p:tgtEl>
                                        <p:attrNameLst>
                                          <p:attrName>ppt_x</p:attrName>
                                          <p:attrName>ppt_y</p:attrName>
                                        </p:attrNameLst>
                                      </p:cBhvr>
                                      <p:rCtr x="-25000" y="185"/>
                                    </p:animMotion>
                                  </p:childTnLst>
                                </p:cTn>
                              </p:par>
                              <p:par>
                                <p:cTn id="9" presetID="6" presetClass="emph" presetSubtype="0" fill="hold" nodeType="withEffect">
                                  <p:stCondLst>
                                    <p:cond delay="0"/>
                                  </p:stCondLst>
                                  <p:childTnLst>
                                    <p:animScale>
                                      <p:cBhvr>
                                        <p:cTn id="10" dur="2000" fill="hold"/>
                                        <p:tgtEl>
                                          <p:spTgt spid="7"/>
                                        </p:tgtEl>
                                      </p:cBhvr>
                                      <p:by x="220000" y="220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0" grpId="0" animBg="1"/>
      <p:bldP spid="21" grpId="0" animBg="1"/>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0C506E4-3D86-4F94-ADA6-699C52208C69}"/>
              </a:ext>
            </a:extLst>
          </p:cNvPr>
          <p:cNvSpPr/>
          <p:nvPr/>
        </p:nvSpPr>
        <p:spPr>
          <a:xfrm>
            <a:off x="3498975" y="89792"/>
            <a:ext cx="519405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Bahnschrift Light Condensed" panose="020B0502040204020203" pitchFamily="34" charset="0"/>
              </a:rPr>
              <a:t>Naive Implementation</a:t>
            </a:r>
            <a:endParaRPr lang="en-US" sz="5400" b="0" cap="none" spc="0" dirty="0">
              <a:ln w="0"/>
              <a:solidFill>
                <a:schemeClr val="tx1"/>
              </a:solidFill>
              <a:effectLst>
                <a:outerShdw blurRad="38100" dist="19050" dir="2700000" algn="tl" rotWithShape="0">
                  <a:schemeClr val="dk1">
                    <a:alpha val="40000"/>
                  </a:schemeClr>
                </a:outerShdw>
              </a:effectLst>
              <a:latin typeface="Bahnschrift Light Condensed" panose="020B0502040204020203" pitchFamily="34" charset="0"/>
            </a:endParaRPr>
          </a:p>
        </p:txBody>
      </p:sp>
      <p:sp>
        <p:nvSpPr>
          <p:cNvPr id="10" name="Rectangle 9">
            <a:extLst>
              <a:ext uri="{FF2B5EF4-FFF2-40B4-BE49-F238E27FC236}">
                <a16:creationId xmlns:a16="http://schemas.microsoft.com/office/drawing/2014/main" id="{DC4FB6DF-8633-4D1F-90B2-E0E60D4916C0}"/>
              </a:ext>
            </a:extLst>
          </p:cNvPr>
          <p:cNvSpPr/>
          <p:nvPr/>
        </p:nvSpPr>
        <p:spPr>
          <a:xfrm>
            <a:off x="4583405" y="1516811"/>
            <a:ext cx="3057247" cy="2646878"/>
          </a:xfrm>
          <a:prstGeom prst="rect">
            <a:avLst/>
          </a:prstGeom>
          <a:noFill/>
        </p:spPr>
        <p:txBody>
          <a:bodyPr wrap="none" lIns="91440" tIns="45720" rIns="91440" bIns="45720">
            <a:spAutoFit/>
          </a:bodyPr>
          <a:lstStyle/>
          <a:p>
            <a:pPr algn="ctr"/>
            <a:r>
              <a:rPr lang="en-US" sz="16600" dirty="0">
                <a:ln w="0"/>
                <a:effectLst>
                  <a:outerShdw blurRad="38100" dist="19050" dir="2700000" algn="tl" rotWithShape="0">
                    <a:schemeClr val="dk1">
                      <a:alpha val="40000"/>
                    </a:schemeClr>
                  </a:outerShdw>
                </a:effectLst>
                <a:latin typeface="Bahnschrift Light Condensed" panose="020B0502040204020203" pitchFamily="34" charset="0"/>
              </a:rPr>
              <a:t>YES!</a:t>
            </a:r>
            <a:endParaRPr lang="en-US" sz="16600" b="0" cap="none" spc="0" dirty="0">
              <a:ln w="0"/>
              <a:solidFill>
                <a:schemeClr val="tx1"/>
              </a:solidFill>
              <a:effectLst>
                <a:outerShdw blurRad="38100" dist="19050" dir="2700000" algn="tl" rotWithShape="0">
                  <a:schemeClr val="dk1">
                    <a:alpha val="40000"/>
                  </a:schemeClr>
                </a:outerShdw>
              </a:effectLst>
              <a:latin typeface="Bahnschrift Light Condensed" panose="020B0502040204020203" pitchFamily="34" charset="0"/>
            </a:endParaRPr>
          </a:p>
        </p:txBody>
      </p:sp>
      <p:sp>
        <p:nvSpPr>
          <p:cNvPr id="11" name="Rectangle 10">
            <a:extLst>
              <a:ext uri="{FF2B5EF4-FFF2-40B4-BE49-F238E27FC236}">
                <a16:creationId xmlns:a16="http://schemas.microsoft.com/office/drawing/2014/main" id="{544353CD-4482-43C1-A6E6-AAB7C0658B58}"/>
              </a:ext>
            </a:extLst>
          </p:cNvPr>
          <p:cNvSpPr/>
          <p:nvPr/>
        </p:nvSpPr>
        <p:spPr>
          <a:xfrm>
            <a:off x="4135367" y="4163689"/>
            <a:ext cx="3921266" cy="646331"/>
          </a:xfrm>
          <a:prstGeom prst="rect">
            <a:avLst/>
          </a:prstGeom>
          <a:noFill/>
        </p:spPr>
        <p:txBody>
          <a:bodyPr wrap="none" lIns="91440" tIns="45720" rIns="91440" bIns="45720">
            <a:spAutoFit/>
          </a:bodyPr>
          <a:lstStyle/>
          <a:p>
            <a:pPr algn="ctr"/>
            <a:r>
              <a:rPr lang="en-US" sz="3600" dirty="0">
                <a:ln w="0"/>
                <a:effectLst>
                  <a:outerShdw blurRad="38100" dist="19050" dir="2700000" algn="tl" rotWithShape="0">
                    <a:schemeClr val="dk1">
                      <a:alpha val="40000"/>
                    </a:schemeClr>
                  </a:outerShdw>
                </a:effectLst>
                <a:latin typeface="Bahnschrift Light Condensed" panose="020B0502040204020203" pitchFamily="34" charset="0"/>
              </a:rPr>
              <a:t>More than one actually…</a:t>
            </a:r>
            <a:endParaRPr lang="en-US" sz="3600" b="0" cap="none" spc="0" dirty="0">
              <a:ln w="0"/>
              <a:solidFill>
                <a:schemeClr val="tx1"/>
              </a:solidFill>
              <a:effectLst>
                <a:outerShdw blurRad="38100" dist="19050" dir="2700000" algn="tl" rotWithShape="0">
                  <a:schemeClr val="dk1">
                    <a:alpha val="40000"/>
                  </a:schemeClr>
                </a:outerShdw>
              </a:effectLst>
              <a:latin typeface="Bahnschrift Light Condensed" panose="020B0502040204020203" pitchFamily="34" charset="0"/>
            </a:endParaRPr>
          </a:p>
        </p:txBody>
      </p:sp>
      <p:sp>
        <p:nvSpPr>
          <p:cNvPr id="2" name="מציין מיקום של כותרת תחתונה 1">
            <a:extLst>
              <a:ext uri="{FF2B5EF4-FFF2-40B4-BE49-F238E27FC236}">
                <a16:creationId xmlns:a16="http://schemas.microsoft.com/office/drawing/2014/main" id="{DDA97010-57D4-4C75-A65C-49DEBFB08553}"/>
              </a:ext>
            </a:extLst>
          </p:cNvPr>
          <p:cNvSpPr>
            <a:spLocks noGrp="1"/>
          </p:cNvSpPr>
          <p:nvPr>
            <p:ph type="ftr" sz="quarter" idx="11"/>
          </p:nvPr>
        </p:nvSpPr>
        <p:spPr/>
        <p:txBody>
          <a:bodyPr/>
          <a:lstStyle/>
          <a:p>
            <a:r>
              <a:rPr lang="en-US" sz="1800" dirty="0"/>
              <a:t>9</a:t>
            </a:r>
          </a:p>
        </p:txBody>
      </p:sp>
    </p:spTree>
    <p:extLst>
      <p:ext uri="{BB962C8B-B14F-4D97-AF65-F5344CB8AC3E}">
        <p14:creationId xmlns:p14="http://schemas.microsoft.com/office/powerpoint/2010/main" val="3259622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anim calcmode="lin" valueType="num">
                                      <p:cBhvr>
                                        <p:cTn id="10" dur="500" fill="hold"/>
                                        <p:tgtEl>
                                          <p:spTgt spid="10"/>
                                        </p:tgtEl>
                                        <p:attrNameLst>
                                          <p:attrName>ppt_x</p:attrName>
                                        </p:attrNameLst>
                                      </p:cBhvr>
                                      <p:tavLst>
                                        <p:tav tm="0">
                                          <p:val>
                                            <p:fltVal val="0.5"/>
                                          </p:val>
                                        </p:tav>
                                        <p:tav tm="100000">
                                          <p:val>
                                            <p:strVal val="#ppt_x"/>
                                          </p:val>
                                        </p:tav>
                                      </p:tavLst>
                                    </p:anim>
                                    <p:anim calcmode="lin" valueType="num">
                                      <p:cBhvr>
                                        <p:cTn id="11" dur="500" fill="hold"/>
                                        <p:tgtEl>
                                          <p:spTgt spid="10"/>
                                        </p:tgtEl>
                                        <p:attrNameLst>
                                          <p:attrName>ppt_y</p:attrName>
                                        </p:attrNameLst>
                                      </p:cBhvr>
                                      <p:tavLst>
                                        <p:tav tm="0">
                                          <p:val>
                                            <p:fltVal val="0.5"/>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750"/>
                                        <p:tgtEl>
                                          <p:spTgt spid="11"/>
                                        </p:tgtEl>
                                      </p:cBhvr>
                                    </p:animEffect>
                                    <p:anim calcmode="lin" valueType="num">
                                      <p:cBhvr>
                                        <p:cTn id="17" dur="750" fill="hold"/>
                                        <p:tgtEl>
                                          <p:spTgt spid="11"/>
                                        </p:tgtEl>
                                        <p:attrNameLst>
                                          <p:attrName>ppt_x</p:attrName>
                                        </p:attrNameLst>
                                      </p:cBhvr>
                                      <p:tavLst>
                                        <p:tav tm="0">
                                          <p:val>
                                            <p:strVal val="#ppt_x"/>
                                          </p:val>
                                        </p:tav>
                                        <p:tav tm="100000">
                                          <p:val>
                                            <p:strVal val="#ppt_x"/>
                                          </p:val>
                                        </p:tav>
                                      </p:tavLst>
                                    </p:anim>
                                    <p:anim calcmode="lin" valueType="num">
                                      <p:cBhvr>
                                        <p:cTn id="18" dur="75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4269</TotalTime>
  <Words>3597</Words>
  <Application>Microsoft Office PowerPoint</Application>
  <PresentationFormat>מסך רחב</PresentationFormat>
  <Paragraphs>743</Paragraphs>
  <Slides>65</Slides>
  <Notes>47</Notes>
  <HiddenSlides>0</HiddenSlides>
  <MMClips>0</MMClips>
  <ScaleCrop>false</ScaleCrop>
  <HeadingPairs>
    <vt:vector size="8" baseType="variant">
      <vt:variant>
        <vt:lpstr>גופנים בשימוש</vt:lpstr>
      </vt:variant>
      <vt:variant>
        <vt:i4>7</vt:i4>
      </vt:variant>
      <vt:variant>
        <vt:lpstr>ערכת נושא</vt:lpstr>
      </vt:variant>
      <vt:variant>
        <vt:i4>1</vt:i4>
      </vt:variant>
      <vt:variant>
        <vt:lpstr>שרתי OLE מוטבעים</vt:lpstr>
      </vt:variant>
      <vt:variant>
        <vt:i4>1</vt:i4>
      </vt:variant>
      <vt:variant>
        <vt:lpstr>כותרות שקופיות</vt:lpstr>
      </vt:variant>
      <vt:variant>
        <vt:i4>65</vt:i4>
      </vt:variant>
    </vt:vector>
  </HeadingPairs>
  <TitlesOfParts>
    <vt:vector size="74" baseType="lpstr">
      <vt:lpstr>Arial</vt:lpstr>
      <vt:lpstr>Bahnschrift Light Condensed</vt:lpstr>
      <vt:lpstr>Calibri</vt:lpstr>
      <vt:lpstr>Calibri Light</vt:lpstr>
      <vt:lpstr>Cambria Math</vt:lpstr>
      <vt:lpstr>Times New Roman</vt:lpstr>
      <vt:lpstr>Wingdings</vt:lpstr>
      <vt:lpstr>Office Theme</vt:lpstr>
      <vt:lpstr>Equation</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Aviv Azran</dc:creator>
  <cp:keywords>CTPClassification=CTP_NT</cp:keywords>
  <cp:lastModifiedBy>one</cp:lastModifiedBy>
  <cp:revision>907</cp:revision>
  <dcterms:created xsi:type="dcterms:W3CDTF">2020-01-07T10:49:40Z</dcterms:created>
  <dcterms:modified xsi:type="dcterms:W3CDTF">2020-04-14T09:48:17Z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a5f7f44e-10ed-411d-8203-9d6ecc9d71ae</vt:lpwstr>
  </property>
  <property fmtid="{D5CDD505-2E9C-101B-9397-08002B2CF9AE}" pid="3" name="CTP_TimeStamp">
    <vt:lpwstr>2020-01-12 15:50:32Z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ies>
</file>